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5" r:id="rId6"/>
    <p:sldId id="273" r:id="rId7"/>
    <p:sldId id="270" r:id="rId8"/>
    <p:sldId id="269" r:id="rId9"/>
    <p:sldId id="264" r:id="rId10"/>
    <p:sldId id="276" r:id="rId11"/>
    <p:sldId id="257" r:id="rId12"/>
    <p:sldId id="277" r:id="rId13"/>
    <p:sldId id="267" r:id="rId14"/>
    <p:sldId id="268" r:id="rId15"/>
    <p:sldId id="266" r:id="rId16"/>
    <p:sldId id="278" r:id="rId17"/>
    <p:sldId id="279" r:id="rId18"/>
    <p:sldId id="280" r:id="rId19"/>
    <p:sldId id="260" r:id="rId20"/>
    <p:sldId id="262" r:id="rId21"/>
    <p:sldId id="263" r:id="rId22"/>
    <p:sldId id="261" r:id="rId23"/>
    <p:sldId id="271" r:id="rId24"/>
    <p:sldId id="272" r:id="rId25"/>
    <p:sldId id="275" r:id="rId26"/>
    <p:sldId id="274"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E9FD3EA3-F7FE-439E-8860-9591B2D365C3}" type="datetimeFigureOut">
              <a:rPr lang="nl-NL" smtClean="0"/>
              <a:t>26-1-2021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BAB756-7468-44C4-9429-ABE07B75D5EF}" type="slidenum">
              <a:rPr lang="nl-NL" smtClean="0"/>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9FD3EA3-F7FE-439E-8860-9591B2D365C3}" type="datetimeFigureOut">
              <a:rPr lang="nl-NL" smtClean="0"/>
              <a:t>26-1-2021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BAB756-7468-44C4-9429-ABE07B75D5EF}"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9FD3EA3-F7FE-439E-8860-9591B2D365C3}" type="datetimeFigureOut">
              <a:rPr lang="nl-NL" smtClean="0"/>
              <a:t>26-1-2021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BAB756-7468-44C4-9429-ABE07B75D5EF}" type="slidenum">
              <a:rPr lang="nl-NL" smtClean="0"/>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dia">
    <p:spTree>
      <p:nvGrpSpPr>
        <p:cNvPr id="1" name=""/>
        <p:cNvGrpSpPr/>
        <p:nvPr/>
      </p:nvGrpSpPr>
      <p:grpSpPr>
        <a:xfrm>
          <a:off x="0" y="0"/>
          <a:ext cx="0" cy="0"/>
          <a:chOff x="0" y="0"/>
          <a:chExt cx="0" cy="0"/>
        </a:xfrm>
      </p:grpSpPr>
      <p:sp>
        <p:nvSpPr>
          <p:cNvPr id="4" name="Rechthoek 6"/>
          <p:cNvSpPr/>
          <p:nvPr userDrawn="1"/>
        </p:nvSpPr>
        <p:spPr>
          <a:xfrm>
            <a:off x="0" y="6616700"/>
            <a:ext cx="9144000" cy="258763"/>
          </a:xfrm>
          <a:prstGeom prst="rect">
            <a:avLst/>
          </a:prstGeom>
          <a:solidFill>
            <a:srgbClr val="0084A9"/>
          </a:solidFill>
          <a:ln>
            <a:noFill/>
          </a:ln>
        </p:spPr>
        <p:txBody>
          <a:bodyPr lIns="180000" tIns="0" rIns="0" bIns="180000">
            <a:spAutoFit/>
          </a:bodyPr>
          <a:lstStyle/>
          <a:p>
            <a:pPr fontAlgn="auto">
              <a:lnSpc>
                <a:spcPts val="2500"/>
              </a:lnSpc>
              <a:spcBef>
                <a:spcPct val="20000"/>
              </a:spcBef>
              <a:spcAft>
                <a:spcPts val="0"/>
              </a:spcAft>
              <a:buFont typeface="Arial" pitchFamily="34" charset="0"/>
              <a:buNone/>
              <a:defRPr/>
            </a:pPr>
            <a:endParaRPr lang="nl-NL" sz="2400">
              <a:solidFill>
                <a:schemeClr val="bg1"/>
              </a:solidFill>
              <a:latin typeface="Arial Narrow" pitchFamily="34" charset="0"/>
            </a:endParaRPr>
          </a:p>
        </p:txBody>
      </p:sp>
      <p:sp>
        <p:nvSpPr>
          <p:cNvPr id="5" name="Driehoekje"/>
          <p:cNvSpPr/>
          <p:nvPr userDrawn="1"/>
        </p:nvSpPr>
        <p:spPr>
          <a:xfrm flipV="1">
            <a:off x="509588" y="1079500"/>
            <a:ext cx="196850" cy="107950"/>
          </a:xfrm>
          <a:prstGeom prst="triangle">
            <a:avLst/>
          </a:prstGeom>
          <a:solidFill>
            <a:srgbClr val="33ADAC">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nl-NL">
              <a:solidFill>
                <a:srgbClr val="FFFFFF"/>
              </a:solidFill>
              <a:ea typeface="ＭＳ Ｐゴシック" charset="-128"/>
            </a:endParaRPr>
          </a:p>
        </p:txBody>
      </p:sp>
      <p:sp>
        <p:nvSpPr>
          <p:cNvPr id="6" name="Tekstvak 8"/>
          <p:cNvSpPr txBox="1"/>
          <p:nvPr userDrawn="1"/>
        </p:nvSpPr>
        <p:spPr>
          <a:xfrm>
            <a:off x="5364163" y="6626225"/>
            <a:ext cx="3382962" cy="230188"/>
          </a:xfrm>
          <a:prstGeom prst="rect">
            <a:avLst/>
          </a:prstGeom>
          <a:noFill/>
        </p:spPr>
        <p:txBody>
          <a:bodyPr anchor="b">
            <a:spAutoFit/>
          </a:bodyPr>
          <a:lstStyle/>
          <a:p>
            <a:pPr algn="r" fontAlgn="auto">
              <a:spcBef>
                <a:spcPts val="0"/>
              </a:spcBef>
              <a:spcAft>
                <a:spcPts val="0"/>
              </a:spcAft>
              <a:defRPr/>
            </a:pPr>
            <a:r>
              <a:rPr lang="nl-NL" sz="900">
                <a:solidFill>
                  <a:schemeClr val="bg1"/>
                </a:solidFill>
                <a:latin typeface="+mn-lt"/>
              </a:rPr>
              <a:t>Faculteit der Rechtsgeleerdheid</a:t>
            </a:r>
            <a:endParaRPr lang="nl-NL" sz="900" dirty="0">
              <a:solidFill>
                <a:schemeClr val="bg1"/>
              </a:solidFill>
              <a:latin typeface="+mn-lt"/>
            </a:endParaRPr>
          </a:p>
        </p:txBody>
      </p:sp>
      <p:sp>
        <p:nvSpPr>
          <p:cNvPr id="2" name="Titel 1"/>
          <p:cNvSpPr>
            <a:spLocks noGrp="1"/>
          </p:cNvSpPr>
          <p:nvPr>
            <p:ph type="ctrTitle"/>
          </p:nvPr>
        </p:nvSpPr>
        <p:spPr>
          <a:xfrm>
            <a:off x="0" y="0"/>
            <a:ext cx="9144000" cy="1080000"/>
          </a:xfrm>
          <a:solidFill>
            <a:srgbClr val="33ADAC">
              <a:alpha val="89804"/>
            </a:srgbClr>
          </a:solidFill>
          <a:ln>
            <a:noFill/>
          </a:ln>
          <a:effectLst>
            <a:outerShdw blurRad="50800" dist="38100" dir="5400000" algn="ctr" rotWithShape="0">
              <a:srgbClr val="A6A6A6">
                <a:alpha val="40000"/>
              </a:srgbClr>
            </a:outerShdw>
          </a:effectLst>
        </p:spPr>
        <p:txBody>
          <a:bodyPr lIns="612000" tIns="180000" rIns="360000" bIns="108000" anchor="b">
            <a:noAutofit/>
          </a:bodyPr>
          <a:lstStyle>
            <a:lvl1pPr algn="l">
              <a:lnSpc>
                <a:spcPts val="3200"/>
              </a:lnSpc>
              <a:defRPr sz="2800" cap="all" baseline="0">
                <a:solidFill>
                  <a:schemeClr val="bg1"/>
                </a:solidFill>
                <a:latin typeface="Arial Narrow" pitchFamily="34" charset="0"/>
              </a:defRPr>
            </a:lvl1pPr>
          </a:lstStyle>
          <a:p>
            <a:endParaRPr lang="nl-NL" dirty="0"/>
          </a:p>
        </p:txBody>
      </p:sp>
      <p:sp>
        <p:nvSpPr>
          <p:cNvPr id="14" name="Tijdelijke aanduiding voor tekst 13"/>
          <p:cNvSpPr>
            <a:spLocks noGrp="1"/>
          </p:cNvSpPr>
          <p:nvPr>
            <p:ph type="body" sz="quarter" idx="10"/>
          </p:nvPr>
        </p:nvSpPr>
        <p:spPr>
          <a:xfrm>
            <a:off x="322907" y="1440000"/>
            <a:ext cx="8461093" cy="4968000"/>
          </a:xfrm>
        </p:spPr>
        <p:txBody>
          <a:bodyPr lIns="0" tIns="0" rIns="0" bIns="0">
            <a:noAutofit/>
          </a:bodyPr>
          <a:lstStyle>
            <a:lvl1pPr marL="270000" indent="0">
              <a:spcBef>
                <a:spcPts val="600"/>
              </a:spcBef>
              <a:buNone/>
              <a:defRPr sz="2400"/>
            </a:lvl1pPr>
            <a:lvl2pPr marL="270000" indent="-270000">
              <a:spcBef>
                <a:spcPts val="600"/>
              </a:spcBef>
              <a:buClr>
                <a:srgbClr val="FF0000"/>
              </a:buClr>
              <a:buSzPct val="80000"/>
              <a:buFont typeface="Arial" pitchFamily="34" charset="0"/>
              <a:buChar char="&gt;"/>
              <a:defRPr sz="2400"/>
            </a:lvl2pPr>
            <a:lvl3pPr marL="540000" indent="-270000">
              <a:spcBef>
                <a:spcPts val="600"/>
              </a:spcBef>
              <a:buClr>
                <a:srgbClr val="FF0000"/>
              </a:buClr>
              <a:buSzPct val="80000"/>
              <a:buFont typeface="Arial" pitchFamily="34" charset="0"/>
              <a:buChar char="&gt;"/>
              <a:defRPr sz="2000"/>
            </a:lvl3pPr>
            <a:lvl4pPr marL="809625" indent="-270000">
              <a:spcBef>
                <a:spcPts val="600"/>
              </a:spcBef>
              <a:buClr>
                <a:srgbClr val="FF0000"/>
              </a:buClr>
              <a:buSzPct val="80000"/>
              <a:buFont typeface="Arial" pitchFamily="34" charset="0"/>
              <a:buChar char="&gt;"/>
              <a:defRPr sz="2000"/>
            </a:lvl4pPr>
            <a:lvl5pPr marL="1080000" indent="-270000">
              <a:spcBef>
                <a:spcPts val="600"/>
              </a:spcBef>
              <a:buClr>
                <a:srgbClr val="FF0000"/>
              </a:buClr>
              <a:buSzPct val="80000"/>
              <a:buFont typeface="Arial" pitchFamily="34" charset="0"/>
              <a:buChar char="&gt;"/>
              <a:defRPr sz="2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ianummer 16"/>
          <p:cNvSpPr>
            <a:spLocks noGrp="1"/>
          </p:cNvSpPr>
          <p:nvPr>
            <p:ph type="sldNum" sz="quarter" idx="11"/>
          </p:nvPr>
        </p:nvSpPr>
        <p:spPr>
          <a:xfrm>
            <a:off x="0" y="6492875"/>
            <a:ext cx="611188" cy="365125"/>
          </a:xfrm>
          <a:prstGeom prst="rect">
            <a:avLst/>
          </a:prstGeom>
        </p:spPr>
        <p:txBody>
          <a:bodyPr anchor="b" anchorCtr="0"/>
          <a:lstStyle>
            <a:lvl1pPr algn="ctr">
              <a:defRPr sz="900">
                <a:solidFill>
                  <a:schemeClr val="bg1"/>
                </a:solidFill>
              </a:defRPr>
            </a:lvl1pPr>
          </a:lstStyle>
          <a:p>
            <a:pPr>
              <a:defRPr/>
            </a:pPr>
            <a:fld id="{C6E27095-B9CF-4B6E-959F-7DBCFCCE1256}" type="slidenum">
              <a:rPr lang="nl-NL"/>
              <a:pPr>
                <a:defRPr/>
              </a:pPr>
              <a:t>‹#›</a:t>
            </a:fld>
            <a:endParaRPr lang="nl-NL"/>
          </a:p>
        </p:txBody>
      </p:sp>
      <p:sp>
        <p:nvSpPr>
          <p:cNvPr id="8" name="Tijdelijke aanduiding voor voettekst 17"/>
          <p:cNvSpPr>
            <a:spLocks noGrp="1"/>
          </p:cNvSpPr>
          <p:nvPr>
            <p:ph type="ftr" sz="quarter" idx="12"/>
          </p:nvPr>
        </p:nvSpPr>
        <p:spPr>
          <a:xfrm>
            <a:off x="611188" y="6492875"/>
            <a:ext cx="4752975" cy="365125"/>
          </a:xfrm>
          <a:prstGeom prst="rect">
            <a:avLst/>
          </a:prstGeom>
        </p:spPr>
        <p:txBody>
          <a:bodyPr lIns="0" rIns="0" anchor="b" anchorCtr="0"/>
          <a:lstStyle>
            <a:lvl1pPr algn="l">
              <a:defRPr sz="900">
                <a:solidFill>
                  <a:schemeClr val="bg1"/>
                </a:solidFill>
              </a:defRPr>
            </a:lvl1pPr>
          </a:lstStyle>
          <a:p>
            <a:pPr>
              <a:defRPr/>
            </a:pPr>
            <a:r>
              <a:rPr lang="nl-NL"/>
              <a:t>Rechtsgeleerdheid</a:t>
            </a:r>
            <a:endParaRPr lang="nl-NL" dirty="0"/>
          </a:p>
        </p:txBody>
      </p:sp>
    </p:spTree>
    <p:extLst>
      <p:ext uri="{BB962C8B-B14F-4D97-AF65-F5344CB8AC3E}">
        <p14:creationId xmlns:p14="http://schemas.microsoft.com/office/powerpoint/2010/main" val="1657863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U tekstdia">
    <p:spTree>
      <p:nvGrpSpPr>
        <p:cNvPr id="1" name=""/>
        <p:cNvGrpSpPr/>
        <p:nvPr/>
      </p:nvGrpSpPr>
      <p:grpSpPr>
        <a:xfrm>
          <a:off x="0" y="0"/>
          <a:ext cx="0" cy="0"/>
          <a:chOff x="0" y="0"/>
          <a:chExt cx="0" cy="0"/>
        </a:xfrm>
      </p:grpSpPr>
      <p:sp>
        <p:nvSpPr>
          <p:cNvPr id="4" name="Rechthoek 2"/>
          <p:cNvSpPr>
            <a:spLocks noChangeArrowheads="1"/>
          </p:cNvSpPr>
          <p:nvPr userDrawn="1"/>
        </p:nvSpPr>
        <p:spPr bwMode="auto">
          <a:xfrm>
            <a:off x="0" y="-33338"/>
            <a:ext cx="9144000" cy="1095376"/>
          </a:xfrm>
          <a:prstGeom prst="rect">
            <a:avLst/>
          </a:prstGeom>
          <a:solidFill>
            <a:srgbClr val="33ADAC"/>
          </a:solidFill>
          <a:ln>
            <a:noFill/>
          </a:ln>
          <a:effectLst>
            <a:outerShdw blurRad="165100" dist="63500" dir="8040010" rotWithShape="0">
              <a:srgbClr val="A6A6A6">
                <a:alpha val="5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US" altLang="en-US" sz="1800">
              <a:solidFill>
                <a:srgbClr val="FFFFFF"/>
              </a:solidFill>
            </a:endParaRPr>
          </a:p>
        </p:txBody>
      </p:sp>
      <p:sp>
        <p:nvSpPr>
          <p:cNvPr id="5" name="Vrije vorm 4"/>
          <p:cNvSpPr>
            <a:spLocks/>
          </p:cNvSpPr>
          <p:nvPr userDrawn="1"/>
        </p:nvSpPr>
        <p:spPr bwMode="auto">
          <a:xfrm>
            <a:off x="508000" y="1055688"/>
            <a:ext cx="196850" cy="98425"/>
          </a:xfrm>
          <a:custGeom>
            <a:avLst/>
            <a:gdLst>
              <a:gd name="T0" fmla="*/ 0 w 196850"/>
              <a:gd name="T1" fmla="*/ 3175 h 98425"/>
              <a:gd name="T2" fmla="*/ 95250 w 196850"/>
              <a:gd name="T3" fmla="*/ 98425 h 98425"/>
              <a:gd name="T4" fmla="*/ 196850 w 196850"/>
              <a:gd name="T5" fmla="*/ 0 h 98425"/>
              <a:gd name="T6" fmla="*/ 0 w 196850"/>
              <a:gd name="T7" fmla="*/ 3175 h 98425"/>
              <a:gd name="T8" fmla="*/ 0 60000 65536"/>
              <a:gd name="T9" fmla="*/ 0 60000 65536"/>
              <a:gd name="T10" fmla="*/ 0 60000 65536"/>
              <a:gd name="T11" fmla="*/ 0 60000 65536"/>
              <a:gd name="T12" fmla="*/ 0 w 196850"/>
              <a:gd name="T13" fmla="*/ 0 h 98425"/>
              <a:gd name="T14" fmla="*/ 196850 w 196850"/>
              <a:gd name="T15" fmla="*/ 98425 h 98425"/>
            </a:gdLst>
            <a:ahLst/>
            <a:cxnLst>
              <a:cxn ang="T8">
                <a:pos x="T0" y="T1"/>
              </a:cxn>
              <a:cxn ang="T9">
                <a:pos x="T2" y="T3"/>
              </a:cxn>
              <a:cxn ang="T10">
                <a:pos x="T4" y="T5"/>
              </a:cxn>
              <a:cxn ang="T11">
                <a:pos x="T6" y="T7"/>
              </a:cxn>
            </a:cxnLst>
            <a:rect l="T12" t="T13" r="T14" b="T15"/>
            <a:pathLst>
              <a:path w="196850" h="98425">
                <a:moveTo>
                  <a:pt x="0" y="3175"/>
                </a:moveTo>
                <a:lnTo>
                  <a:pt x="95250" y="98425"/>
                </a:lnTo>
                <a:lnTo>
                  <a:pt x="196850" y="0"/>
                </a:lnTo>
                <a:lnTo>
                  <a:pt x="0" y="3175"/>
                </a:lnTo>
                <a:close/>
              </a:path>
            </a:pathLst>
          </a:custGeom>
          <a:solidFill>
            <a:srgbClr val="33ADAC"/>
          </a:solidFill>
          <a:ln>
            <a:noFill/>
          </a:ln>
          <a:effectLst>
            <a:outerShdw blurRad="50800" dist="38100" dir="2700000" algn="br" rotWithShape="0">
              <a:srgbClr val="BFBFBF">
                <a:alpha val="42998"/>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ltLang="en-US" sz="1800"/>
          </a:p>
        </p:txBody>
      </p:sp>
      <p:sp>
        <p:nvSpPr>
          <p:cNvPr id="7" name="Rechthoek 5"/>
          <p:cNvSpPr>
            <a:spLocks noChangeArrowheads="1"/>
          </p:cNvSpPr>
          <p:nvPr userDrawn="1"/>
        </p:nvSpPr>
        <p:spPr bwMode="auto">
          <a:xfrm>
            <a:off x="0" y="6616700"/>
            <a:ext cx="9144000" cy="258763"/>
          </a:xfrm>
          <a:prstGeom prst="rect">
            <a:avLst/>
          </a:prstGeom>
          <a:solidFill>
            <a:srgbClr val="0084A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US" altLang="en-US" sz="1800">
              <a:solidFill>
                <a:srgbClr val="FFFFFF"/>
              </a:solidFill>
            </a:endParaRPr>
          </a:p>
        </p:txBody>
      </p:sp>
      <p:pic>
        <p:nvPicPr>
          <p:cNvPr id="8" name="RCHlogo" descr="C:\Projecten\VU\Origineel mei 2011\logos faculteiten\Faculteiten NL blauw\Faculteiten NL blauw\Fac_NL_RCH_Blauw_HR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30988" y="6119813"/>
            <a:ext cx="21399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16"/>
          <p:cNvSpPr txBox="1">
            <a:spLocks/>
          </p:cNvSpPr>
          <p:nvPr userDrawn="1"/>
        </p:nvSpPr>
        <p:spPr>
          <a:xfrm>
            <a:off x="0" y="6492875"/>
            <a:ext cx="611188" cy="365125"/>
          </a:xfrm>
          <a:prstGeom prst="rect">
            <a:avLst/>
          </a:prstGeom>
        </p:spPr>
        <p:txBody>
          <a:bodyPr anchor="b"/>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fld id="{F2878F2D-F63D-4FCE-9F73-53BF344F2B87}" type="slidenum">
              <a:rPr lang="nl-NL" altLang="en-US" sz="900">
                <a:solidFill>
                  <a:schemeClr val="bg1"/>
                </a:solidFill>
              </a:rPr>
              <a:pPr algn="ctr" eaLnBrk="1" hangingPunct="1"/>
              <a:t>‹#›</a:t>
            </a:fld>
            <a:endParaRPr lang="nl-NL" altLang="en-US" sz="900">
              <a:solidFill>
                <a:schemeClr val="bg1"/>
              </a:solidFill>
            </a:endParaRPr>
          </a:p>
        </p:txBody>
      </p:sp>
      <p:sp>
        <p:nvSpPr>
          <p:cNvPr id="6" name="Tijdelijke aanduiding voor titel 1"/>
          <p:cNvSpPr>
            <a:spLocks noGrp="1"/>
          </p:cNvSpPr>
          <p:nvPr>
            <p:ph type="title"/>
          </p:nvPr>
        </p:nvSpPr>
        <p:spPr>
          <a:xfrm>
            <a:off x="596900" y="0"/>
            <a:ext cx="8547100" cy="1080000"/>
          </a:xfrm>
          <a:prstGeom prst="rect">
            <a:avLst/>
          </a:prstGeom>
        </p:spPr>
        <p:txBody>
          <a:bodyPr vert="horz" lIns="0" tIns="180000" rIns="360000" bIns="108000" rtlCol="0" anchor="b">
            <a:noAutofit/>
          </a:bodyPr>
          <a:lstStyle>
            <a:lvl1pPr algn="l">
              <a:defRPr sz="2800" b="0" i="0" cap="all" baseline="0">
                <a:solidFill>
                  <a:schemeClr val="bg1"/>
                </a:solidFill>
                <a:latin typeface="Arial Narrow"/>
                <a:cs typeface="Arial Narrow"/>
              </a:defRPr>
            </a:lvl1pPr>
          </a:lstStyle>
          <a:p>
            <a:r>
              <a:rPr lang="nl-NL" dirty="0"/>
              <a:t>Titelstijl van model bewerken</a:t>
            </a:r>
          </a:p>
        </p:txBody>
      </p:sp>
      <p:sp>
        <p:nvSpPr>
          <p:cNvPr id="10" name="Tijdelijke aanduiding voor tekst 19"/>
          <p:cNvSpPr>
            <a:spLocks noGrp="1"/>
          </p:cNvSpPr>
          <p:nvPr>
            <p:ph type="body" sz="quarter" idx="17"/>
          </p:nvPr>
        </p:nvSpPr>
        <p:spPr>
          <a:xfrm>
            <a:off x="324000" y="1440000"/>
            <a:ext cx="8460000" cy="4710958"/>
          </a:xfrm>
          <a:prstGeom prst="rect">
            <a:avLst/>
          </a:prstGeom>
        </p:spPr>
        <p:txBody>
          <a:bodyPr lIns="0" tIns="0" rIns="0" bIns="0">
            <a:noAutofit/>
          </a:bodyPr>
          <a:lstStyle>
            <a:lvl1pPr marL="271463" indent="0">
              <a:buFontTx/>
              <a:buNone/>
              <a:defRPr sz="2400">
                <a:latin typeface="Arial"/>
                <a:cs typeface="Aria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86566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9FD3EA3-F7FE-439E-8860-9591B2D365C3}" type="datetimeFigureOut">
              <a:rPr lang="nl-NL" smtClean="0"/>
              <a:t>26-1-2021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BAB756-7468-44C4-9429-ABE07B75D5EF}" type="slidenum">
              <a:rPr lang="nl-NL" smtClean="0"/>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9FD3EA3-F7FE-439E-8860-9591B2D365C3}" type="datetimeFigureOut">
              <a:rPr lang="nl-NL" smtClean="0"/>
              <a:t>26-1-2021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BAB756-7468-44C4-9429-ABE07B75D5EF}" type="slidenum">
              <a:rPr lang="nl-NL" smtClean="0"/>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9FD3EA3-F7FE-439E-8860-9591B2D365C3}" type="datetimeFigureOut">
              <a:rPr lang="nl-NL" smtClean="0"/>
              <a:t>26-1-2021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BAB756-7468-44C4-9429-ABE07B75D5EF}" type="slidenum">
              <a:rPr lang="nl-NL" smtClean="0"/>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9FD3EA3-F7FE-439E-8860-9591B2D365C3}" type="datetimeFigureOut">
              <a:rPr lang="nl-NL" smtClean="0"/>
              <a:t>26-1-2021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0BAB756-7468-44C4-9429-ABE07B75D5EF}" type="slidenum">
              <a:rPr lang="nl-NL" smtClean="0"/>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9FD3EA3-F7FE-439E-8860-9591B2D365C3}" type="datetimeFigureOut">
              <a:rPr lang="nl-NL" smtClean="0"/>
              <a:t>26-1-2021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0BAB756-7468-44C4-9429-ABE07B75D5EF}"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9FD3EA3-F7FE-439E-8860-9591B2D365C3}" type="datetimeFigureOut">
              <a:rPr lang="nl-NL" smtClean="0"/>
              <a:t>26-1-2021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0BAB756-7468-44C4-9429-ABE07B75D5EF}"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9FD3EA3-F7FE-439E-8860-9591B2D365C3}" type="datetimeFigureOut">
              <a:rPr lang="nl-NL" smtClean="0"/>
              <a:t>26-1-2021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BAB756-7468-44C4-9429-ABE07B75D5EF}" type="slidenum">
              <a:rPr lang="nl-NL" smtClean="0"/>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9FD3EA3-F7FE-439E-8860-9591B2D365C3}" type="datetimeFigureOut">
              <a:rPr lang="nl-NL" smtClean="0"/>
              <a:t>26-1-2021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BAB756-7468-44C4-9429-ABE07B75D5EF}"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D3EA3-F7FE-439E-8860-9591B2D365C3}" type="datetimeFigureOut">
              <a:rPr lang="nl-NL" smtClean="0"/>
              <a:t>26-1-2021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AB756-7468-44C4-9429-ABE07B75D5EF}" type="slidenum">
              <a:rPr lang="nl-NL" smtClean="0"/>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412777"/>
            <a:ext cx="8892480" cy="1800200"/>
          </a:xfrm>
        </p:spPr>
        <p:txBody>
          <a:bodyPr/>
          <a:lstStyle/>
          <a:p>
            <a:r>
              <a:rPr lang="nl-NL" dirty="0"/>
              <a:t>A.I and </a:t>
            </a:r>
            <a:r>
              <a:rPr lang="nl-NL" dirty="0" err="1"/>
              <a:t>medical</a:t>
            </a:r>
            <a:r>
              <a:rPr lang="nl-NL" dirty="0"/>
              <a:t> data, </a:t>
            </a:r>
            <a:r>
              <a:rPr lang="nl-NL" dirty="0" err="1"/>
              <a:t>Pandora’s</a:t>
            </a:r>
            <a:r>
              <a:rPr lang="nl-NL" dirty="0"/>
              <a:t> box</a:t>
            </a:r>
          </a:p>
        </p:txBody>
      </p:sp>
      <p:sp>
        <p:nvSpPr>
          <p:cNvPr id="3" name="Ondertitel 2"/>
          <p:cNvSpPr>
            <a:spLocks noGrp="1"/>
          </p:cNvSpPr>
          <p:nvPr>
            <p:ph type="subTitle" idx="1"/>
          </p:nvPr>
        </p:nvSpPr>
        <p:spPr>
          <a:xfrm>
            <a:off x="1371600" y="3886200"/>
            <a:ext cx="6400800" cy="2423120"/>
          </a:xfrm>
        </p:spPr>
        <p:txBody>
          <a:bodyPr>
            <a:normAutofit fontScale="85000" lnSpcReduction="20000"/>
          </a:bodyPr>
          <a:lstStyle/>
          <a:p>
            <a:endParaRPr lang="nl-NL" dirty="0"/>
          </a:p>
          <a:p>
            <a:endParaRPr lang="nl-NL" dirty="0"/>
          </a:p>
          <a:p>
            <a:endParaRPr lang="nl-NL" dirty="0"/>
          </a:p>
          <a:p>
            <a:endParaRPr lang="nl-NL" dirty="0"/>
          </a:p>
          <a:p>
            <a:r>
              <a:rPr lang="nl-NL" dirty="0" err="1"/>
              <a:t>Did</a:t>
            </a:r>
            <a:r>
              <a:rPr lang="nl-NL" dirty="0"/>
              <a:t> </a:t>
            </a:r>
            <a:r>
              <a:rPr lang="nl-NL" dirty="0" err="1"/>
              <a:t>Epimetheus</a:t>
            </a:r>
            <a:r>
              <a:rPr lang="nl-NL" dirty="0"/>
              <a:t> open the AI box? Research, </a:t>
            </a:r>
            <a:r>
              <a:rPr lang="nl-NL" dirty="0" err="1"/>
              <a:t>practice</a:t>
            </a:r>
            <a:r>
              <a:rPr lang="nl-NL" dirty="0"/>
              <a:t> and sensitive data</a:t>
            </a:r>
          </a:p>
        </p:txBody>
      </p:sp>
      <p:pic>
        <p:nvPicPr>
          <p:cNvPr id="4" name="Afbeelding 3" descr="pandoras.jpg"/>
          <p:cNvPicPr>
            <a:picLocks noChangeAspect="1"/>
          </p:cNvPicPr>
          <p:nvPr/>
        </p:nvPicPr>
        <p:blipFill>
          <a:blip r:embed="rId2" cstate="print"/>
          <a:stretch>
            <a:fillRect/>
          </a:stretch>
        </p:blipFill>
        <p:spPr>
          <a:xfrm>
            <a:off x="2267744" y="2852936"/>
            <a:ext cx="4824536" cy="23042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Medical</a:t>
            </a:r>
            <a:r>
              <a:rPr lang="nl-NL" dirty="0"/>
              <a:t> data </a:t>
            </a:r>
            <a:r>
              <a:rPr lang="nl-NL" dirty="0" err="1"/>
              <a:t>practices</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err="1"/>
              <a:t>Cognitive</a:t>
            </a:r>
            <a:r>
              <a:rPr lang="nl-NL" dirty="0"/>
              <a:t> </a:t>
            </a:r>
            <a:r>
              <a:rPr lang="nl-NL" dirty="0" err="1"/>
              <a:t>Diagnostics</a:t>
            </a:r>
            <a:r>
              <a:rPr lang="nl-NL" dirty="0"/>
              <a:t>: ML </a:t>
            </a:r>
            <a:r>
              <a:rPr lang="en-US" dirty="0"/>
              <a:t>to train artificial neural networks to achieve more accurate cancer </a:t>
            </a:r>
            <a:r>
              <a:rPr lang="en-US" dirty="0" err="1"/>
              <a:t>detectionand</a:t>
            </a:r>
            <a:r>
              <a:rPr lang="en-US" dirty="0"/>
              <a:t> classification</a:t>
            </a:r>
          </a:p>
          <a:p>
            <a:r>
              <a:rPr lang="en-US" dirty="0"/>
              <a:t>EMR: Electronic medical records applications(EMRs) are purported tools for documenting and sharing medical care information.</a:t>
            </a:r>
            <a:r>
              <a:rPr lang="nl-NL" dirty="0"/>
              <a:t> </a:t>
            </a:r>
          </a:p>
          <a:p>
            <a:r>
              <a:rPr lang="nl-NL" dirty="0" err="1"/>
              <a:t>Chronic</a:t>
            </a:r>
            <a:r>
              <a:rPr lang="nl-NL" dirty="0"/>
              <a:t> </a:t>
            </a:r>
            <a:r>
              <a:rPr lang="nl-NL" dirty="0" err="1"/>
              <a:t>Disease</a:t>
            </a:r>
            <a:r>
              <a:rPr lang="nl-NL" dirty="0"/>
              <a:t> Management:processing </a:t>
            </a:r>
            <a:r>
              <a:rPr lang="nl-NL" dirty="0" err="1"/>
              <a:t>analyzing</a:t>
            </a:r>
            <a:r>
              <a:rPr lang="nl-NL" dirty="0"/>
              <a:t> and </a:t>
            </a:r>
            <a:r>
              <a:rPr lang="nl-NL" dirty="0" err="1"/>
              <a:t>prediction</a:t>
            </a:r>
            <a:r>
              <a:rPr lang="nl-NL" dirty="0"/>
              <a:t> of </a:t>
            </a:r>
            <a:r>
              <a:rPr lang="nl-NL" dirty="0" err="1"/>
              <a:t>diabetis</a:t>
            </a:r>
            <a:r>
              <a:rPr lang="nl-NL" dirty="0"/>
              <a:t>, </a:t>
            </a:r>
            <a:r>
              <a:rPr lang="nl-NL" dirty="0" err="1"/>
              <a:t>obesitas</a:t>
            </a:r>
            <a:r>
              <a:rPr lang="nl-NL" dirty="0"/>
              <a:t> , MS, </a:t>
            </a:r>
            <a:r>
              <a:rPr lang="nl-NL" dirty="0" err="1"/>
              <a:t>heartfailure</a:t>
            </a:r>
            <a:r>
              <a:rPr lang="nl-NL" dirty="0"/>
              <a:t> etc.</a:t>
            </a:r>
            <a:endParaRPr lang="en-US" dirty="0"/>
          </a:p>
          <a:p>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Appliances</a:t>
            </a:r>
            <a:r>
              <a:rPr lang="nl-NL" dirty="0"/>
              <a:t> of AI</a:t>
            </a:r>
          </a:p>
        </p:txBody>
      </p:sp>
      <p:sp>
        <p:nvSpPr>
          <p:cNvPr id="3" name="Tijdelijke aanduiding voor inhoud 2"/>
          <p:cNvSpPr>
            <a:spLocks noGrp="1"/>
          </p:cNvSpPr>
          <p:nvPr>
            <p:ph idx="1"/>
          </p:nvPr>
        </p:nvSpPr>
        <p:spPr/>
        <p:txBody>
          <a:bodyPr/>
          <a:lstStyle/>
          <a:p>
            <a:r>
              <a:rPr lang="nl-NL" dirty="0" err="1"/>
              <a:t>Robotic</a:t>
            </a:r>
            <a:r>
              <a:rPr lang="nl-NL" dirty="0"/>
              <a:t>: </a:t>
            </a:r>
            <a:r>
              <a:rPr lang="nl-NL" dirty="0" err="1"/>
              <a:t>surgery</a:t>
            </a:r>
            <a:r>
              <a:rPr lang="nl-NL" dirty="0"/>
              <a:t>, </a:t>
            </a:r>
            <a:r>
              <a:rPr lang="nl-NL" dirty="0" err="1"/>
              <a:t>nano</a:t>
            </a:r>
            <a:r>
              <a:rPr lang="nl-NL" dirty="0"/>
              <a:t> robots, </a:t>
            </a:r>
            <a:r>
              <a:rPr lang="nl-NL" dirty="0" err="1"/>
              <a:t>brain</a:t>
            </a:r>
            <a:r>
              <a:rPr lang="nl-NL" dirty="0"/>
              <a:t> </a:t>
            </a:r>
            <a:r>
              <a:rPr lang="nl-NL" dirty="0" err="1"/>
              <a:t>implants</a:t>
            </a:r>
            <a:r>
              <a:rPr lang="nl-NL" dirty="0"/>
              <a:t>:</a:t>
            </a:r>
            <a:r>
              <a:rPr lang="en-US" dirty="0"/>
              <a:t>.</a:t>
            </a:r>
            <a:r>
              <a:rPr lang="nl-NL" dirty="0"/>
              <a:t>• Machines </a:t>
            </a:r>
            <a:r>
              <a:rPr lang="nl-NL" dirty="0" err="1"/>
              <a:t>learning</a:t>
            </a:r>
            <a:r>
              <a:rPr lang="nl-NL" dirty="0"/>
              <a:t> </a:t>
            </a:r>
            <a:r>
              <a:rPr lang="nl-NL" dirty="0" err="1"/>
              <a:t>directly</a:t>
            </a:r>
            <a:r>
              <a:rPr lang="nl-NL" dirty="0"/>
              <a:t> </a:t>
            </a:r>
            <a:r>
              <a:rPr lang="nl-NL" dirty="0" err="1"/>
              <a:t>from</a:t>
            </a:r>
            <a:r>
              <a:rPr lang="nl-NL" dirty="0"/>
              <a:t> </a:t>
            </a:r>
            <a:r>
              <a:rPr lang="nl-NL" dirty="0" err="1"/>
              <a:t>medicaldata</a:t>
            </a:r>
            <a:r>
              <a:rPr lang="nl-NL" dirty="0"/>
              <a:t> </a:t>
            </a:r>
            <a:r>
              <a:rPr lang="nl-NL" dirty="0" err="1"/>
              <a:t>could</a:t>
            </a:r>
            <a:r>
              <a:rPr lang="nl-NL" dirty="0"/>
              <a:t> </a:t>
            </a:r>
            <a:r>
              <a:rPr lang="nl-NL" dirty="0" err="1"/>
              <a:t>avert</a:t>
            </a:r>
            <a:r>
              <a:rPr lang="nl-NL" dirty="0"/>
              <a:t> </a:t>
            </a:r>
            <a:r>
              <a:rPr lang="nl-NL" dirty="0" err="1"/>
              <a:t>clinical</a:t>
            </a:r>
            <a:r>
              <a:rPr lang="nl-NL" dirty="0"/>
              <a:t> </a:t>
            </a:r>
            <a:r>
              <a:rPr lang="nl-NL" dirty="0" err="1"/>
              <a:t>errors</a:t>
            </a:r>
            <a:r>
              <a:rPr lang="nl-NL" dirty="0"/>
              <a:t> </a:t>
            </a:r>
            <a:r>
              <a:rPr lang="nl-NL" dirty="0" err="1"/>
              <a:t>due</a:t>
            </a:r>
            <a:r>
              <a:rPr lang="nl-NL" dirty="0"/>
              <a:t> to </a:t>
            </a:r>
            <a:r>
              <a:rPr lang="nl-NL" dirty="0" err="1"/>
              <a:t>human</a:t>
            </a:r>
            <a:r>
              <a:rPr lang="nl-NL" dirty="0"/>
              <a:t> </a:t>
            </a:r>
            <a:r>
              <a:rPr lang="nl-NL" dirty="0" err="1"/>
              <a:t>cognitive</a:t>
            </a:r>
            <a:r>
              <a:rPr lang="nl-NL" dirty="0"/>
              <a:t> </a:t>
            </a:r>
            <a:r>
              <a:rPr lang="nl-NL" dirty="0" err="1"/>
              <a:t>biases</a:t>
            </a:r>
            <a:r>
              <a:rPr lang="nl-NL" dirty="0"/>
              <a:t>, </a:t>
            </a:r>
            <a:r>
              <a:rPr lang="nl-NL" dirty="0" err="1"/>
              <a:t>positively</a:t>
            </a:r>
            <a:r>
              <a:rPr lang="nl-NL" dirty="0"/>
              <a:t> </a:t>
            </a:r>
            <a:r>
              <a:rPr lang="nl-NL" dirty="0" err="1"/>
              <a:t>impacting</a:t>
            </a:r>
            <a:r>
              <a:rPr lang="nl-NL" dirty="0"/>
              <a:t> </a:t>
            </a:r>
            <a:r>
              <a:rPr lang="nl-NL" dirty="0" err="1"/>
              <a:t>patient</a:t>
            </a:r>
            <a:r>
              <a:rPr lang="nl-NL" dirty="0"/>
              <a:t> care. Smart </a:t>
            </a:r>
            <a:r>
              <a:rPr lang="nl-NL" dirty="0" err="1"/>
              <a:t>solutions</a:t>
            </a:r>
            <a:r>
              <a:rPr lang="nl-NL" dirty="0"/>
              <a:t> to </a:t>
            </a:r>
            <a:r>
              <a:rPr lang="nl-NL" dirty="0" err="1"/>
              <a:t>connect</a:t>
            </a:r>
            <a:r>
              <a:rPr lang="nl-NL" dirty="0"/>
              <a:t> (</a:t>
            </a:r>
            <a:r>
              <a:rPr lang="nl-NL" dirty="0" err="1"/>
              <a:t>eye</a:t>
            </a:r>
            <a:r>
              <a:rPr lang="nl-NL" dirty="0"/>
              <a:t>) </a:t>
            </a:r>
            <a:r>
              <a:rPr lang="nl-NL" dirty="0" err="1"/>
              <a:t>nerves</a:t>
            </a:r>
            <a:r>
              <a:rPr lang="nl-NL" dirty="0"/>
              <a:t>, </a:t>
            </a:r>
            <a:r>
              <a:rPr lang="nl-NL" dirty="0" err="1"/>
              <a:t>muscles</a:t>
            </a:r>
            <a:r>
              <a:rPr lang="nl-NL" dirty="0"/>
              <a:t> and </a:t>
            </a:r>
            <a:r>
              <a:rPr lang="nl-NL" dirty="0" err="1"/>
              <a:t>tendons</a:t>
            </a:r>
            <a:r>
              <a:rPr lang="nl-NL" dirty="0"/>
              <a:t>. Nano robots </a:t>
            </a:r>
            <a:r>
              <a:rPr lang="nl-NL" dirty="0" err="1"/>
              <a:t>bringing</a:t>
            </a:r>
            <a:r>
              <a:rPr lang="nl-NL" dirty="0"/>
              <a:t> </a:t>
            </a:r>
            <a:r>
              <a:rPr lang="nl-NL" dirty="0" err="1"/>
              <a:t>medicine</a:t>
            </a:r>
            <a:r>
              <a:rPr lang="nl-NL" dirty="0"/>
              <a:t> to </a:t>
            </a:r>
            <a:r>
              <a:rPr lang="nl-NL" dirty="0" err="1"/>
              <a:t>organs</a:t>
            </a:r>
            <a:r>
              <a:rPr lang="nl-NL" dirty="0"/>
              <a:t>, </a:t>
            </a:r>
            <a:r>
              <a:rPr lang="nl-NL" dirty="0" err="1"/>
              <a:t>repairing</a:t>
            </a:r>
            <a:r>
              <a:rPr lang="nl-NL" dirty="0"/>
              <a:t> tissue</a:t>
            </a:r>
          </a:p>
          <a:p>
            <a:pPr>
              <a:buNone/>
            </a:pPr>
            <a:r>
              <a:rPr lang="nl-NL" dirty="0"/>
              <a:t> </a:t>
            </a:r>
          </a:p>
          <a:p>
            <a:endParaRPr lang="nl-NL" dirty="0"/>
          </a:p>
        </p:txBody>
      </p:sp>
      <p:pic>
        <p:nvPicPr>
          <p:cNvPr id="4" name="Afbeelding 3" descr="Screenshot_2020-10-25 Minibootje kan microzwemmen.jpg"/>
          <p:cNvPicPr>
            <a:picLocks noChangeAspect="1"/>
          </p:cNvPicPr>
          <p:nvPr/>
        </p:nvPicPr>
        <p:blipFill>
          <a:blip r:embed="rId2" cstate="print"/>
          <a:stretch>
            <a:fillRect/>
          </a:stretch>
        </p:blipFill>
        <p:spPr>
          <a:xfrm flipV="1">
            <a:off x="1835696" y="5295699"/>
            <a:ext cx="6804248" cy="31246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Other</a:t>
            </a:r>
            <a:r>
              <a:rPr lang="nl-NL" dirty="0"/>
              <a:t> </a:t>
            </a:r>
            <a:r>
              <a:rPr lang="nl-NL" dirty="0" err="1"/>
              <a:t>medical</a:t>
            </a:r>
            <a:r>
              <a:rPr lang="nl-NL" dirty="0"/>
              <a:t> </a:t>
            </a:r>
            <a:r>
              <a:rPr lang="nl-NL" dirty="0" err="1"/>
              <a:t>apps</a:t>
            </a:r>
            <a:endParaRPr lang="nl-NL" dirty="0"/>
          </a:p>
        </p:txBody>
      </p:sp>
      <p:pic>
        <p:nvPicPr>
          <p:cNvPr id="4" name="Tijdelijke aanduiding voor inhoud 3" descr="smart care.jpg"/>
          <p:cNvPicPr>
            <a:picLocks noGrp="1" noChangeAspect="1"/>
          </p:cNvPicPr>
          <p:nvPr>
            <p:ph idx="1"/>
          </p:nvPr>
        </p:nvPicPr>
        <p:blipFill>
          <a:blip r:embed="rId2" cstate="print"/>
          <a:stretch>
            <a:fillRect/>
          </a:stretch>
        </p:blipFill>
        <p:spPr>
          <a:xfrm>
            <a:off x="2275376" y="1600200"/>
            <a:ext cx="4593247" cy="45259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Track and </a:t>
            </a:r>
            <a:r>
              <a:rPr lang="nl-NL" dirty="0" err="1"/>
              <a:t>trace</a:t>
            </a:r>
            <a:r>
              <a:rPr lang="nl-NL" dirty="0"/>
              <a:t> </a:t>
            </a:r>
            <a:r>
              <a:rPr lang="nl-NL" dirty="0" err="1"/>
              <a:t>Apps</a:t>
            </a:r>
            <a:endParaRPr lang="nl-NL" dirty="0"/>
          </a:p>
        </p:txBody>
      </p:sp>
      <p:pic>
        <p:nvPicPr>
          <p:cNvPr id="4" name="Tijdelijke aanduiding voor inhoud 3" descr="werking app.png"/>
          <p:cNvPicPr>
            <a:picLocks noGrp="1" noChangeAspect="1"/>
          </p:cNvPicPr>
          <p:nvPr>
            <p:ph idx="1"/>
          </p:nvPr>
        </p:nvPicPr>
        <p:blipFill>
          <a:blip r:embed="rId2" cstate="print"/>
          <a:stretch>
            <a:fillRect/>
          </a:stretch>
        </p:blipFill>
        <p:spPr>
          <a:xfrm>
            <a:off x="1017072" y="2209800"/>
            <a:ext cx="6795655" cy="3200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r>
              <a:rPr lang="nl-NL" dirty="0" err="1"/>
              <a:t>article</a:t>
            </a:r>
            <a:r>
              <a:rPr lang="nl-NL" dirty="0"/>
              <a:t> 22 /23GDPR </a:t>
            </a:r>
            <a:r>
              <a:rPr lang="nl-NL" dirty="0" err="1"/>
              <a:t>transparancy</a:t>
            </a:r>
            <a:r>
              <a:rPr lang="nl-NL" dirty="0"/>
              <a:t>?</a:t>
            </a:r>
          </a:p>
        </p:txBody>
      </p:sp>
      <p:sp>
        <p:nvSpPr>
          <p:cNvPr id="3" name="Tijdelijke aanduiding voor tekst 2"/>
          <p:cNvSpPr>
            <a:spLocks noGrp="1"/>
          </p:cNvSpPr>
          <p:nvPr>
            <p:ph type="body" sz="quarter" idx="17"/>
          </p:nvPr>
        </p:nvSpPr>
        <p:spPr/>
        <p:txBody>
          <a:bodyPr/>
          <a:lstStyle/>
          <a:p>
            <a:pPr marL="728663" indent="-457200">
              <a:buAutoNum type="arabicPeriod"/>
            </a:pPr>
            <a:r>
              <a:rPr lang="en-US" dirty="0"/>
              <a:t>The data subject shall have the right not to be subject to a decision based solely on automated processing, including profiling, which produces legal effects concerning him or her or similarly significantly affects him or her.</a:t>
            </a:r>
          </a:p>
          <a:p>
            <a:pPr marL="728663" indent="-457200">
              <a:buAutoNum type="arabicPeriod"/>
            </a:pPr>
            <a:r>
              <a:rPr lang="en-US" dirty="0"/>
              <a:t>Except for explicit consent, contractual obligations, legal obligations and ) is </a:t>
            </a:r>
            <a:r>
              <a:rPr lang="en-US" dirty="0" err="1"/>
              <a:t>authorised</a:t>
            </a:r>
            <a:r>
              <a:rPr lang="en-US" dirty="0"/>
              <a:t> by Union or Member State law to which the controller is subject and which also lays down suitable measures to safeguard the data subject's rights and freedoms and legitimate interests; or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Sensitive </a:t>
            </a:r>
            <a:r>
              <a:rPr lang="nl-NL" dirty="0" err="1"/>
              <a:t>Personal</a:t>
            </a:r>
            <a:r>
              <a:rPr lang="nl-NL" dirty="0"/>
              <a:t> data art 9 GDPR</a:t>
            </a:r>
          </a:p>
        </p:txBody>
      </p:sp>
      <p:sp>
        <p:nvSpPr>
          <p:cNvPr id="3" name="Tijdelijke aanduiding voor inhoud 2"/>
          <p:cNvSpPr>
            <a:spLocks noGrp="1"/>
          </p:cNvSpPr>
          <p:nvPr>
            <p:ph idx="1"/>
          </p:nvPr>
        </p:nvSpPr>
        <p:spPr/>
        <p:txBody>
          <a:bodyPr>
            <a:normAutofit/>
          </a:bodyPr>
          <a:lstStyle/>
          <a:p>
            <a:r>
              <a:rPr lang="en-US" dirty="0"/>
              <a:t>personal data revealing racial or ethnic origin, political opinions, religious or philosophical beliefs, or trade union membership, and the processing of genetic data, biometric data for the purpose of uniquely identifying a natural person, data concerning health or data concerning a natural person's sex life or sexual orientation. </a:t>
            </a:r>
            <a:endParaRPr lang="nl-N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Art 9 Processing sensitive data</a:t>
            </a:r>
          </a:p>
        </p:txBody>
      </p:sp>
      <p:sp>
        <p:nvSpPr>
          <p:cNvPr id="3" name="Tijdelijke aanduiding voor inhoud 2"/>
          <p:cNvSpPr>
            <a:spLocks noGrp="1"/>
          </p:cNvSpPr>
          <p:nvPr>
            <p:ph idx="1"/>
          </p:nvPr>
        </p:nvSpPr>
        <p:spPr/>
        <p:txBody>
          <a:bodyPr>
            <a:normAutofit fontScale="62500" lnSpcReduction="20000"/>
          </a:bodyPr>
          <a:lstStyle/>
          <a:p>
            <a:r>
              <a:rPr lang="nl-NL" dirty="0" err="1"/>
              <a:t>A.Explicit</a:t>
            </a:r>
            <a:r>
              <a:rPr lang="nl-NL" dirty="0"/>
              <a:t> consent datasubject</a:t>
            </a:r>
          </a:p>
          <a:p>
            <a:r>
              <a:rPr lang="en-US" dirty="0"/>
              <a:t>C. necessary to protect the vital interests of the data subject or of another natural person where the data subject is physically or legally incapable of giving consent</a:t>
            </a:r>
          </a:p>
          <a:p>
            <a:r>
              <a:rPr lang="en-US" dirty="0"/>
              <a:t>G. necessary for reasons of substantial public interest, on the basis of Union or Member State law which shall be proportionate to the aim pursued, respect the essence of the right to data protection and provide for suitable and specific measures to safeguard the fundamental rights and the interests of the data subject;</a:t>
            </a:r>
          </a:p>
          <a:p>
            <a:r>
              <a:rPr lang="en-US" dirty="0" err="1"/>
              <a:t>i</a:t>
            </a:r>
            <a:r>
              <a:rPr lang="en-US" dirty="0"/>
              <a:t>. (</a:t>
            </a:r>
            <a:r>
              <a:rPr lang="en-US" dirty="0" err="1"/>
              <a:t>i</a:t>
            </a:r>
            <a:r>
              <a:rPr lang="en-US" dirty="0"/>
              <a:t>) processing is necessary for reasons of public interest in the area of public health, such as protecting against serious cross-border threats to health or ensuring high standards of quality and safety of health care and of medicinal products or medical devices, on the basis of Union or Member State law which provides for suitable and specific measures to safeguard the rights and freedoms of the data subject, in particular professional secrecy</a:t>
            </a:r>
            <a:endParaRPr 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143000"/>
            <a:ext cx="8229600" cy="457200"/>
          </a:xfrm>
        </p:spPr>
        <p:txBody>
          <a:bodyPr>
            <a:normAutofit fontScale="90000"/>
          </a:bodyPr>
          <a:lstStyle/>
          <a:p>
            <a:r>
              <a:rPr lang="nl-NL" dirty="0"/>
              <a:t>Info </a:t>
            </a:r>
            <a:r>
              <a:rPr lang="nl-NL" dirty="0" err="1"/>
              <a:t>obligation</a:t>
            </a:r>
            <a:r>
              <a:rPr lang="nl-NL" dirty="0"/>
              <a:t> GDPR, sensitive data </a:t>
            </a:r>
          </a:p>
        </p:txBody>
      </p:sp>
      <p:sp>
        <p:nvSpPr>
          <p:cNvPr id="3" name="Tijdelijke aanduiding voor inhoud 2"/>
          <p:cNvSpPr>
            <a:spLocks noGrp="1"/>
          </p:cNvSpPr>
          <p:nvPr>
            <p:ph idx="1"/>
          </p:nvPr>
        </p:nvSpPr>
        <p:spPr/>
        <p:txBody>
          <a:bodyPr/>
          <a:lstStyle/>
          <a:p>
            <a:r>
              <a:rPr lang="en-GB" dirty="0"/>
              <a:t>recital39 stipulates, amongst other things, that data subjects should be “made aware of the risks, rules, safeguards and rights in relation to the processing of personal data and how to exercise their rights in relation to such processing”. </a:t>
            </a:r>
            <a:endParaRPr lang="nl-NL" dirty="0"/>
          </a:p>
          <a:p>
            <a:pPr>
              <a:buNone/>
            </a:pPr>
            <a:r>
              <a:rPr lang="en-GB" dirty="0"/>
              <a:t> </a:t>
            </a:r>
            <a:endParaRPr lang="nl-NL" dirty="0"/>
          </a:p>
          <a:p>
            <a:endParaRPr lang="nl-N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Informing</a:t>
            </a:r>
            <a:r>
              <a:rPr lang="nl-NL" dirty="0"/>
              <a:t> data </a:t>
            </a:r>
            <a:r>
              <a:rPr lang="nl-NL" dirty="0" err="1"/>
              <a:t>subjects</a:t>
            </a:r>
            <a:r>
              <a:rPr lang="nl-NL" dirty="0"/>
              <a:t> EDPB</a:t>
            </a:r>
          </a:p>
        </p:txBody>
      </p:sp>
      <p:sp>
        <p:nvSpPr>
          <p:cNvPr id="3" name="Tijdelijke aanduiding voor inhoud 2"/>
          <p:cNvSpPr>
            <a:spLocks noGrp="1"/>
          </p:cNvSpPr>
          <p:nvPr>
            <p:ph idx="1"/>
          </p:nvPr>
        </p:nvSpPr>
        <p:spPr/>
        <p:txBody>
          <a:bodyPr>
            <a:normAutofit lnSpcReduction="10000"/>
          </a:bodyPr>
          <a:lstStyle/>
          <a:p>
            <a:r>
              <a:rPr lang="en-GB" dirty="0"/>
              <a:t>Recital 60 also refers to the requirement that the data subject be informed of the existence of the processing operation and its purposes in the context of the principles of fair and transparent processing. For all of these reasons, WP29’s position is that, wherever possible, data controllers should, in accordance with the principle of fairness, provide the information to data subjects well in advance of the stipulated time limits</a:t>
            </a:r>
            <a:endParaRPr lang="nl-N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Janus </a:t>
            </a:r>
            <a:r>
              <a:rPr lang="nl-NL" dirty="0" err="1"/>
              <a:t>head</a:t>
            </a:r>
            <a:r>
              <a:rPr lang="nl-NL" dirty="0"/>
              <a:t> </a:t>
            </a:r>
            <a:r>
              <a:rPr lang="nl-NL" dirty="0" err="1"/>
              <a:t>article</a:t>
            </a:r>
            <a:r>
              <a:rPr lang="nl-NL" dirty="0"/>
              <a:t> 9</a:t>
            </a:r>
          </a:p>
        </p:txBody>
      </p:sp>
      <p:sp>
        <p:nvSpPr>
          <p:cNvPr id="3" name="Tijdelijke aanduiding voor inhoud 2"/>
          <p:cNvSpPr>
            <a:spLocks noGrp="1"/>
          </p:cNvSpPr>
          <p:nvPr>
            <p:ph idx="1"/>
          </p:nvPr>
        </p:nvSpPr>
        <p:spPr/>
        <p:txBody>
          <a:bodyPr/>
          <a:lstStyle/>
          <a:p>
            <a:r>
              <a:rPr lang="en-US" dirty="0"/>
              <a:t>4. Member States may maintain or introduce further conditions, including limitations, with regard to the processing of genetic data, biometric data or data concerning health.</a:t>
            </a:r>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Artificial</a:t>
            </a:r>
            <a:r>
              <a:rPr lang="nl-NL" dirty="0"/>
              <a:t> </a:t>
            </a:r>
            <a:r>
              <a:rPr lang="nl-NL" dirty="0" err="1"/>
              <a:t>Intelligence</a:t>
            </a:r>
            <a:endParaRPr lang="nl-NL" dirty="0"/>
          </a:p>
        </p:txBody>
      </p:sp>
      <p:sp>
        <p:nvSpPr>
          <p:cNvPr id="3" name="Tijdelijke aanduiding voor inhoud 2"/>
          <p:cNvSpPr>
            <a:spLocks noGrp="1"/>
          </p:cNvSpPr>
          <p:nvPr>
            <p:ph idx="1"/>
          </p:nvPr>
        </p:nvSpPr>
        <p:spPr/>
        <p:txBody>
          <a:bodyPr/>
          <a:lstStyle/>
          <a:p>
            <a:r>
              <a:rPr lang="en-GB" dirty="0"/>
              <a:t> </a:t>
            </a:r>
            <a:r>
              <a:rPr lang="en-GB" b="1" i="1" dirty="0"/>
              <a:t>technology that behaves intelligently  autonomously, analyzes and decides and adapts to any changing circumstances</a:t>
            </a:r>
            <a:endParaRPr lang="nl-NL" dirty="0"/>
          </a:p>
        </p:txBody>
      </p:sp>
      <p:pic>
        <p:nvPicPr>
          <p:cNvPr id="5" name="Afbeelding 4" descr="ai_cropped.jpg"/>
          <p:cNvPicPr>
            <a:picLocks noChangeAspect="1"/>
          </p:cNvPicPr>
          <p:nvPr/>
        </p:nvPicPr>
        <p:blipFill>
          <a:blip r:embed="rId2" cstate="print"/>
          <a:stretch>
            <a:fillRect/>
          </a:stretch>
        </p:blipFill>
        <p:spPr>
          <a:xfrm>
            <a:off x="1763688" y="3356992"/>
            <a:ext cx="5833134" cy="268642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000" dirty="0"/>
              <a:t>European Group on Ethics in Science and New Technologies Ethical principles and democratic prerequisites </a:t>
            </a:r>
            <a:endParaRPr lang="en-US" sz="2000" dirty="0"/>
          </a:p>
        </p:txBody>
      </p:sp>
      <p:sp>
        <p:nvSpPr>
          <p:cNvPr id="3" name="Text Placeholder 2"/>
          <p:cNvSpPr>
            <a:spLocks noGrp="1"/>
          </p:cNvSpPr>
          <p:nvPr>
            <p:ph type="body" sz="quarter" idx="10"/>
          </p:nvPr>
        </p:nvSpPr>
        <p:spPr>
          <a:xfrm>
            <a:off x="322907" y="1143000"/>
            <a:ext cx="8461093" cy="5265000"/>
          </a:xfrm>
        </p:spPr>
        <p:txBody>
          <a:bodyPr/>
          <a:lstStyle/>
          <a:p>
            <a:pPr marL="727200" indent="-457200">
              <a:buAutoNum type="alphaLcParenBoth"/>
            </a:pPr>
            <a:r>
              <a:rPr lang="en-US" sz="2000" dirty="0"/>
              <a:t>Human dignity </a:t>
            </a:r>
          </a:p>
          <a:p>
            <a:pPr marL="727200" indent="-457200">
              <a:buAutoNum type="alphaLcParenBoth"/>
            </a:pPr>
            <a:r>
              <a:rPr lang="en-US" sz="2000" dirty="0"/>
              <a:t> Autonomy :of humans</a:t>
            </a:r>
          </a:p>
          <a:p>
            <a:pPr marL="727200" indent="-457200">
              <a:buAutoNum type="alphaLcParenBoth"/>
            </a:pPr>
            <a:r>
              <a:rPr lang="en-US" sz="2000" dirty="0"/>
              <a:t> Responsibility : AI research and application to </a:t>
            </a:r>
            <a:r>
              <a:rPr lang="en-GB" sz="2000" dirty="0"/>
              <a:t>align with a plurality of fundamental human values and rights</a:t>
            </a:r>
            <a:endParaRPr lang="en-US" sz="2000" dirty="0"/>
          </a:p>
          <a:p>
            <a:pPr marL="727200" indent="-457200">
              <a:buAutoNum type="alphaLcParenBoth"/>
            </a:pPr>
            <a:r>
              <a:rPr lang="en-GB" sz="2000" dirty="0"/>
              <a:t>Justice, equity, and solidarity: non discriminatory equal access to ‘autonomous’ technologies and fair distribution of benefits and equal opportunities across and within societies</a:t>
            </a:r>
          </a:p>
          <a:p>
            <a:pPr marL="727200" indent="-457200">
              <a:buAutoNum type="alphaLcParenBoth"/>
            </a:pPr>
            <a:r>
              <a:rPr lang="en-GB" sz="2000" dirty="0" err="1"/>
              <a:t>Democracy:publicaly</a:t>
            </a:r>
            <a:r>
              <a:rPr lang="en-GB" sz="2000" dirty="0"/>
              <a:t> informed  key decisions on the regulation of AI development</a:t>
            </a:r>
          </a:p>
          <a:p>
            <a:pPr marL="727200" indent="-457200">
              <a:buAutoNum type="alphaLcParenBoth"/>
            </a:pPr>
            <a:r>
              <a:rPr lang="en-GB" sz="2000" dirty="0"/>
              <a:t>Rule of law and accountability: unbiased access to justice and the right to redress and a fair trial </a:t>
            </a:r>
          </a:p>
          <a:p>
            <a:pPr marL="727200" indent="-457200">
              <a:buAutoNum type="alphaLcParenBoth"/>
            </a:pPr>
            <a:r>
              <a:rPr lang="en-GB" sz="2000" dirty="0"/>
              <a:t> Security, safety, bodily and mental integrity </a:t>
            </a:r>
            <a:endParaRPr lang="en-US" sz="2000" dirty="0"/>
          </a:p>
          <a:p>
            <a:pPr marL="727200" indent="-457200"/>
            <a:endParaRPr lang="en-US" dirty="0"/>
          </a:p>
        </p:txBody>
      </p:sp>
    </p:spTree>
    <p:extLst>
      <p:ext uri="{BB962C8B-B14F-4D97-AF65-F5344CB8AC3E}">
        <p14:creationId xmlns:p14="http://schemas.microsoft.com/office/powerpoint/2010/main" val="2156161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Use</a:t>
            </a:r>
            <a:r>
              <a:rPr lang="nl-NL" dirty="0"/>
              <a:t> of  AI</a:t>
            </a:r>
          </a:p>
        </p:txBody>
      </p:sp>
      <p:sp>
        <p:nvSpPr>
          <p:cNvPr id="3" name="Tijdelijke aanduiding voor tekst 2"/>
          <p:cNvSpPr>
            <a:spLocks noGrp="1"/>
          </p:cNvSpPr>
          <p:nvPr>
            <p:ph type="body" sz="quarter" idx="10"/>
          </p:nvPr>
        </p:nvSpPr>
        <p:spPr/>
        <p:txBody>
          <a:bodyPr/>
          <a:lstStyle/>
          <a:p>
            <a:r>
              <a:rPr lang="nl-NL" dirty="0"/>
              <a:t>Research: </a:t>
            </a:r>
            <a:r>
              <a:rPr lang="nl-NL" dirty="0" err="1"/>
              <a:t>guarantees</a:t>
            </a:r>
            <a:r>
              <a:rPr lang="nl-NL" dirty="0"/>
              <a:t> </a:t>
            </a:r>
            <a:r>
              <a:rPr lang="nl-NL" dirty="0" err="1"/>
              <a:t>on</a:t>
            </a:r>
            <a:r>
              <a:rPr lang="nl-NL" dirty="0"/>
              <a:t> </a:t>
            </a:r>
            <a:r>
              <a:rPr lang="nl-NL" dirty="0" err="1"/>
              <a:t>informing</a:t>
            </a:r>
            <a:r>
              <a:rPr lang="nl-NL" dirty="0"/>
              <a:t> the public , </a:t>
            </a:r>
            <a:r>
              <a:rPr lang="nl-NL" dirty="0" err="1"/>
              <a:t>transparancy</a:t>
            </a:r>
            <a:r>
              <a:rPr lang="nl-NL" dirty="0"/>
              <a:t>?</a:t>
            </a:r>
          </a:p>
          <a:p>
            <a:r>
              <a:rPr lang="nl-NL" dirty="0" err="1"/>
              <a:t>Sharing</a:t>
            </a:r>
            <a:r>
              <a:rPr lang="nl-NL" dirty="0"/>
              <a:t> and </a:t>
            </a:r>
            <a:r>
              <a:rPr lang="nl-NL" dirty="0" err="1"/>
              <a:t>analyzing</a:t>
            </a:r>
            <a:r>
              <a:rPr lang="nl-NL" dirty="0"/>
              <a:t> </a:t>
            </a:r>
            <a:r>
              <a:rPr lang="nl-NL" dirty="0" err="1"/>
              <a:t>medical</a:t>
            </a:r>
            <a:r>
              <a:rPr lang="nl-NL" dirty="0"/>
              <a:t> records? </a:t>
            </a:r>
            <a:r>
              <a:rPr lang="nl-NL" dirty="0" err="1"/>
              <a:t>Informing</a:t>
            </a:r>
            <a:r>
              <a:rPr lang="nl-NL" dirty="0"/>
              <a:t> subject, consent, </a:t>
            </a:r>
            <a:r>
              <a:rPr lang="nl-NL" dirty="0" err="1"/>
              <a:t>anonymizing</a:t>
            </a:r>
            <a:r>
              <a:rPr lang="nl-NL" dirty="0"/>
              <a:t>?</a:t>
            </a:r>
          </a:p>
          <a:p>
            <a:r>
              <a:rPr lang="nl-NL" dirty="0"/>
              <a:t>Robotics and smart </a:t>
            </a:r>
            <a:r>
              <a:rPr lang="nl-NL" dirty="0" err="1"/>
              <a:t>appliances</a:t>
            </a:r>
            <a:r>
              <a:rPr lang="nl-NL" dirty="0"/>
              <a:t>? </a:t>
            </a:r>
            <a:r>
              <a:rPr lang="nl-NL" dirty="0" err="1"/>
              <a:t>Controling</a:t>
            </a:r>
            <a:r>
              <a:rPr lang="nl-NL" dirty="0"/>
              <a:t> </a:t>
            </a:r>
            <a:r>
              <a:rPr lang="nl-NL" dirty="0" err="1"/>
              <a:t>use</a:t>
            </a:r>
            <a:r>
              <a:rPr lang="nl-NL" dirty="0"/>
              <a:t>, </a:t>
            </a:r>
            <a:r>
              <a:rPr lang="nl-NL" dirty="0" err="1"/>
              <a:t>security</a:t>
            </a:r>
            <a:r>
              <a:rPr lang="nl-NL" dirty="0"/>
              <a:t>?</a:t>
            </a:r>
          </a:p>
          <a:p>
            <a:endParaRPr lang="nl-NL" dirty="0"/>
          </a:p>
          <a:p>
            <a:endParaRPr lang="nl-N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Risks</a:t>
            </a:r>
            <a:endParaRPr lang="nl-NL" dirty="0"/>
          </a:p>
        </p:txBody>
      </p:sp>
      <p:sp>
        <p:nvSpPr>
          <p:cNvPr id="3" name="Tijdelijke aanduiding voor tekst 2"/>
          <p:cNvSpPr>
            <a:spLocks noGrp="1"/>
          </p:cNvSpPr>
          <p:nvPr>
            <p:ph type="body" sz="quarter" idx="10"/>
          </p:nvPr>
        </p:nvSpPr>
        <p:spPr>
          <a:xfrm>
            <a:off x="322907" y="1143000"/>
            <a:ext cx="8461093" cy="5265000"/>
          </a:xfrm>
        </p:spPr>
        <p:txBody>
          <a:bodyPr/>
          <a:lstStyle/>
          <a:p>
            <a:pPr>
              <a:buFont typeface="Arial" pitchFamily="34" charset="0"/>
              <a:buChar char="•"/>
            </a:pPr>
            <a:endParaRPr lang="nl-NL" sz="2000" dirty="0"/>
          </a:p>
          <a:p>
            <a:pPr>
              <a:buFont typeface="Arial" pitchFamily="34" charset="0"/>
              <a:buChar char="•"/>
            </a:pPr>
            <a:r>
              <a:rPr lang="nl-NL" sz="2000" dirty="0"/>
              <a:t>  </a:t>
            </a:r>
            <a:r>
              <a:rPr lang="en-US" sz="2000" dirty="0"/>
              <a:t>The telemetry data is encrypted ? ( Un)controllable by the user to servers of various tech giants</a:t>
            </a:r>
            <a:r>
              <a:rPr lang="nl-NL" sz="2000" dirty="0"/>
              <a:t> </a:t>
            </a:r>
          </a:p>
          <a:p>
            <a:pPr>
              <a:buFont typeface="Arial" pitchFamily="34" charset="0"/>
              <a:buChar char="•"/>
            </a:pPr>
            <a:r>
              <a:rPr lang="nl-NL" sz="2000" dirty="0"/>
              <a:t> secure storing? </a:t>
            </a:r>
            <a:r>
              <a:rPr lang="nl-NL" sz="2000" dirty="0" err="1"/>
              <a:t>Where</a:t>
            </a:r>
            <a:r>
              <a:rPr lang="nl-NL" sz="2000" dirty="0"/>
              <a:t> , </a:t>
            </a:r>
            <a:r>
              <a:rPr lang="nl-NL" sz="2000" dirty="0" err="1"/>
              <a:t>why</a:t>
            </a:r>
            <a:r>
              <a:rPr lang="nl-NL" sz="2000" dirty="0"/>
              <a:t>?</a:t>
            </a:r>
          </a:p>
          <a:p>
            <a:pPr>
              <a:buFont typeface="Arial" pitchFamily="34" charset="0"/>
              <a:buChar char="•"/>
            </a:pPr>
            <a:r>
              <a:rPr lang="nl-NL" sz="2000" dirty="0"/>
              <a:t>  </a:t>
            </a:r>
            <a:r>
              <a:rPr lang="nl-NL" sz="2000" dirty="0" err="1"/>
              <a:t>hacking</a:t>
            </a:r>
            <a:r>
              <a:rPr lang="nl-NL" sz="2000" dirty="0"/>
              <a:t> of data </a:t>
            </a:r>
            <a:r>
              <a:rPr lang="nl-NL" sz="2000" dirty="0" err="1"/>
              <a:t>not</a:t>
            </a:r>
            <a:r>
              <a:rPr lang="nl-NL" sz="2000" dirty="0"/>
              <a:t>  </a:t>
            </a:r>
            <a:r>
              <a:rPr lang="nl-NL" sz="2000" dirty="0" err="1"/>
              <a:t>impossible</a:t>
            </a:r>
            <a:endParaRPr lang="nl-NL" sz="2000" dirty="0"/>
          </a:p>
          <a:p>
            <a:pPr>
              <a:buFont typeface="Arial" pitchFamily="34" charset="0"/>
              <a:buChar char="•"/>
            </a:pPr>
            <a:r>
              <a:rPr lang="nl-NL" sz="2000" dirty="0"/>
              <a:t>  (blue </a:t>
            </a:r>
            <a:r>
              <a:rPr lang="nl-NL" sz="2000" dirty="0" err="1"/>
              <a:t>tooth</a:t>
            </a:r>
            <a:r>
              <a:rPr lang="nl-NL" sz="2000" dirty="0"/>
              <a:t>) </a:t>
            </a:r>
            <a:r>
              <a:rPr lang="nl-NL" sz="2000" dirty="0" err="1"/>
              <a:t>connections</a:t>
            </a:r>
            <a:r>
              <a:rPr lang="nl-NL" sz="2000" dirty="0"/>
              <a:t> and transport </a:t>
            </a:r>
            <a:r>
              <a:rPr lang="nl-NL" sz="2000" dirty="0" err="1"/>
              <a:t>facilities</a:t>
            </a:r>
            <a:r>
              <a:rPr lang="nl-NL" sz="2000" dirty="0"/>
              <a:t>  </a:t>
            </a:r>
            <a:r>
              <a:rPr lang="nl-NL" sz="2000" dirty="0" err="1"/>
              <a:t>trustworthy</a:t>
            </a:r>
            <a:endParaRPr lang="nl-NL" sz="2000" dirty="0"/>
          </a:p>
          <a:p>
            <a:pPr>
              <a:buFont typeface="Arial" pitchFamily="34" charset="0"/>
              <a:buChar char="•"/>
            </a:pPr>
            <a:r>
              <a:rPr lang="nl-NL" sz="2000" dirty="0"/>
              <a:t>  </a:t>
            </a:r>
            <a:r>
              <a:rPr lang="nl-NL" sz="2000" dirty="0" err="1"/>
              <a:t>reverse</a:t>
            </a:r>
            <a:r>
              <a:rPr lang="nl-NL" sz="2000" dirty="0"/>
              <a:t> engineering </a:t>
            </a:r>
            <a:r>
              <a:rPr lang="nl-NL" sz="2000" dirty="0" err="1"/>
              <a:t>possible</a:t>
            </a:r>
            <a:endParaRPr lang="nl-NL" sz="2000" dirty="0"/>
          </a:p>
          <a:p>
            <a:pPr>
              <a:buFont typeface="Arial" pitchFamily="34" charset="0"/>
              <a:buChar char="•"/>
            </a:pPr>
            <a:r>
              <a:rPr lang="nl-NL" sz="2000" dirty="0"/>
              <a:t>  </a:t>
            </a:r>
            <a:r>
              <a:rPr lang="nl-NL" sz="2000" dirty="0" err="1"/>
              <a:t>sense</a:t>
            </a:r>
            <a:r>
              <a:rPr lang="nl-NL" sz="2000" dirty="0"/>
              <a:t> of </a:t>
            </a:r>
            <a:r>
              <a:rPr lang="nl-NL" sz="2000" dirty="0" err="1"/>
              <a:t>security</a:t>
            </a:r>
            <a:r>
              <a:rPr lang="nl-NL" sz="2000" dirty="0"/>
              <a:t> and privacy: </a:t>
            </a:r>
            <a:r>
              <a:rPr lang="nl-NL" sz="2000" dirty="0" err="1"/>
              <a:t>conspiracy</a:t>
            </a:r>
            <a:endParaRPr lang="nl-NL" sz="2000" dirty="0"/>
          </a:p>
          <a:p>
            <a:pPr>
              <a:buFont typeface="Arial" pitchFamily="34" charset="0"/>
              <a:buChar char="•"/>
            </a:pPr>
            <a:r>
              <a:rPr lang="nl-NL" sz="2000" dirty="0"/>
              <a:t>  </a:t>
            </a:r>
            <a:r>
              <a:rPr lang="nl-NL" sz="2000" dirty="0" err="1"/>
              <a:t>access</a:t>
            </a:r>
            <a:r>
              <a:rPr lang="nl-NL" sz="2000" dirty="0"/>
              <a:t> to data and </a:t>
            </a:r>
            <a:r>
              <a:rPr lang="nl-NL" sz="2000" dirty="0" err="1"/>
              <a:t>information</a:t>
            </a:r>
            <a:r>
              <a:rPr lang="nl-NL" sz="2000" dirty="0"/>
              <a:t>? </a:t>
            </a:r>
            <a:r>
              <a:rPr lang="nl-NL" sz="2000" dirty="0" err="1"/>
              <a:t>Not</a:t>
            </a:r>
            <a:r>
              <a:rPr lang="nl-NL" sz="2000" dirty="0"/>
              <a:t> </a:t>
            </a:r>
            <a:r>
              <a:rPr lang="nl-NL" sz="2000" dirty="0" err="1"/>
              <a:t>secured</a:t>
            </a:r>
            <a:endParaRPr lang="nl-NL" sz="2000" dirty="0"/>
          </a:p>
          <a:p>
            <a:pPr>
              <a:buFont typeface="Arial" pitchFamily="34" charset="0"/>
              <a:buChar char="•"/>
            </a:pPr>
            <a:r>
              <a:rPr lang="nl-NL" sz="2000" dirty="0"/>
              <a:t>  </a:t>
            </a:r>
            <a:r>
              <a:rPr lang="nl-NL" sz="2000" dirty="0" err="1"/>
              <a:t>Actions</a:t>
            </a:r>
            <a:r>
              <a:rPr lang="nl-NL" sz="2000" dirty="0"/>
              <a:t> </a:t>
            </a:r>
            <a:r>
              <a:rPr lang="nl-NL" sz="2000" dirty="0" err="1"/>
              <a:t>based</a:t>
            </a:r>
            <a:r>
              <a:rPr lang="nl-NL" sz="2000" dirty="0"/>
              <a:t> </a:t>
            </a:r>
            <a:r>
              <a:rPr lang="nl-NL" sz="2000" dirty="0" err="1"/>
              <a:t>on</a:t>
            </a:r>
            <a:r>
              <a:rPr lang="nl-NL" sz="2000" dirty="0"/>
              <a:t> (</a:t>
            </a:r>
            <a:r>
              <a:rPr lang="nl-NL" sz="2000" dirty="0" err="1"/>
              <a:t>uncontrolable</a:t>
            </a:r>
            <a:r>
              <a:rPr lang="nl-NL" sz="2000" dirty="0"/>
              <a:t>) </a:t>
            </a:r>
            <a:r>
              <a:rPr lang="nl-NL" sz="2000" dirty="0" err="1"/>
              <a:t>medicalemergency</a:t>
            </a:r>
            <a:r>
              <a:rPr lang="nl-NL" sz="2000" dirty="0"/>
              <a:t> </a:t>
            </a:r>
            <a:r>
              <a:rPr lang="nl-NL" sz="2000" dirty="0" err="1"/>
              <a:t>law</a:t>
            </a:r>
            <a:endParaRPr lang="nl-NL" sz="2000" dirty="0"/>
          </a:p>
          <a:p>
            <a:pPr lvl="1">
              <a:buNone/>
            </a:pPr>
            <a:endParaRPr lang="nl-NL" dirty="0"/>
          </a:p>
          <a:p>
            <a:pPr>
              <a:buFont typeface="Arial" pitchFamily="34" charset="0"/>
              <a:buChar char="•"/>
            </a:pPr>
            <a:endParaRPr lang="nl-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bi-en-symbolfoto-special-ki-urteilsfaehigkeit-x.jpg"/>
          <p:cNvPicPr>
            <a:picLocks noChangeAspect="1"/>
          </p:cNvPicPr>
          <p:nvPr/>
        </p:nvPicPr>
        <p:blipFill>
          <a:blip r:embed="rId2" cstate="print"/>
          <a:stretch>
            <a:fillRect/>
          </a:stretch>
        </p:blipFill>
        <p:spPr>
          <a:xfrm>
            <a:off x="0" y="0"/>
            <a:ext cx="9144000" cy="6858000"/>
          </a:xfrm>
          <a:prstGeom prst="rect">
            <a:avLst/>
          </a:prstGeom>
        </p:spPr>
      </p:pic>
      <p:sp>
        <p:nvSpPr>
          <p:cNvPr id="3" name="Tekstvak 2"/>
          <p:cNvSpPr txBox="1"/>
          <p:nvPr/>
        </p:nvSpPr>
        <p:spPr>
          <a:xfrm>
            <a:off x="2971800" y="3962400"/>
            <a:ext cx="5181600" cy="1323439"/>
          </a:xfrm>
          <a:prstGeom prst="rect">
            <a:avLst/>
          </a:prstGeom>
          <a:noFill/>
        </p:spPr>
        <p:txBody>
          <a:bodyPr wrap="square" rtlCol="0">
            <a:spAutoFit/>
          </a:bodyPr>
          <a:lstStyle/>
          <a:p>
            <a:r>
              <a:rPr lang="nl-NL" sz="4000" dirty="0" err="1">
                <a:solidFill>
                  <a:srgbClr val="C00000"/>
                </a:solidFill>
              </a:rPr>
              <a:t>Thank</a:t>
            </a:r>
            <a:r>
              <a:rPr lang="nl-NL" sz="4000" dirty="0">
                <a:solidFill>
                  <a:srgbClr val="C00000"/>
                </a:solidFill>
              </a:rPr>
              <a:t> </a:t>
            </a:r>
            <a:r>
              <a:rPr lang="nl-NL" sz="4000" dirty="0" err="1">
                <a:solidFill>
                  <a:srgbClr val="C00000"/>
                </a:solidFill>
              </a:rPr>
              <a:t>you</a:t>
            </a:r>
            <a:r>
              <a:rPr lang="nl-NL" sz="4000" dirty="0">
                <a:solidFill>
                  <a:srgbClr val="C00000"/>
                </a:solidFill>
              </a:rPr>
              <a:t> </a:t>
            </a:r>
            <a:r>
              <a:rPr lang="nl-NL" sz="4000" dirty="0" err="1">
                <a:solidFill>
                  <a:srgbClr val="C00000"/>
                </a:solidFill>
              </a:rPr>
              <a:t>for</a:t>
            </a:r>
            <a:r>
              <a:rPr lang="nl-NL" sz="4000" dirty="0">
                <a:solidFill>
                  <a:srgbClr val="C00000"/>
                </a:solidFill>
              </a:rPr>
              <a:t> </a:t>
            </a:r>
            <a:r>
              <a:rPr lang="nl-NL" sz="4000" dirty="0" err="1">
                <a:solidFill>
                  <a:srgbClr val="C00000"/>
                </a:solidFill>
              </a:rPr>
              <a:t>your</a:t>
            </a:r>
            <a:r>
              <a:rPr lang="nl-NL" sz="4000" dirty="0">
                <a:solidFill>
                  <a:srgbClr val="C00000"/>
                </a:solidFill>
              </a:rPr>
              <a:t> </a:t>
            </a:r>
            <a:r>
              <a:rPr lang="nl-NL" sz="4000" dirty="0" err="1">
                <a:solidFill>
                  <a:srgbClr val="C00000"/>
                </a:solidFill>
              </a:rPr>
              <a:t>attention</a:t>
            </a:r>
            <a:endParaRPr lang="nl-NL" sz="40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r>
              <a:rPr lang="nl-NL" dirty="0" err="1"/>
              <a:t>Algorithms</a:t>
            </a:r>
            <a:r>
              <a:rPr lang="nl-NL" dirty="0"/>
              <a:t>, basis of AI</a:t>
            </a:r>
          </a:p>
        </p:txBody>
      </p:sp>
      <p:sp>
        <p:nvSpPr>
          <p:cNvPr id="3" name="Tijdelijke aanduiding voor inhoud 2"/>
          <p:cNvSpPr>
            <a:spLocks noGrp="1"/>
          </p:cNvSpPr>
          <p:nvPr>
            <p:ph idx="1"/>
          </p:nvPr>
        </p:nvSpPr>
        <p:spPr/>
        <p:txBody>
          <a:bodyPr/>
          <a:lstStyle/>
          <a:p>
            <a:r>
              <a:rPr lang="nl-NL" dirty="0"/>
              <a:t>Set of </a:t>
            </a:r>
            <a:r>
              <a:rPr lang="nl-NL" dirty="0" err="1"/>
              <a:t>instructions</a:t>
            </a:r>
            <a:r>
              <a:rPr lang="nl-NL" dirty="0"/>
              <a:t> , </a:t>
            </a:r>
            <a:r>
              <a:rPr lang="nl-NL" dirty="0" err="1"/>
              <a:t>solving</a:t>
            </a:r>
            <a:r>
              <a:rPr lang="nl-NL" dirty="0"/>
              <a:t> a </a:t>
            </a:r>
            <a:r>
              <a:rPr lang="nl-NL" dirty="0" err="1"/>
              <a:t>problem</a:t>
            </a:r>
            <a:r>
              <a:rPr lang="nl-NL" dirty="0"/>
              <a:t>, </a:t>
            </a:r>
            <a:r>
              <a:rPr lang="nl-NL" dirty="0" err="1"/>
              <a:t>leading</a:t>
            </a:r>
            <a:r>
              <a:rPr lang="nl-NL" dirty="0"/>
              <a:t> to a </a:t>
            </a:r>
            <a:r>
              <a:rPr lang="nl-NL" dirty="0" err="1"/>
              <a:t>certain</a:t>
            </a:r>
            <a:r>
              <a:rPr lang="nl-NL" dirty="0"/>
              <a:t> </a:t>
            </a:r>
            <a:r>
              <a:rPr lang="nl-NL" dirty="0" err="1"/>
              <a:t>result</a:t>
            </a:r>
            <a:r>
              <a:rPr lang="nl-NL" dirty="0"/>
              <a:t>.</a:t>
            </a:r>
          </a:p>
          <a:p>
            <a:r>
              <a:rPr lang="en-US" i="1" dirty="0"/>
              <a:t>Currently, many algorithms function like ‘black boxes’. The give answers but no explanations. This is bad news if you are refused a mortgage (‘algorithm says no’) or if the police arrests you (‘algorithm says yes’).</a:t>
            </a:r>
            <a:endParaRPr lang="nl-NL" i="1" dirty="0"/>
          </a:p>
          <a:p>
            <a:r>
              <a:rPr lang="nl-NL" dirty="0"/>
              <a:t>Machine </a:t>
            </a:r>
            <a:r>
              <a:rPr lang="nl-NL" dirty="0" err="1"/>
              <a:t>learning</a:t>
            </a:r>
            <a:r>
              <a:rPr lang="nl-NL" dirty="0"/>
              <a:t>, </a:t>
            </a:r>
            <a:r>
              <a:rPr lang="nl-NL" dirty="0" err="1"/>
              <a:t>deep</a:t>
            </a:r>
            <a:r>
              <a:rPr lang="nl-NL" dirty="0"/>
              <a:t> </a:t>
            </a:r>
            <a:r>
              <a:rPr lang="nl-NL" dirty="0" err="1"/>
              <a:t>learning</a:t>
            </a:r>
            <a:r>
              <a:rPr lang="nl-NL" dirty="0"/>
              <a:t>, </a:t>
            </a:r>
            <a:r>
              <a:rPr lang="nl-NL" dirty="0" err="1"/>
              <a:t>self</a:t>
            </a:r>
            <a:r>
              <a:rPr lang="nl-NL" dirty="0"/>
              <a:t> </a:t>
            </a:r>
            <a:r>
              <a:rPr lang="nl-NL" dirty="0" err="1"/>
              <a:t>learning</a:t>
            </a:r>
            <a:endParaRPr lang="nl-NL" dirty="0"/>
          </a:p>
        </p:txBody>
      </p:sp>
      <p:pic>
        <p:nvPicPr>
          <p:cNvPr id="4" name="Afbeelding 3" descr="algorithm.png"/>
          <p:cNvPicPr>
            <a:picLocks noChangeAspect="1"/>
          </p:cNvPicPr>
          <p:nvPr/>
        </p:nvPicPr>
        <p:blipFill>
          <a:blip r:embed="rId2" cstate="print"/>
          <a:stretch>
            <a:fillRect/>
          </a:stretch>
        </p:blipFill>
        <p:spPr>
          <a:xfrm>
            <a:off x="0" y="260648"/>
            <a:ext cx="2051720" cy="812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AI and </a:t>
            </a:r>
            <a:r>
              <a:rPr lang="nl-NL" dirty="0" err="1"/>
              <a:t>medical</a:t>
            </a:r>
            <a:r>
              <a:rPr lang="nl-NL" dirty="0"/>
              <a:t> data</a:t>
            </a:r>
          </a:p>
        </p:txBody>
      </p:sp>
      <p:sp>
        <p:nvSpPr>
          <p:cNvPr id="3" name="Tijdelijke aanduiding voor inhoud 2"/>
          <p:cNvSpPr>
            <a:spLocks noGrp="1"/>
          </p:cNvSpPr>
          <p:nvPr>
            <p:ph idx="1"/>
          </p:nvPr>
        </p:nvSpPr>
        <p:spPr/>
        <p:txBody>
          <a:bodyPr/>
          <a:lstStyle/>
          <a:p>
            <a:r>
              <a:rPr lang="en-GB" dirty="0"/>
              <a:t>Medical data refer to all personal data of a physiological character  including personal data that can be used for applications for medical use such as personal data that is used for “track and trace” in medical emergency circumstances as for instance epidemic or pandemic or use of data for other public health purposes.</a:t>
            </a: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 Digital </a:t>
            </a:r>
            <a:r>
              <a:rPr lang="nl-NL" dirty="0" err="1"/>
              <a:t>health</a:t>
            </a:r>
            <a:endParaRPr lang="nl-NL" dirty="0"/>
          </a:p>
        </p:txBody>
      </p:sp>
      <p:sp>
        <p:nvSpPr>
          <p:cNvPr id="3" name="Tijdelijke aanduiding voor inhoud 2"/>
          <p:cNvSpPr>
            <a:spLocks noGrp="1"/>
          </p:cNvSpPr>
          <p:nvPr>
            <p:ph idx="1"/>
          </p:nvPr>
        </p:nvSpPr>
        <p:spPr/>
        <p:txBody>
          <a:bodyPr/>
          <a:lstStyle/>
          <a:p>
            <a:r>
              <a:rPr lang="en-US" dirty="0"/>
              <a:t>: </a:t>
            </a:r>
            <a:r>
              <a:rPr lang="en-US" i="1" dirty="0"/>
              <a:t>Digital health and care refers to tools and services that use information and communication technologies (ICTs) to improve prevention, diagnosis, treatment, monitoring and management of health and lifestyle. Digital health and care has the potential to innovate and improve access to care, quality of care, and to increase the overall efficiency of the health sector.</a:t>
            </a:r>
            <a:endParaRPr lang="nl-NL" dirty="0"/>
          </a:p>
          <a:p>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AI and </a:t>
            </a:r>
            <a:r>
              <a:rPr lang="nl-NL" dirty="0" err="1"/>
              <a:t>fundamental</a:t>
            </a:r>
            <a:r>
              <a:rPr lang="nl-NL" dirty="0"/>
              <a:t> </a:t>
            </a:r>
            <a:r>
              <a:rPr lang="nl-NL" dirty="0" err="1"/>
              <a:t>rights</a:t>
            </a:r>
            <a:endParaRPr lang="nl-NL" dirty="0"/>
          </a:p>
        </p:txBody>
      </p:sp>
      <p:sp>
        <p:nvSpPr>
          <p:cNvPr id="3" name="Tijdelijke aanduiding voor inhoud 2"/>
          <p:cNvSpPr>
            <a:spLocks noGrp="1"/>
          </p:cNvSpPr>
          <p:nvPr>
            <p:ph idx="1"/>
          </p:nvPr>
        </p:nvSpPr>
        <p:spPr/>
        <p:txBody>
          <a:bodyPr/>
          <a:lstStyle/>
          <a:p>
            <a:r>
              <a:rPr lang="nl-NL" dirty="0" err="1"/>
              <a:t>Physical</a:t>
            </a:r>
            <a:r>
              <a:rPr lang="nl-NL" dirty="0"/>
              <a:t> </a:t>
            </a:r>
            <a:r>
              <a:rPr lang="nl-NL" dirty="0" err="1"/>
              <a:t>integrity</a:t>
            </a:r>
            <a:endParaRPr lang="nl-NL" dirty="0"/>
          </a:p>
          <a:p>
            <a:r>
              <a:rPr lang="nl-NL" dirty="0" err="1"/>
              <a:t>Human</a:t>
            </a:r>
            <a:r>
              <a:rPr lang="nl-NL" dirty="0"/>
              <a:t> </a:t>
            </a:r>
            <a:r>
              <a:rPr lang="nl-NL" dirty="0" err="1"/>
              <a:t>autonomy</a:t>
            </a:r>
            <a:endParaRPr lang="nl-NL" dirty="0"/>
          </a:p>
          <a:p>
            <a:r>
              <a:rPr lang="nl-NL" dirty="0"/>
              <a:t>Privacy and </a:t>
            </a:r>
            <a:r>
              <a:rPr lang="nl-NL" dirty="0" err="1"/>
              <a:t>personal</a:t>
            </a:r>
            <a:r>
              <a:rPr lang="nl-NL" dirty="0"/>
              <a:t> data </a:t>
            </a:r>
            <a:r>
              <a:rPr lang="nl-NL" dirty="0" err="1"/>
              <a:t>protection</a:t>
            </a:r>
            <a:endParaRPr lang="nl-NL" dirty="0"/>
          </a:p>
          <a:p>
            <a:r>
              <a:rPr lang="nl-NL" dirty="0"/>
              <a:t>Non </a:t>
            </a:r>
            <a:r>
              <a:rPr lang="nl-NL" dirty="0" err="1"/>
              <a:t>discrimination</a:t>
            </a:r>
            <a:endParaRPr lang="nl-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8153400" cy="835496"/>
          </a:xfrm>
        </p:spPr>
        <p:txBody>
          <a:bodyPr>
            <a:normAutofit fontScale="90000"/>
          </a:bodyPr>
          <a:lstStyle/>
          <a:p>
            <a:r>
              <a:rPr lang="nl-NL" dirty="0" err="1"/>
              <a:t>European</a:t>
            </a:r>
            <a:r>
              <a:rPr lang="nl-NL" dirty="0"/>
              <a:t> Charter </a:t>
            </a:r>
            <a:r>
              <a:rPr lang="nl-NL" dirty="0" err="1"/>
              <a:t>Fundamental</a:t>
            </a:r>
            <a:r>
              <a:rPr lang="nl-NL" dirty="0"/>
              <a:t> </a:t>
            </a:r>
            <a:r>
              <a:rPr lang="nl-NL" dirty="0" err="1"/>
              <a:t>Rights</a:t>
            </a:r>
            <a:endParaRPr lang="nl-NL" dirty="0"/>
          </a:p>
        </p:txBody>
      </p:sp>
      <p:sp>
        <p:nvSpPr>
          <p:cNvPr id="3" name="Tijdelijke aanduiding voor inhoud 2"/>
          <p:cNvSpPr>
            <a:spLocks noGrp="1"/>
          </p:cNvSpPr>
          <p:nvPr>
            <p:ph idx="1"/>
          </p:nvPr>
        </p:nvSpPr>
        <p:spPr/>
        <p:txBody>
          <a:bodyPr/>
          <a:lstStyle/>
          <a:p>
            <a:r>
              <a:rPr lang="en-US" sz="2000" dirty="0"/>
              <a:t>Article 1:Human </a:t>
            </a:r>
            <a:r>
              <a:rPr lang="en-US" sz="2000" dirty="0" err="1"/>
              <a:t>dignity:Human</a:t>
            </a:r>
            <a:r>
              <a:rPr lang="en-US" sz="2000" dirty="0"/>
              <a:t> dignity is inviolable. It must be respected and protected.</a:t>
            </a:r>
          </a:p>
          <a:p>
            <a:r>
              <a:rPr lang="en-US" sz="2000" dirty="0"/>
              <a:t>Article 3 Right to the integrity of the person</a:t>
            </a:r>
          </a:p>
          <a:p>
            <a:pPr lvl="1"/>
            <a:r>
              <a:rPr lang="en-US" sz="2000" dirty="0"/>
              <a:t>1.   Everyone has the right to respect for his or her physical and mental integrity. </a:t>
            </a:r>
          </a:p>
          <a:p>
            <a:pPr lvl="1"/>
            <a:r>
              <a:rPr lang="en-US" sz="2000" dirty="0"/>
              <a:t>2.   In the fields of medicine and biology, the following must be respected in particular:(a)</a:t>
            </a:r>
          </a:p>
          <a:p>
            <a:pPr lvl="2"/>
            <a:r>
              <a:rPr lang="en-US" sz="2000" dirty="0"/>
              <a:t>the free and informed consent of the person concerned, according to the procedures laid down by law; (d)</a:t>
            </a:r>
          </a:p>
          <a:p>
            <a:pPr lvl="2"/>
            <a:r>
              <a:rPr lang="en-US" sz="2000" dirty="0"/>
              <a:t>the prohibition of the reproductive cloning of human beings.</a:t>
            </a:r>
          </a:p>
          <a:p>
            <a:pPr lvl="2"/>
            <a:endParaRPr lang="en-US" dirty="0"/>
          </a:p>
          <a:p>
            <a:pPr lvl="2"/>
            <a:endParaRPr lang="en-US" dirty="0"/>
          </a:p>
          <a:p>
            <a:endParaRPr lang="en-US" dirty="0"/>
          </a:p>
          <a:p>
            <a:endParaRPr lang="en-US" dirty="0"/>
          </a:p>
          <a:p>
            <a:endParaRPr lang="en-US" dirty="0"/>
          </a:p>
          <a:p>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Hippocratic</a:t>
            </a:r>
            <a:r>
              <a:rPr lang="nl-NL" dirty="0"/>
              <a:t> </a:t>
            </a:r>
            <a:r>
              <a:rPr lang="nl-NL" dirty="0" err="1"/>
              <a:t>oath</a:t>
            </a:r>
            <a:endParaRPr lang="nl-NL" dirty="0"/>
          </a:p>
        </p:txBody>
      </p:sp>
      <p:sp>
        <p:nvSpPr>
          <p:cNvPr id="3" name="Tijdelijke aanduiding voor inhoud 2"/>
          <p:cNvSpPr>
            <a:spLocks noGrp="1"/>
          </p:cNvSpPr>
          <p:nvPr>
            <p:ph idx="1"/>
          </p:nvPr>
        </p:nvSpPr>
        <p:spPr/>
        <p:txBody>
          <a:bodyPr>
            <a:normAutofit/>
          </a:bodyPr>
          <a:lstStyle/>
          <a:p>
            <a:r>
              <a:rPr lang="en-US" i="1" dirty="0"/>
              <a:t>“Whatever I see or hear in the lives of my patients, whether in connection with my professional practice or not, which ought not to be spoken of outside, I will keep secret, as considering all such things to be private.” </a:t>
            </a:r>
            <a:endParaRPr lang="nl-NL" dirty="0"/>
          </a:p>
          <a:p>
            <a:endParaRPr lang="nl-NL" dirty="0"/>
          </a:p>
        </p:txBody>
      </p:sp>
      <p:pic>
        <p:nvPicPr>
          <p:cNvPr id="4" name="Afbeelding 3" descr="hippo empathy.jpg"/>
          <p:cNvPicPr>
            <a:picLocks noChangeAspect="1"/>
          </p:cNvPicPr>
          <p:nvPr/>
        </p:nvPicPr>
        <p:blipFill>
          <a:blip r:embed="rId2" cstate="print"/>
          <a:stretch>
            <a:fillRect/>
          </a:stretch>
        </p:blipFill>
        <p:spPr>
          <a:xfrm>
            <a:off x="308918" y="4111334"/>
            <a:ext cx="2822922" cy="18379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Eur</a:t>
            </a:r>
            <a:r>
              <a:rPr lang="nl-NL" dirty="0"/>
              <a:t>. Charter</a:t>
            </a:r>
          </a:p>
        </p:txBody>
      </p:sp>
      <p:sp>
        <p:nvSpPr>
          <p:cNvPr id="3" name="Tijdelijke aanduiding voor inhoud 2"/>
          <p:cNvSpPr>
            <a:spLocks noGrp="1"/>
          </p:cNvSpPr>
          <p:nvPr>
            <p:ph idx="1"/>
          </p:nvPr>
        </p:nvSpPr>
        <p:spPr>
          <a:xfrm>
            <a:off x="-228600" y="1752600"/>
            <a:ext cx="9753600" cy="4038600"/>
          </a:xfrm>
        </p:spPr>
        <p:txBody>
          <a:bodyPr>
            <a:normAutofit fontScale="92500" lnSpcReduction="20000"/>
          </a:bodyPr>
          <a:lstStyle/>
          <a:p>
            <a:r>
              <a:rPr lang="en-US" sz="2400" dirty="0"/>
              <a:t>Article 7 Respect for private and family life</a:t>
            </a:r>
          </a:p>
          <a:p>
            <a:pPr lvl="1"/>
            <a:r>
              <a:rPr lang="en-US" sz="2400" dirty="0"/>
              <a:t>Everyone has the right to respect for his or her private and family life, home and communications.</a:t>
            </a:r>
          </a:p>
          <a:p>
            <a:r>
              <a:rPr lang="en-US" sz="2400" dirty="0"/>
              <a:t>Article 8 Protection of personal data</a:t>
            </a:r>
          </a:p>
          <a:p>
            <a:pPr lvl="1"/>
            <a:r>
              <a:rPr lang="en-US" sz="2400" dirty="0"/>
              <a:t>1.   Everyone has the right to the protection of personal data concerning him  or her.</a:t>
            </a:r>
          </a:p>
          <a:p>
            <a:pPr lvl="1"/>
            <a:r>
              <a:rPr lang="en-US" sz="2400" dirty="0"/>
              <a:t>2.   </a:t>
            </a:r>
            <a:r>
              <a:rPr lang="en-US" sz="2400" dirty="0">
                <a:solidFill>
                  <a:srgbClr val="FF0000"/>
                </a:solidFill>
              </a:rPr>
              <a:t>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a:t>
            </a:r>
          </a:p>
          <a:p>
            <a:pPr lvl="1"/>
            <a:r>
              <a:rPr lang="en-US" sz="2400" dirty="0">
                <a:solidFill>
                  <a:srgbClr val="FF0000"/>
                </a:solidFill>
              </a:rPr>
              <a:t>3. Compliance with these rules shall be subject to control by an independent authority.</a:t>
            </a:r>
          </a:p>
          <a:p>
            <a:endParaRPr lang="nl-NL"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AF3E67F73C80A4FACB96DB0EAC000B7" ma:contentTypeVersion="9" ma:contentTypeDescription="Luo uusi asiakirja." ma:contentTypeScope="" ma:versionID="466d37caad1ebc25cfde1a6e8ddaeb6a">
  <xsd:schema xmlns:xsd="http://www.w3.org/2001/XMLSchema" xmlns:xs="http://www.w3.org/2001/XMLSchema" xmlns:p="http://schemas.microsoft.com/office/2006/metadata/properties" xmlns:ns3="1053ad3b-6305-40c5-8084-b07fc8af97fd" targetNamespace="http://schemas.microsoft.com/office/2006/metadata/properties" ma:root="true" ma:fieldsID="f075454a08cca1eff7c3752ba7521daa" ns3:_="">
    <xsd:import namespace="1053ad3b-6305-40c5-8084-b07fc8af97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3ad3b-6305-40c5-8084-b07fc8af97f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4787B3-06AE-423C-93CD-A4AF74AF7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3ad3b-6305-40c5-8084-b07fc8af97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46264A-123C-4481-8442-47C9CDE0D99F}">
  <ds:schemaRefs>
    <ds:schemaRef ds:uri="http://schemas.microsoft.com/sharepoint/v3/contenttype/forms"/>
  </ds:schemaRefs>
</ds:datastoreItem>
</file>

<file path=customXml/itemProps3.xml><?xml version="1.0" encoding="utf-8"?>
<ds:datastoreItem xmlns:ds="http://schemas.openxmlformats.org/officeDocument/2006/customXml" ds:itemID="{99A820ED-0071-4372-A6FA-8866F2B6A65A}">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1053ad3b-6305-40c5-8084-b07fc8af97f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2546</TotalTime>
  <Words>1378</Words>
  <Application>Microsoft Office PowerPoint</Application>
  <PresentationFormat>On-screen Show (4:3)</PresentationFormat>
  <Paragraphs>90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Arial Narrow</vt:lpstr>
      <vt:lpstr>Calibri</vt:lpstr>
      <vt:lpstr>Office-thema</vt:lpstr>
      <vt:lpstr>A.I and medical data, Pandora’s box</vt:lpstr>
      <vt:lpstr>Artificial Intelligence</vt:lpstr>
      <vt:lpstr>  Algorithms, basis of AI</vt:lpstr>
      <vt:lpstr>AI and medical data</vt:lpstr>
      <vt:lpstr>EU Digital health</vt:lpstr>
      <vt:lpstr>AI and fundamental rights</vt:lpstr>
      <vt:lpstr>European Charter Fundamental Rights</vt:lpstr>
      <vt:lpstr>Hippocratic oath</vt:lpstr>
      <vt:lpstr>Eur. Charter</vt:lpstr>
      <vt:lpstr>Medical data practices</vt:lpstr>
      <vt:lpstr>Appliances of AI</vt:lpstr>
      <vt:lpstr>Other medical apps</vt:lpstr>
      <vt:lpstr>Track and trace Apps</vt:lpstr>
      <vt:lpstr> article 22 /23GDPR transparancy?</vt:lpstr>
      <vt:lpstr>Sensitive Personal data art 9 GDPR</vt:lpstr>
      <vt:lpstr>Art 9 Processing sensitive data</vt:lpstr>
      <vt:lpstr>Info obligation GDPR, sensitive data </vt:lpstr>
      <vt:lpstr>Informing data subjects EDPB</vt:lpstr>
      <vt:lpstr>Janus head article 9</vt:lpstr>
      <vt:lpstr>European Group on Ethics in Science and New Technologies Ethical principles and democratic prerequisites </vt:lpstr>
      <vt:lpstr>Use of  AI</vt:lpstr>
      <vt:lpstr>Risks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and medical data, Pandora’s box</dc:title>
  <dc:creator>Rob van der Hoven</dc:creator>
  <cp:lastModifiedBy>Ballardini Rosa</cp:lastModifiedBy>
  <cp:revision>7</cp:revision>
  <dcterms:created xsi:type="dcterms:W3CDTF">2021-01-24T13:39:00Z</dcterms:created>
  <dcterms:modified xsi:type="dcterms:W3CDTF">2021-01-26T12:45:37Z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0x010100BAF3E67F73C80A4FACB96DB0EAC000B7</vt:lpwstr>
  </property>
</Properties>
</file>