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1" r:id="rId4"/>
    <p:sldId id="282" r:id="rId5"/>
    <p:sldId id="279" r:id="rId6"/>
    <p:sldId id="280" r:id="rId7"/>
    <p:sldId id="287" r:id="rId8"/>
    <p:sldId id="291" r:id="rId9"/>
    <p:sldId id="289" r:id="rId10"/>
    <p:sldId id="270" r:id="rId11"/>
    <p:sldId id="273" r:id="rId12"/>
    <p:sldId id="274" r:id="rId13"/>
    <p:sldId id="268" r:id="rId14"/>
    <p:sldId id="290" r:id="rId15"/>
    <p:sldId id="298" r:id="rId16"/>
    <p:sldId id="299" r:id="rId17"/>
    <p:sldId id="261" r:id="rId18"/>
    <p:sldId id="300" r:id="rId19"/>
    <p:sldId id="294" r:id="rId20"/>
    <p:sldId id="303" r:id="rId21"/>
    <p:sldId id="305" r:id="rId22"/>
    <p:sldId id="306" r:id="rId23"/>
    <p:sldId id="296" r:id="rId24"/>
    <p:sldId id="297" r:id="rId25"/>
    <p:sldId id="301" r:id="rId26"/>
    <p:sldId id="302" r:id="rId27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26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58F-B96E-47BC-8F50-2547B95DD26B}" type="datetimeFigureOut">
              <a:rPr lang="fi-FI" smtClean="0"/>
              <a:t>22.11.2018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61D27-26FC-4284-8C2B-C1E31DAF68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732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rktop_ppt copy-04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ktop_ppt copy-0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816249" y="1314373"/>
            <a:ext cx="5493045" cy="357391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venir Black"/>
                <a:cs typeface="Avenir Black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9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ktop_ppt copy-0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1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ktop_ppt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66255"/>
            <a:ext cx="8151523" cy="1470025"/>
          </a:xfrm>
        </p:spPr>
        <p:txBody>
          <a:bodyPr>
            <a:normAutofit/>
          </a:bodyPr>
          <a:lstStyle>
            <a:lvl1pPr>
              <a:defRPr sz="4000">
                <a:latin typeface="Avenir Heavy"/>
                <a:cs typeface="Avenir Heavy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49631"/>
            <a:ext cx="8151522" cy="330110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5413" y="6105525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5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rktop_ppt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199" y="166255"/>
            <a:ext cx="8151523" cy="1470025"/>
          </a:xfrm>
        </p:spPr>
        <p:txBody>
          <a:bodyPr>
            <a:normAutofit/>
          </a:bodyPr>
          <a:lstStyle>
            <a:lvl1pPr>
              <a:defRPr sz="4000">
                <a:latin typeface="Avenir Heavy"/>
                <a:cs typeface="Avenir Heavy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1749631"/>
            <a:ext cx="8151522" cy="418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9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199" y="166255"/>
            <a:ext cx="8151523" cy="1470025"/>
          </a:xfrm>
        </p:spPr>
        <p:txBody>
          <a:bodyPr>
            <a:normAutofit/>
          </a:bodyPr>
          <a:lstStyle>
            <a:lvl1pPr>
              <a:defRPr sz="4000">
                <a:latin typeface="Avenir Heavy"/>
                <a:cs typeface="Avenir Heavy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1749631"/>
            <a:ext cx="8151522" cy="418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0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ktop_ppt copy-06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199" y="166255"/>
            <a:ext cx="8151523" cy="1470025"/>
          </a:xfrm>
        </p:spPr>
        <p:txBody>
          <a:bodyPr>
            <a:normAutofit/>
          </a:bodyPr>
          <a:lstStyle>
            <a:lvl1pPr>
              <a:defRPr sz="4000">
                <a:latin typeface="Avenir Heavy"/>
                <a:cs typeface="Avenir Heavy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1749631"/>
            <a:ext cx="8151522" cy="418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4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ktop_ppt copy-0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7199" y="166255"/>
            <a:ext cx="8151523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Avenir Heavy"/>
                <a:cs typeface="Avenir Heavy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57200" y="1749631"/>
            <a:ext cx="8151522" cy="41872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venir Book"/>
                <a:cs typeface="Avenir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1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KKK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9581C8-B12F-A54D-ABF3-72F8377F8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rja-riitta.kotilainen@ulapland.fi" TargetMode="External"/><Relationship Id="rId2" Type="http://schemas.openxmlformats.org/officeDocument/2006/relationships/hyperlink" Target="mailto:minna.korkko@ulapland.fi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8654" y="344129"/>
            <a:ext cx="8151522" cy="5253106"/>
          </a:xfrm>
        </p:spPr>
        <p:txBody>
          <a:bodyPr/>
          <a:lstStyle/>
          <a:p>
            <a:r>
              <a:rPr lang="fi-FI" b="1" dirty="0" smtClean="0">
                <a:solidFill>
                  <a:schemeClr val="tx1"/>
                </a:solidFill>
              </a:rPr>
              <a:t>Tuloksia</a:t>
            </a:r>
          </a:p>
          <a:p>
            <a:r>
              <a:rPr lang="fi-FI" b="1" dirty="0" smtClean="0">
                <a:solidFill>
                  <a:schemeClr val="tx1"/>
                </a:solidFill>
              </a:rPr>
              <a:t>1. osallistuminen täydennyskoulutuksiin: </a:t>
            </a:r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Opettajat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56.58% opettajista osallistui täydennyskoulutukseen 1-2 kertaa vuodessa.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Opettajat kokivat täydennyskoulutustarvetta erityisesti TVT-taitoihin, aineenhallintaan, erityispedagogiikkaan, arviointiin ja uuteen opetussuunnitelmaan.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Toisaalta opettajat arvioivat voivansa jakaa näihin samoihin asioihin liittyvää osaamistaan toisille.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6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8654" y="521194"/>
            <a:ext cx="8151522" cy="5076041"/>
          </a:xfrm>
        </p:spPr>
        <p:txBody>
          <a:bodyPr/>
          <a:lstStyle/>
          <a:p>
            <a:r>
              <a:rPr lang="fi-FI" b="1" dirty="0" smtClean="0">
                <a:solidFill>
                  <a:schemeClr val="tx1"/>
                </a:solidFill>
              </a:rPr>
              <a:t>2. Tiedustelu kehittymissuunnitelmasta</a:t>
            </a:r>
            <a:endParaRPr lang="fi-FI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Suurimmalla osalla opettajista (85,59%) ei ollut käytössä henkilökohtaista kehittymissuunnitelmaa. Rehtoreiden ja sivistystoimenjohtajien vastaukset samansuuntaisia </a:t>
            </a:r>
            <a:r>
              <a:rPr lang="fi-FI" sz="2400" dirty="0" smtClean="0">
                <a:solidFill>
                  <a:schemeClr val="tx1"/>
                </a:solidFill>
              </a:rPr>
              <a:t>(Kyllä=44,68%, Ei=55,32%)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Jos suunnitelma oli olemassa </a:t>
            </a:r>
            <a:r>
              <a:rPr lang="fi-FI" sz="2400" dirty="0" smtClean="0">
                <a:solidFill>
                  <a:schemeClr val="tx1"/>
                </a:solidFill>
              </a:rPr>
              <a:t>(69 opettajaa), </a:t>
            </a:r>
            <a:r>
              <a:rPr lang="fi-FI" dirty="0" smtClean="0">
                <a:solidFill>
                  <a:schemeClr val="tx1"/>
                </a:solidFill>
              </a:rPr>
              <a:t>se oli useimmiten rehtorin kanssa kehityskeskustelussa tehty suunnitelma tai itse tehty, vapaamuotoinen suunnitelma.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18654" y="521194"/>
            <a:ext cx="8151522" cy="507604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12 opettajaa hyödynsi suunnitelmaa pitämällä tavoitteet mielessä.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10 opettajaa kertoi, että ei hyödynnä suunnitelmaa mitenkään.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8 opettajaa noudatti suunnitelmaa tiiviisti.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8 opettajaa suunnitteli koulutukseen osallistumista suunnitelman pohjalta.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6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199" y="1165224"/>
            <a:ext cx="8151522" cy="5595793"/>
          </a:xfrm>
        </p:spPr>
        <p:txBody>
          <a:bodyPr/>
          <a:lstStyle/>
          <a:p>
            <a:r>
              <a:rPr lang="fi-FI" b="1" dirty="0" smtClean="0">
                <a:solidFill>
                  <a:schemeClr val="tx1"/>
                </a:solidFill>
              </a:rPr>
              <a:t>Kehittymissuunnitelmaprosessi, haastattelut: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chemeClr val="tx1"/>
                </a:solidFill>
              </a:rPr>
              <a:t> </a:t>
            </a:r>
            <a:r>
              <a:rPr lang="fi-FI" dirty="0">
                <a:solidFill>
                  <a:schemeClr val="tx1"/>
                </a:solidFill>
              </a:rPr>
              <a:t>Selvitettiin opettajien ja rehtoreiden kokemuksia kehittymissuunnitelman käyttöönotosta, johdon roolista prosessissa sekä kehittymissuunnitelman käyttöä tulevaisuudessa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Haastateltavina </a:t>
            </a:r>
            <a:r>
              <a:rPr lang="fi-FI" dirty="0" smtClean="0">
                <a:solidFill>
                  <a:schemeClr val="tx1"/>
                </a:solidFill>
              </a:rPr>
              <a:t>seitsemän </a:t>
            </a:r>
            <a:r>
              <a:rPr lang="fi-FI" dirty="0">
                <a:solidFill>
                  <a:schemeClr val="tx1"/>
                </a:solidFill>
              </a:rPr>
              <a:t>opettajaa, kolme rehtoria ja yksi sivistystoimenjohtaja</a:t>
            </a:r>
          </a:p>
          <a:p>
            <a:endParaRPr lang="fi-FI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6310"/>
            <a:ext cx="8151522" cy="6163864"/>
          </a:xfrm>
        </p:spPr>
        <p:txBody>
          <a:bodyPr/>
          <a:lstStyle/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400" b="1" dirty="0" smtClean="0">
                <a:solidFill>
                  <a:schemeClr val="tx1"/>
                </a:solidFill>
                <a:ea typeface="+mn-ea"/>
                <a:cs typeface="+mn-cs"/>
              </a:rPr>
              <a:t>Alustavia tuloksia</a:t>
            </a: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400" b="1" dirty="0" smtClean="0">
                <a:solidFill>
                  <a:schemeClr val="tx1"/>
                </a:solidFill>
                <a:ea typeface="+mn-ea"/>
                <a:cs typeface="+mn-cs"/>
              </a:rPr>
              <a:t>1. Ohjaus</a:t>
            </a:r>
            <a:r>
              <a:rPr lang="fi-FI" sz="2400" b="1" dirty="0">
                <a:solidFill>
                  <a:schemeClr val="tx1"/>
                </a:solidFill>
                <a:ea typeface="+mn-ea"/>
                <a:cs typeface="+mn-cs"/>
              </a:rPr>
              <a:t>, mentorointi ja vertaistuki olennaista koko </a:t>
            </a:r>
            <a:r>
              <a:rPr lang="fi-FI" sz="2400" b="1" dirty="0" smtClean="0">
                <a:solidFill>
                  <a:schemeClr val="tx1"/>
                </a:solidFill>
                <a:ea typeface="+mn-ea"/>
                <a:cs typeface="+mn-cs"/>
              </a:rPr>
              <a:t>prosessissa, etenkin alkuvaiheessa</a:t>
            </a:r>
            <a:endParaRPr lang="fi-FI" sz="2400" b="1" dirty="0">
              <a:solidFill>
                <a:schemeClr val="tx1"/>
              </a:solidFill>
              <a:ea typeface="+mn-ea"/>
              <a:cs typeface="+mn-cs"/>
            </a:endParaRP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ea typeface="+mn-ea"/>
              </a:rPr>
              <a:t>Keskustelut tuovat omaa ajattelua esiin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ea typeface="+mn-ea"/>
              </a:rPr>
              <a:t>Kollegojen kanssa ääneen ajattelu vahvistaa omia käsityksiä, tekee implisiittisestä eksplisiittistä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ea typeface="+mn-ea"/>
              </a:rPr>
              <a:t>Yhteinen keskustelu sitouttaa </a:t>
            </a:r>
          </a:p>
        </p:txBody>
      </p:sp>
    </p:spTree>
    <p:extLst>
      <p:ext uri="{BB962C8B-B14F-4D97-AF65-F5344CB8AC3E}">
        <p14:creationId xmlns:p14="http://schemas.microsoft.com/office/powerpoint/2010/main" val="3763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604321"/>
            <a:ext cx="8151522" cy="5279243"/>
          </a:xfrm>
        </p:spPr>
        <p:txBody>
          <a:bodyPr/>
          <a:lstStyle/>
          <a:p>
            <a:pPr lvl="0" fontAlgn="auto">
              <a:spcBef>
                <a:spcPts val="1000"/>
              </a:spcBef>
              <a:spcAft>
                <a:spcPts val="0"/>
              </a:spcAft>
              <a:buSzPct val="80000"/>
            </a:pPr>
            <a:r>
              <a:rPr lang="fi-FI" sz="2800" dirty="0" smtClean="0">
                <a:solidFill>
                  <a:schemeClr val="tx1"/>
                </a:solidFill>
                <a:ea typeface="+mn-ea"/>
                <a:cs typeface="+mn-cs"/>
              </a:rPr>
              <a:t>2. </a:t>
            </a:r>
            <a:r>
              <a:rPr lang="fi-FI" sz="2400" b="1" dirty="0" smtClean="0">
                <a:solidFill>
                  <a:schemeClr val="tx1"/>
                </a:solidFill>
                <a:ea typeface="+mn-ea"/>
                <a:cs typeface="+mn-cs"/>
              </a:rPr>
              <a:t>Esimiehen </a:t>
            </a:r>
            <a:r>
              <a:rPr lang="fi-FI" sz="2400" b="1" dirty="0">
                <a:solidFill>
                  <a:schemeClr val="tx1"/>
                </a:solidFill>
                <a:ea typeface="+mn-ea"/>
                <a:cs typeface="+mn-cs"/>
              </a:rPr>
              <a:t>rooli on prosessissa keskeinen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ea typeface="+mn-ea"/>
              </a:rPr>
              <a:t>Mahdollistaa riittävän ajan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ea typeface="+mn-ea"/>
              </a:rPr>
              <a:t>Luo jatkumon ja mahdollisuuden pitkäjänteiseen ammatilliseen kehittymiseen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ea typeface="+mn-ea"/>
              </a:rPr>
              <a:t>Huolehtii resursseista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ea typeface="+mn-ea"/>
              </a:rPr>
              <a:t>Fokusoi koulun strategiaa ja sitouttaa opettajia siihen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ea typeface="+mn-ea"/>
              </a:rPr>
              <a:t>Huolehtii käytännön toteutuksesta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  <a:ea typeface="+mn-ea"/>
              </a:rPr>
              <a:t>Ajattelee kokonaisuutta, sekä oppilaan että opettajan </a:t>
            </a:r>
            <a:r>
              <a:rPr lang="fi-FI" sz="2400" dirty="0" smtClean="0">
                <a:solidFill>
                  <a:schemeClr val="tx1"/>
                </a:solidFill>
                <a:ea typeface="+mn-ea"/>
              </a:rPr>
              <a:t>näkökulmaa</a:t>
            </a:r>
            <a:endParaRPr lang="fi-FI" sz="2400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23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072" y="428830"/>
            <a:ext cx="8151522" cy="5824188"/>
          </a:xfrm>
        </p:spPr>
        <p:txBody>
          <a:bodyPr/>
          <a:lstStyle/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400" b="1" dirty="0" smtClean="0">
                <a:solidFill>
                  <a:schemeClr val="tx1"/>
                </a:solidFill>
                <a:ea typeface="+mn-ea"/>
                <a:cs typeface="+mn-cs"/>
              </a:rPr>
              <a:t>3. </a:t>
            </a:r>
            <a:r>
              <a:rPr lang="fi-FI" sz="2400" b="1" dirty="0">
                <a:solidFill>
                  <a:schemeClr val="tx1"/>
                </a:solidFill>
                <a:ea typeface="+mn-ea"/>
                <a:cs typeface="+mn-cs"/>
              </a:rPr>
              <a:t>K</a:t>
            </a:r>
            <a:r>
              <a:rPr lang="fi-FI" sz="2400" b="1" dirty="0" smtClean="0">
                <a:solidFill>
                  <a:schemeClr val="tx1"/>
                </a:solidFill>
                <a:ea typeface="+mn-ea"/>
                <a:cs typeface="+mn-cs"/>
              </a:rPr>
              <a:t>ehittymissuunnitelmaprosessi opettajien ja johdon näkökulmista</a:t>
            </a:r>
            <a:endParaRPr lang="fi-FI" sz="2400" b="1" dirty="0">
              <a:solidFill>
                <a:schemeClr val="tx1"/>
              </a:solidFill>
            </a:endParaRP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Suunnitelma ohjaa ammatillista kehittymistä, lisää itsetuntemusta ja jäsentää ajattelua, auttaa opettajaa </a:t>
            </a:r>
            <a:r>
              <a:rPr lang="fi-FI" sz="2400" dirty="0" smtClean="0">
                <a:solidFill>
                  <a:schemeClr val="tx1"/>
                </a:solidFill>
              </a:rPr>
              <a:t>muutostilanteissa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Kunnan/esimiehen </a:t>
            </a:r>
            <a:r>
              <a:rPr lang="fi-FI" sz="2400" dirty="0">
                <a:solidFill>
                  <a:schemeClr val="tx1"/>
                </a:solidFill>
              </a:rPr>
              <a:t>taholta annetut strategiat tai tavoitteet eivät </a:t>
            </a:r>
            <a:r>
              <a:rPr lang="fi-FI" sz="2400" dirty="0" smtClean="0">
                <a:solidFill>
                  <a:schemeClr val="tx1"/>
                </a:solidFill>
              </a:rPr>
              <a:t>välttämättä kohtaa </a:t>
            </a:r>
            <a:r>
              <a:rPr lang="fi-FI" sz="2400" dirty="0">
                <a:solidFill>
                  <a:schemeClr val="tx1"/>
                </a:solidFill>
              </a:rPr>
              <a:t>koulun </a:t>
            </a:r>
            <a:r>
              <a:rPr lang="fi-FI" sz="2400" dirty="0" smtClean="0">
                <a:solidFill>
                  <a:schemeClr val="tx1"/>
                </a:solidFill>
              </a:rPr>
              <a:t>arkea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Resurssikysymykset: rehtoreilla </a:t>
            </a:r>
            <a:r>
              <a:rPr lang="fi-FI" sz="2400" dirty="0">
                <a:solidFill>
                  <a:schemeClr val="tx1"/>
                </a:solidFill>
              </a:rPr>
              <a:t>ja opettajilla ei </a:t>
            </a:r>
            <a:r>
              <a:rPr lang="fi-FI" sz="2400" dirty="0" smtClean="0">
                <a:solidFill>
                  <a:schemeClr val="tx1"/>
                </a:solidFill>
              </a:rPr>
              <a:t>ole aikaa kehittymissuunnitelmalle</a:t>
            </a: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2000" b="1" dirty="0" smtClean="0">
              <a:solidFill>
                <a:schemeClr val="tx1"/>
              </a:solidFill>
            </a:endParaRP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2000" b="1" dirty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1600" dirty="0">
              <a:solidFill>
                <a:schemeClr val="tx1"/>
              </a:solidFill>
              <a:ea typeface="+mn-ea"/>
              <a:cs typeface="+mn-cs"/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1600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076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" y="502721"/>
            <a:ext cx="8234218" cy="5856827"/>
          </a:xfrm>
        </p:spPr>
        <p:txBody>
          <a:bodyPr/>
          <a:lstStyle/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Puutteellisesti toteutettu kehittymissuunnitelmaprosessi</a:t>
            </a: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400" dirty="0">
                <a:solidFill>
                  <a:schemeClr val="tx1"/>
                </a:solidFill>
              </a:rPr>
              <a:t>     </a:t>
            </a:r>
            <a:r>
              <a:rPr lang="fi-FI" sz="2400" dirty="0">
                <a:solidFill>
                  <a:schemeClr val="tx1"/>
                </a:solidFill>
                <a:sym typeface="Wingdings" panose="05000000000000000000" pitchFamily="2" charset="2"/>
              </a:rPr>
              <a:t> suunnitelman merkitys hämärtyy </a:t>
            </a: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400" dirty="0">
                <a:solidFill>
                  <a:schemeClr val="tx1"/>
                </a:solidFill>
                <a:sym typeface="Wingdings" panose="05000000000000000000" pitchFamily="2" charset="2"/>
              </a:rPr>
              <a:t>      suunnitelmasta tulee rasite</a:t>
            </a: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400" dirty="0">
                <a:solidFill>
                  <a:schemeClr val="tx1"/>
                </a:solidFill>
                <a:sym typeface="Wingdings" panose="05000000000000000000" pitchFamily="2" charset="2"/>
              </a:rPr>
              <a:t>      motivaation </a:t>
            </a:r>
            <a:r>
              <a:rPr lang="fi-FI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lasku</a:t>
            </a:r>
            <a:endParaRPr lang="fi-FI" sz="2400" dirty="0" smtClean="0">
              <a:solidFill>
                <a:schemeClr val="tx1"/>
              </a:solidFill>
              <a:ea typeface="+mn-ea"/>
            </a:endParaRP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  <a:ea typeface="+mn-ea"/>
              </a:rPr>
              <a:t>Osa opettajista kaipasi enemmän tukea, tarkempaa ohjeistusta ja käsitteiden selventämistä</a:t>
            </a: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SzPct val="80000"/>
            </a:pPr>
            <a:endParaRPr lang="fi-FI" sz="2400" dirty="0" smtClean="0">
              <a:solidFill>
                <a:schemeClr val="tx1"/>
              </a:solidFill>
              <a:ea typeface="+mn-ea"/>
            </a:endParaRP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400" dirty="0" smtClean="0">
                <a:solidFill>
                  <a:schemeClr val="tx1"/>
                </a:solidFill>
                <a:ea typeface="+mn-ea"/>
              </a:rPr>
              <a:t>Saadut </a:t>
            </a:r>
            <a:r>
              <a:rPr lang="fi-FI" sz="2400" dirty="0">
                <a:solidFill>
                  <a:schemeClr val="tx1"/>
                </a:solidFill>
                <a:ea typeface="+mn-ea"/>
              </a:rPr>
              <a:t>t</a:t>
            </a:r>
            <a:r>
              <a:rPr lang="fi-FI" sz="2400" dirty="0" smtClean="0">
                <a:solidFill>
                  <a:schemeClr val="tx1"/>
                </a:solidFill>
                <a:ea typeface="+mn-ea"/>
              </a:rPr>
              <a:t>ulokset ovat samansuuntaisia aikaisempien tutkimustulosten kanssa </a:t>
            </a:r>
            <a:r>
              <a:rPr lang="fi-FI" sz="2000" dirty="0" smtClean="0">
                <a:solidFill>
                  <a:schemeClr val="tx1"/>
                </a:solidFill>
                <a:ea typeface="+mn-ea"/>
              </a:rPr>
              <a:t>(ks. Esim. Austin et al., 2005;</a:t>
            </a:r>
            <a:r>
              <a:rPr lang="en-US" sz="2000" dirty="0">
                <a:solidFill>
                  <a:schemeClr val="tx1"/>
                </a:solidFill>
              </a:rPr>
              <a:t> Bullock, </a:t>
            </a:r>
            <a:r>
              <a:rPr lang="en-US" sz="2000" dirty="0" err="1" smtClean="0">
                <a:solidFill>
                  <a:schemeClr val="tx1"/>
                </a:solidFill>
              </a:rPr>
              <a:t>Firmstone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Frame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>
                <a:solidFill>
                  <a:schemeClr val="tx1"/>
                </a:solidFill>
              </a:rPr>
              <a:t>&amp; </a:t>
            </a:r>
            <a:r>
              <a:rPr lang="en-US" sz="2000" dirty="0" err="1" smtClean="0">
                <a:solidFill>
                  <a:schemeClr val="tx1"/>
                </a:solidFill>
              </a:rPr>
              <a:t>Bedward</a:t>
            </a:r>
            <a:r>
              <a:rPr lang="en-US" sz="2000" dirty="0" smtClean="0">
                <a:solidFill>
                  <a:schemeClr val="tx1"/>
                </a:solidFill>
              </a:rPr>
              <a:t>;</a:t>
            </a:r>
            <a:r>
              <a:rPr lang="fi-FI" sz="2000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fi-FI" sz="2000" dirty="0" err="1" smtClean="0">
                <a:solidFill>
                  <a:schemeClr val="tx1"/>
                </a:solidFill>
                <a:ea typeface="+mn-ea"/>
              </a:rPr>
              <a:t>Janssen</a:t>
            </a:r>
            <a:r>
              <a:rPr lang="fi-FI" sz="2000" dirty="0" smtClean="0">
                <a:solidFill>
                  <a:schemeClr val="tx1"/>
                </a:solidFill>
                <a:ea typeface="+mn-ea"/>
              </a:rPr>
              <a:t> et al., 2012; 2013; </a:t>
            </a:r>
            <a:r>
              <a:rPr lang="fi-FI" sz="2000" dirty="0" err="1" smtClean="0">
                <a:solidFill>
                  <a:schemeClr val="tx1"/>
                </a:solidFill>
                <a:ea typeface="+mn-ea"/>
              </a:rPr>
              <a:t>Tigelaar</a:t>
            </a:r>
            <a:r>
              <a:rPr lang="fi-FI" sz="2000" dirty="0" smtClean="0">
                <a:solidFill>
                  <a:schemeClr val="tx1"/>
                </a:solidFill>
                <a:ea typeface="+mn-ea"/>
              </a:rPr>
              <a:t> et al., 2006)</a:t>
            </a:r>
            <a:endParaRPr lang="fi-FI" sz="2000" dirty="0">
              <a:solidFill>
                <a:schemeClr val="tx1"/>
              </a:solidFill>
              <a:ea typeface="+mn-ea"/>
            </a:endParaRP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2000" dirty="0" smtClean="0">
              <a:solidFill>
                <a:schemeClr val="tx1"/>
              </a:solidFill>
              <a:ea typeface="+mn-ea"/>
            </a:endParaRP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2000" dirty="0" smtClean="0">
              <a:solidFill>
                <a:schemeClr val="tx1"/>
              </a:solidFill>
            </a:endParaRPr>
          </a:p>
          <a:p>
            <a:pPr lvl="1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1600" dirty="0" smtClean="0">
              <a:solidFill>
                <a:schemeClr val="tx1"/>
              </a:solidFill>
              <a:ea typeface="+mn-ea"/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2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15157"/>
            <a:ext cx="8151522" cy="4630543"/>
          </a:xfrm>
        </p:spPr>
        <p:txBody>
          <a:bodyPr/>
          <a:lstStyle/>
          <a:p>
            <a:pPr lvl="0" fontAlgn="auto">
              <a:spcBef>
                <a:spcPts val="1000"/>
              </a:spcBef>
              <a:spcAft>
                <a:spcPts val="0"/>
              </a:spcAft>
              <a:buSzPct val="80000"/>
            </a:pPr>
            <a:r>
              <a:rPr lang="fi-FI" sz="2400" b="1" dirty="0" smtClean="0">
                <a:solidFill>
                  <a:schemeClr val="tx1"/>
                </a:solidFill>
              </a:rPr>
              <a:t>4. Sallan malli (Case)</a:t>
            </a:r>
            <a:endParaRPr lang="fi-FI" sz="2400" b="1" dirty="0">
              <a:solidFill>
                <a:schemeClr val="tx1"/>
              </a:solidFill>
            </a:endParaRP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Yhteinen strategiatyöskentely</a:t>
            </a:r>
            <a:endParaRPr lang="fi-FI" sz="2400" dirty="0">
              <a:solidFill>
                <a:schemeClr val="tx1"/>
              </a:solidFill>
            </a:endParaRP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Kehittymismalli </a:t>
            </a:r>
            <a:r>
              <a:rPr lang="fi-FI" sz="2400" dirty="0">
                <a:solidFill>
                  <a:schemeClr val="tx1"/>
                </a:solidFill>
              </a:rPr>
              <a:t>toteutetaan osana opettajan lukuvuosisuunnitelmaa 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Malli linjassa </a:t>
            </a:r>
            <a:r>
              <a:rPr lang="fi-FI" sz="2400" dirty="0" smtClean="0">
                <a:solidFill>
                  <a:schemeClr val="tx1"/>
                </a:solidFill>
              </a:rPr>
              <a:t>sekä </a:t>
            </a:r>
            <a:r>
              <a:rPr lang="fi-FI" sz="2400" dirty="0">
                <a:solidFill>
                  <a:schemeClr val="tx1"/>
                </a:solidFill>
              </a:rPr>
              <a:t>kunnan, että koulun tavoitteiden kanssa</a:t>
            </a:r>
          </a:p>
          <a:p>
            <a:pPr marL="342900" lvl="0" indent="-342900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endParaRPr lang="fi-FI" sz="2400" dirty="0">
              <a:solidFill>
                <a:schemeClr val="tx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52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66255"/>
            <a:ext cx="8151523" cy="1158503"/>
          </a:xfrm>
        </p:spPr>
        <p:txBody>
          <a:bodyPr/>
          <a:lstStyle/>
          <a:p>
            <a:pPr algn="l"/>
            <a:r>
              <a:rPr lang="fi-FI" dirty="0" smtClean="0"/>
              <a:t>Pohdintaa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42" y="1088783"/>
            <a:ext cx="8151522" cy="5380842"/>
          </a:xfrm>
        </p:spPr>
        <p:txBody>
          <a:bodyPr/>
          <a:lstStyle/>
          <a:p>
            <a:pPr marL="457200" lvl="0" indent="-457200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Sivistystoimenjohtajien ja rehtoreiden mukaan koulutuksiin ei hakeuduta tarpeeksi</a:t>
            </a:r>
          </a:p>
          <a:p>
            <a:pPr marL="457200" indent="-457200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Tuleeko </a:t>
            </a:r>
            <a:r>
              <a:rPr lang="fi-FI" dirty="0" err="1">
                <a:solidFill>
                  <a:schemeClr val="tx1"/>
                </a:solidFill>
              </a:rPr>
              <a:t>KESUsta</a:t>
            </a:r>
            <a:r>
              <a:rPr lang="fi-FI" dirty="0">
                <a:solidFill>
                  <a:schemeClr val="tx1"/>
                </a:solidFill>
              </a:rPr>
              <a:t> jossakin määrin vaade, painetta tai ahdistusta aiheuttava elementti työssä</a:t>
            </a:r>
            <a:r>
              <a:rPr lang="fi-FI" dirty="0" smtClean="0">
                <a:solidFill>
                  <a:schemeClr val="tx1"/>
                </a:solidFill>
              </a:rPr>
              <a:t>?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Alueelliset ja maantieteelliset haasteet Lapissa</a:t>
            </a:r>
            <a:endParaRPr lang="fi-FI" dirty="0">
              <a:solidFill>
                <a:schemeClr val="tx1"/>
              </a:solidFill>
            </a:endParaRPr>
          </a:p>
          <a:p>
            <a:pPr marL="457200" lvl="0" indent="-457200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chemeClr val="tx1"/>
                </a:solidFill>
              </a:rPr>
              <a:t>Etä</a:t>
            </a:r>
            <a:r>
              <a:rPr lang="fi-FI" dirty="0" smtClean="0">
                <a:solidFill>
                  <a:schemeClr val="tx1"/>
                </a:solidFill>
              </a:rPr>
              <a:t>- ja virtuaaliratkaisujen kehittäminen tukemaan ammatillista täydennyskoulutusta</a:t>
            </a:r>
          </a:p>
          <a:p>
            <a:pPr marL="914400" lvl="1" indent="-457200" fontAlgn="auto"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Koettiin tärkeäksi kehittämisen kohteeksi </a:t>
            </a: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88595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6249" y="1314373"/>
            <a:ext cx="5812987" cy="3573913"/>
          </a:xfrm>
        </p:spPr>
        <p:txBody>
          <a:bodyPr>
            <a:normAutofit fontScale="90000"/>
          </a:bodyPr>
          <a:lstStyle/>
          <a:p>
            <a:r>
              <a:rPr lang="fi-FI" dirty="0"/>
              <a:t>Kehittymissuunnitelma opettajien uranaikaisen kehittymisen </a:t>
            </a:r>
            <a:r>
              <a:rPr lang="fi-FI" dirty="0" smtClean="0"/>
              <a:t>tukena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2200" dirty="0"/>
              <a:t>Minna Körkkö, Sina Björkman, Eliisa Leskisenoja, Sanna Hyvärinen, Sanna </a:t>
            </a:r>
            <a:r>
              <a:rPr lang="fi-FI" sz="2200" dirty="0" err="1"/>
              <a:t>Toljamo</a:t>
            </a:r>
            <a:r>
              <a:rPr lang="fi-FI" sz="2200" dirty="0"/>
              <a:t>, Tuija </a:t>
            </a:r>
            <a:r>
              <a:rPr lang="fi-FI" sz="2200" dirty="0" smtClean="0"/>
              <a:t>Turunen &amp; Marja-Riitta Kotilainen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200" dirty="0" smtClean="0"/>
              <a:t>Kasvatustieteiden tiedekunta, Lapin yliopisto</a:t>
            </a: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134373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5136"/>
            <a:ext cx="7978877" cy="5651696"/>
          </a:xfrm>
        </p:spPr>
        <p:txBody>
          <a:bodyPr/>
          <a:lstStyle/>
          <a:p>
            <a:r>
              <a:rPr lang="fi-FI" sz="2400" b="1" dirty="0" smtClean="0">
                <a:solidFill>
                  <a:schemeClr val="tx1"/>
                </a:solidFill>
              </a:rPr>
              <a:t>Kehittymissuunnitelman* sijoittuminen koko tutkimushankkeen kehykseen</a:t>
            </a:r>
          </a:p>
          <a:p>
            <a:endParaRPr lang="fi-FI" dirty="0"/>
          </a:p>
        </p:txBody>
      </p:sp>
      <p:sp>
        <p:nvSpPr>
          <p:cNvPr id="4" name="Oval 3"/>
          <p:cNvSpPr/>
          <p:nvPr/>
        </p:nvSpPr>
        <p:spPr>
          <a:xfrm>
            <a:off x="3038168" y="648929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5664855" y="613748"/>
            <a:ext cx="4080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Kuntaverkosto *</a:t>
            </a:r>
          </a:p>
          <a:p>
            <a:r>
              <a:rPr lang="fi-FI" sz="2000" dirty="0" smtClean="0"/>
              <a:t>-Dialogit visio- ja strategiatyössä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i-FI" sz="2000" dirty="0" smtClean="0">
                <a:sym typeface="Wingdings" panose="05000000000000000000" pitchFamily="2" charset="2"/>
              </a:rPr>
              <a:t>koulujen </a:t>
            </a:r>
            <a:r>
              <a:rPr lang="fi-FI" sz="2000" dirty="0" err="1" smtClean="0">
                <a:sym typeface="Wingdings" panose="05000000000000000000" pitchFamily="2" charset="2"/>
              </a:rPr>
              <a:t>startegiat</a:t>
            </a:r>
            <a:endParaRPr lang="fi-FI" sz="2000" dirty="0" smtClean="0">
              <a:sym typeface="Wingdings" panose="05000000000000000000" pitchFamily="2" charset="2"/>
            </a:endParaRPr>
          </a:p>
          <a:p>
            <a:r>
              <a:rPr lang="fi-FI" sz="2000" dirty="0" smtClean="0">
                <a:sym typeface="Wingdings" panose="05000000000000000000" pitchFamily="2" charset="2"/>
              </a:rPr>
              <a:t></a:t>
            </a:r>
            <a:r>
              <a:rPr lang="fi-FI" sz="2000" b="1" dirty="0" err="1" smtClean="0"/>
              <a:t>kehittymisssuunnitelmat</a:t>
            </a:r>
            <a:endParaRPr lang="fi-FI" sz="2000" b="1" dirty="0" smtClean="0"/>
          </a:p>
          <a:p>
            <a:r>
              <a:rPr lang="fi-FI" sz="2000" dirty="0" smtClean="0"/>
              <a:t>-Omat koulutussisällöt</a:t>
            </a:r>
            <a:endParaRPr lang="fi-FI" sz="2000" dirty="0"/>
          </a:p>
        </p:txBody>
      </p:sp>
      <p:sp>
        <p:nvSpPr>
          <p:cNvPr id="7" name="Oval 6"/>
          <p:cNvSpPr/>
          <p:nvPr/>
        </p:nvSpPr>
        <p:spPr>
          <a:xfrm>
            <a:off x="2081985" y="1242148"/>
            <a:ext cx="894736" cy="7177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solidFill>
                  <a:schemeClr val="tx1"/>
                </a:solidFill>
              </a:rPr>
              <a:t>*</a:t>
            </a:r>
            <a:endParaRPr lang="fi-FI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46638" y="1315671"/>
            <a:ext cx="894736" cy="7177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1"/>
                </a:solidFill>
              </a:rPr>
              <a:t>*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62783" y="1848464"/>
            <a:ext cx="894736" cy="7177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6981" y="3071655"/>
            <a:ext cx="894736" cy="7177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6813" y="4186914"/>
            <a:ext cx="894736" cy="7177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26275" y="2827463"/>
            <a:ext cx="894736" cy="7177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88957" y="4053955"/>
            <a:ext cx="894736" cy="7177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41374" y="5248806"/>
            <a:ext cx="894736" cy="7177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/>
          <p:nvPr/>
        </p:nvSpPr>
        <p:spPr>
          <a:xfrm>
            <a:off x="3849513" y="5930346"/>
            <a:ext cx="894736" cy="7177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95830" y="5642328"/>
            <a:ext cx="894736" cy="7177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66799" y="5224918"/>
            <a:ext cx="894736" cy="7177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7519" y="1810903"/>
            <a:ext cx="294965" cy="2028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44716" y="5456904"/>
            <a:ext cx="2169619" cy="265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98090" y="2603780"/>
            <a:ext cx="235975" cy="3591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26046" y="3640932"/>
            <a:ext cx="0" cy="2831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26275" y="4866967"/>
            <a:ext cx="271617" cy="357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94006" y="5855700"/>
            <a:ext cx="425996" cy="281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57168" y="6176155"/>
            <a:ext cx="384455" cy="124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6" idx="2"/>
          </p:cNvCxnSpPr>
          <p:nvPr/>
        </p:nvCxnSpPr>
        <p:spPr>
          <a:xfrm>
            <a:off x="1915685" y="5764404"/>
            <a:ext cx="380145" cy="2368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442156" y="1959903"/>
            <a:ext cx="884902" cy="898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82446" y="4968397"/>
            <a:ext cx="294965" cy="2506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0" idx="4"/>
          </p:cNvCxnSpPr>
          <p:nvPr/>
        </p:nvCxnSpPr>
        <p:spPr>
          <a:xfrm flipV="1">
            <a:off x="560444" y="3789410"/>
            <a:ext cx="63905" cy="3380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144716" y="1595426"/>
            <a:ext cx="12109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82445" y="3852717"/>
            <a:ext cx="603456" cy="1272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487" y="5268775"/>
            <a:ext cx="774259" cy="963251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1982907" y="2332845"/>
            <a:ext cx="3149533" cy="30100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TextBox 58"/>
          <p:cNvSpPr txBox="1"/>
          <p:nvPr/>
        </p:nvSpPr>
        <p:spPr>
          <a:xfrm>
            <a:off x="2572847" y="2533785"/>
            <a:ext cx="29298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VISIO:</a:t>
            </a:r>
          </a:p>
          <a:p>
            <a:r>
              <a:rPr lang="fi-FI" sz="1600" b="1" dirty="0" smtClean="0"/>
              <a:t>Lapin yliopiston harjoittelukoulu</a:t>
            </a:r>
            <a:r>
              <a:rPr lang="fi-FI" sz="1600" dirty="0" smtClean="0"/>
              <a:t>:    </a:t>
            </a:r>
          </a:p>
          <a:p>
            <a:pPr marL="342900" indent="-342900">
              <a:buAutoNum type="arabicPeriod"/>
            </a:pPr>
            <a:r>
              <a:rPr lang="fi-FI" sz="1600" dirty="0" smtClean="0"/>
              <a:t>Koordinoi kuntaverkostoa*</a:t>
            </a:r>
          </a:p>
          <a:p>
            <a:pPr marL="342900" indent="-342900">
              <a:buAutoNum type="arabicPeriod"/>
            </a:pPr>
            <a:r>
              <a:rPr lang="fi-FI" sz="1600" dirty="0" smtClean="0"/>
              <a:t>Tutkimuspilotit kuntiin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 err="1" smtClean="0"/>
              <a:t>Etä</a:t>
            </a:r>
            <a:r>
              <a:rPr lang="fi-FI" sz="1600" dirty="0" smtClean="0"/>
              <a:t>- ja </a:t>
            </a:r>
            <a:r>
              <a:rPr lang="fi-FI" sz="1600" dirty="0" err="1" smtClean="0"/>
              <a:t>virtuaaliop</a:t>
            </a:r>
            <a:r>
              <a:rPr lang="fi-FI" sz="1600" dirty="0" smtClean="0"/>
              <a:t>.:n kehittäminen</a:t>
            </a:r>
          </a:p>
          <a:p>
            <a:pPr marL="342900" indent="-342900">
              <a:buAutoNum type="arabicPeriod"/>
            </a:pPr>
            <a:r>
              <a:rPr lang="fi-FI" sz="1600" dirty="0" smtClean="0"/>
              <a:t>Koordinoi www-sivustoa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 smtClean="0"/>
              <a:t>Koulutustarjonta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Tiedottaminen</a:t>
            </a:r>
          </a:p>
          <a:p>
            <a:pPr lvl="1"/>
            <a:endParaRPr lang="fi-FI" dirty="0" smtClean="0"/>
          </a:p>
          <a:p>
            <a:pPr marL="342900" indent="-342900">
              <a:buAutoNum type="arabicPeriod"/>
            </a:pPr>
            <a:endParaRPr lang="fi-FI" dirty="0"/>
          </a:p>
        </p:txBody>
      </p:sp>
      <p:sp>
        <p:nvSpPr>
          <p:cNvPr id="60" name="Right Arrow 59"/>
          <p:cNvSpPr/>
          <p:nvPr/>
        </p:nvSpPr>
        <p:spPr>
          <a:xfrm rot="3995522">
            <a:off x="2899004" y="1807974"/>
            <a:ext cx="606210" cy="396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ight Arrow 60"/>
          <p:cNvSpPr/>
          <p:nvPr/>
        </p:nvSpPr>
        <p:spPr>
          <a:xfrm rot="14866110">
            <a:off x="3857465" y="5363878"/>
            <a:ext cx="606210" cy="396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ight Arrow 61"/>
          <p:cNvSpPr/>
          <p:nvPr/>
        </p:nvSpPr>
        <p:spPr>
          <a:xfrm rot="9887462">
            <a:off x="1298402" y="4008777"/>
            <a:ext cx="606210" cy="396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ight Arrow 62"/>
          <p:cNvSpPr/>
          <p:nvPr/>
        </p:nvSpPr>
        <p:spPr>
          <a:xfrm rot="20617225">
            <a:off x="4906605" y="2567673"/>
            <a:ext cx="864659" cy="396439"/>
          </a:xfrm>
          <a:prstGeom prst="rightArrow">
            <a:avLst>
              <a:gd name="adj1" fmla="val 50000"/>
              <a:gd name="adj2" fmla="val 257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Oval 63"/>
          <p:cNvSpPr/>
          <p:nvPr/>
        </p:nvSpPr>
        <p:spPr>
          <a:xfrm>
            <a:off x="7313943" y="2786669"/>
            <a:ext cx="1611262" cy="16294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TextBox 64"/>
          <p:cNvSpPr txBox="1"/>
          <p:nvPr/>
        </p:nvSpPr>
        <p:spPr>
          <a:xfrm>
            <a:off x="7448768" y="3311616"/>
            <a:ext cx="156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Opekas</a:t>
            </a:r>
            <a:r>
              <a:rPr lang="fi-FI" sz="2400" dirty="0" smtClean="0"/>
              <a:t>/LY</a:t>
            </a:r>
            <a:endParaRPr lang="fi-FI" sz="2400" dirty="0"/>
          </a:p>
        </p:txBody>
      </p:sp>
      <p:sp>
        <p:nvSpPr>
          <p:cNvPr id="66" name="Left Arrow 65"/>
          <p:cNvSpPr/>
          <p:nvPr/>
        </p:nvSpPr>
        <p:spPr>
          <a:xfrm rot="20480390">
            <a:off x="4825314" y="4138524"/>
            <a:ext cx="2625860" cy="142250"/>
          </a:xfrm>
          <a:prstGeom prst="leftArrow">
            <a:avLst>
              <a:gd name="adj1" fmla="val 41741"/>
              <a:gd name="adj2" fmla="val 5000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737236" y="4955819"/>
            <a:ext cx="835742" cy="625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AVI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8" name="Left Arrow 67"/>
          <p:cNvSpPr/>
          <p:nvPr/>
        </p:nvSpPr>
        <p:spPr>
          <a:xfrm rot="660710">
            <a:off x="4885930" y="4964570"/>
            <a:ext cx="2885535" cy="148768"/>
          </a:xfrm>
          <a:prstGeom prst="leftArrow">
            <a:avLst>
              <a:gd name="adj1" fmla="val 41741"/>
              <a:gd name="adj2" fmla="val 5000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96433" y="6171057"/>
            <a:ext cx="24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M-R Kotilainen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47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5136"/>
            <a:ext cx="7978877" cy="5651696"/>
          </a:xfrm>
        </p:spPr>
        <p:txBody>
          <a:bodyPr/>
          <a:lstStyle/>
          <a:p>
            <a:r>
              <a:rPr lang="fi-FI" b="1" dirty="0">
                <a:solidFill>
                  <a:schemeClr val="tx1"/>
                </a:solidFill>
              </a:rPr>
              <a:t>Kehittymissuunnitelmat kunnissa *</a:t>
            </a:r>
          </a:p>
          <a:p>
            <a:endParaRPr lang="fi-FI" dirty="0"/>
          </a:p>
        </p:txBody>
      </p:sp>
      <p:sp>
        <p:nvSpPr>
          <p:cNvPr id="4" name="Oval 3"/>
          <p:cNvSpPr/>
          <p:nvPr/>
        </p:nvSpPr>
        <p:spPr>
          <a:xfrm>
            <a:off x="3038168" y="648929"/>
            <a:ext cx="45719" cy="457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5664855" y="613748"/>
            <a:ext cx="40803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 smtClean="0"/>
              <a:t>Kuntaverkosto *</a:t>
            </a:r>
          </a:p>
          <a:p>
            <a:r>
              <a:rPr lang="fi-FI" sz="2000" dirty="0" smtClean="0"/>
              <a:t>-Dialogit visio- ja strategiatyössä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i-FI" sz="2000" dirty="0" smtClean="0">
                <a:sym typeface="Wingdings" panose="05000000000000000000" pitchFamily="2" charset="2"/>
              </a:rPr>
              <a:t>koulujen </a:t>
            </a:r>
            <a:r>
              <a:rPr lang="fi-FI" sz="2000" dirty="0" err="1" smtClean="0">
                <a:sym typeface="Wingdings" panose="05000000000000000000" pitchFamily="2" charset="2"/>
              </a:rPr>
              <a:t>startegiat</a:t>
            </a:r>
            <a:endParaRPr lang="fi-FI" sz="2000" dirty="0" smtClean="0">
              <a:sym typeface="Wingdings" panose="05000000000000000000" pitchFamily="2" charset="2"/>
            </a:endParaRPr>
          </a:p>
          <a:p>
            <a:r>
              <a:rPr lang="fi-FI" sz="2000" dirty="0" smtClean="0">
                <a:sym typeface="Wingdings" panose="05000000000000000000" pitchFamily="2" charset="2"/>
              </a:rPr>
              <a:t></a:t>
            </a:r>
            <a:r>
              <a:rPr lang="fi-FI" sz="2000" b="1" dirty="0" err="1" smtClean="0"/>
              <a:t>kehittymisssuunnitelmat</a:t>
            </a:r>
            <a:endParaRPr lang="fi-FI" sz="2000" b="1" dirty="0" smtClean="0"/>
          </a:p>
          <a:p>
            <a:r>
              <a:rPr lang="fi-FI" sz="2000" dirty="0" smtClean="0"/>
              <a:t>-Omat koulutussisällöt</a:t>
            </a:r>
            <a:endParaRPr lang="fi-FI" sz="2000" dirty="0"/>
          </a:p>
        </p:txBody>
      </p:sp>
      <p:sp>
        <p:nvSpPr>
          <p:cNvPr id="7" name="Oval 6"/>
          <p:cNvSpPr/>
          <p:nvPr/>
        </p:nvSpPr>
        <p:spPr>
          <a:xfrm>
            <a:off x="2081985" y="1242148"/>
            <a:ext cx="894736" cy="7177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solidFill>
                  <a:schemeClr val="tx1"/>
                </a:solidFill>
              </a:rPr>
              <a:t>*</a:t>
            </a:r>
            <a:endParaRPr lang="fi-FI" sz="32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46638" y="1315671"/>
            <a:ext cx="894736" cy="7177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600" dirty="0" smtClean="0">
                <a:solidFill>
                  <a:schemeClr val="tx1"/>
                </a:solidFill>
              </a:rPr>
              <a:t>*</a:t>
            </a:r>
            <a:endParaRPr lang="fi-FI" sz="36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62783" y="1848464"/>
            <a:ext cx="894736" cy="7177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6981" y="3071655"/>
            <a:ext cx="894736" cy="7177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86813" y="4186914"/>
            <a:ext cx="894736" cy="7177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26275" y="2827463"/>
            <a:ext cx="894736" cy="7177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88957" y="4053955"/>
            <a:ext cx="894736" cy="71775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341374" y="5248806"/>
            <a:ext cx="894736" cy="7177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val 14"/>
          <p:cNvSpPr/>
          <p:nvPr/>
        </p:nvSpPr>
        <p:spPr>
          <a:xfrm>
            <a:off x="3849513" y="5930346"/>
            <a:ext cx="894736" cy="7177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95830" y="5642328"/>
            <a:ext cx="894736" cy="7177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66799" y="5224918"/>
            <a:ext cx="894736" cy="7177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i-FI" sz="3600">
                <a:solidFill>
                  <a:prstClr val="black"/>
                </a:solidFill>
              </a:rPr>
              <a:t>*</a:t>
            </a:r>
            <a:endParaRPr lang="fi-FI" sz="3600" dirty="0">
              <a:solidFill>
                <a:prstClr val="black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757519" y="1810903"/>
            <a:ext cx="294965" cy="2028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144716" y="5456904"/>
            <a:ext cx="2169619" cy="2650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98090" y="2603780"/>
            <a:ext cx="235975" cy="3591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6826046" y="3640932"/>
            <a:ext cx="0" cy="2831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226275" y="4866967"/>
            <a:ext cx="271617" cy="3579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894006" y="5855700"/>
            <a:ext cx="425996" cy="2814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57168" y="6176155"/>
            <a:ext cx="384455" cy="1244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6" idx="2"/>
          </p:cNvCxnSpPr>
          <p:nvPr/>
        </p:nvCxnSpPr>
        <p:spPr>
          <a:xfrm>
            <a:off x="1915685" y="5764404"/>
            <a:ext cx="380145" cy="2368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5442156" y="1959903"/>
            <a:ext cx="884902" cy="8982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882446" y="4968397"/>
            <a:ext cx="294965" cy="2506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0" idx="4"/>
          </p:cNvCxnSpPr>
          <p:nvPr/>
        </p:nvCxnSpPr>
        <p:spPr>
          <a:xfrm flipV="1">
            <a:off x="560444" y="3789410"/>
            <a:ext cx="63905" cy="3380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144716" y="1595426"/>
            <a:ext cx="121097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882445" y="3852717"/>
            <a:ext cx="603456" cy="12720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487" y="5268775"/>
            <a:ext cx="774259" cy="963251"/>
          </a:xfrm>
          <a:prstGeom prst="rect">
            <a:avLst/>
          </a:prstGeom>
        </p:spPr>
      </p:pic>
      <p:sp>
        <p:nvSpPr>
          <p:cNvPr id="58" name="Oval 57"/>
          <p:cNvSpPr/>
          <p:nvPr/>
        </p:nvSpPr>
        <p:spPr>
          <a:xfrm>
            <a:off x="1982907" y="2332845"/>
            <a:ext cx="3149533" cy="301006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9" name="TextBox 58"/>
          <p:cNvSpPr txBox="1"/>
          <p:nvPr/>
        </p:nvSpPr>
        <p:spPr>
          <a:xfrm>
            <a:off x="2572847" y="2533785"/>
            <a:ext cx="29298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 smtClean="0"/>
              <a:t>VISIO:</a:t>
            </a:r>
          </a:p>
          <a:p>
            <a:r>
              <a:rPr lang="fi-FI" sz="1600" b="1" dirty="0" smtClean="0"/>
              <a:t>Lapin yliopiston harjoittelukoulu</a:t>
            </a:r>
            <a:r>
              <a:rPr lang="fi-FI" sz="1600" dirty="0" smtClean="0"/>
              <a:t>:    </a:t>
            </a:r>
          </a:p>
          <a:p>
            <a:pPr marL="342900" indent="-342900">
              <a:buAutoNum type="arabicPeriod"/>
            </a:pPr>
            <a:r>
              <a:rPr lang="fi-FI" sz="1600" dirty="0" smtClean="0"/>
              <a:t>Koordinoi kuntaverkostoa*</a:t>
            </a:r>
          </a:p>
          <a:p>
            <a:pPr marL="342900" indent="-342900">
              <a:buAutoNum type="arabicPeriod"/>
            </a:pPr>
            <a:r>
              <a:rPr lang="fi-FI" sz="1600" dirty="0" smtClean="0"/>
              <a:t>Tutkimuspilotit kuntiin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dirty="0" err="1" smtClean="0"/>
              <a:t>Etä</a:t>
            </a:r>
            <a:r>
              <a:rPr lang="fi-FI" sz="1600" dirty="0" smtClean="0"/>
              <a:t>- ja </a:t>
            </a:r>
            <a:r>
              <a:rPr lang="fi-FI" sz="1600" dirty="0" err="1" smtClean="0"/>
              <a:t>virtuaaliop</a:t>
            </a:r>
            <a:r>
              <a:rPr lang="fi-FI" sz="1600" dirty="0" smtClean="0"/>
              <a:t>.:n kehittäminen</a:t>
            </a:r>
          </a:p>
          <a:p>
            <a:pPr marL="342900" indent="-342900">
              <a:buAutoNum type="arabicPeriod"/>
            </a:pPr>
            <a:r>
              <a:rPr lang="fi-FI" sz="1600" dirty="0" smtClean="0"/>
              <a:t>Koordinoi www-sivustoa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 smtClean="0"/>
              <a:t>Koulutustarjonta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Tiedottaminen</a:t>
            </a:r>
          </a:p>
          <a:p>
            <a:pPr lvl="1"/>
            <a:endParaRPr lang="fi-FI" dirty="0" smtClean="0"/>
          </a:p>
          <a:p>
            <a:pPr marL="342900" indent="-342900">
              <a:buAutoNum type="arabicPeriod"/>
            </a:pPr>
            <a:endParaRPr lang="fi-FI" dirty="0"/>
          </a:p>
        </p:txBody>
      </p:sp>
      <p:sp>
        <p:nvSpPr>
          <p:cNvPr id="60" name="Right Arrow 59"/>
          <p:cNvSpPr/>
          <p:nvPr/>
        </p:nvSpPr>
        <p:spPr>
          <a:xfrm rot="3995522">
            <a:off x="2899004" y="1807974"/>
            <a:ext cx="606210" cy="396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1" name="Right Arrow 60"/>
          <p:cNvSpPr/>
          <p:nvPr/>
        </p:nvSpPr>
        <p:spPr>
          <a:xfrm rot="14866110">
            <a:off x="3857465" y="5363878"/>
            <a:ext cx="606210" cy="396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2" name="Right Arrow 61"/>
          <p:cNvSpPr/>
          <p:nvPr/>
        </p:nvSpPr>
        <p:spPr>
          <a:xfrm rot="9887462">
            <a:off x="1298402" y="4008777"/>
            <a:ext cx="606210" cy="39643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3" name="Right Arrow 62"/>
          <p:cNvSpPr/>
          <p:nvPr/>
        </p:nvSpPr>
        <p:spPr>
          <a:xfrm rot="20617225">
            <a:off x="4906605" y="2567673"/>
            <a:ext cx="864659" cy="396439"/>
          </a:xfrm>
          <a:prstGeom prst="rightArrow">
            <a:avLst>
              <a:gd name="adj1" fmla="val 50000"/>
              <a:gd name="adj2" fmla="val 257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4" name="Oval 63"/>
          <p:cNvSpPr/>
          <p:nvPr/>
        </p:nvSpPr>
        <p:spPr>
          <a:xfrm>
            <a:off x="7313943" y="2786669"/>
            <a:ext cx="1611262" cy="162945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5" name="TextBox 64"/>
          <p:cNvSpPr txBox="1"/>
          <p:nvPr/>
        </p:nvSpPr>
        <p:spPr>
          <a:xfrm>
            <a:off x="7448768" y="3311616"/>
            <a:ext cx="1561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Opekas</a:t>
            </a:r>
            <a:r>
              <a:rPr lang="fi-FI" sz="2400" dirty="0" smtClean="0"/>
              <a:t>/LY</a:t>
            </a:r>
            <a:endParaRPr lang="fi-FI" sz="2400" dirty="0"/>
          </a:p>
        </p:txBody>
      </p:sp>
      <p:sp>
        <p:nvSpPr>
          <p:cNvPr id="66" name="Left Arrow 65"/>
          <p:cNvSpPr/>
          <p:nvPr/>
        </p:nvSpPr>
        <p:spPr>
          <a:xfrm rot="20480390">
            <a:off x="4825314" y="4138524"/>
            <a:ext cx="2625860" cy="142250"/>
          </a:xfrm>
          <a:prstGeom prst="leftArrow">
            <a:avLst>
              <a:gd name="adj1" fmla="val 41741"/>
              <a:gd name="adj2" fmla="val 5000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737236" y="4955819"/>
            <a:ext cx="835742" cy="625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AVI</a:t>
            </a:r>
            <a:endParaRPr lang="fi-FI" b="1" dirty="0">
              <a:solidFill>
                <a:schemeClr val="tx1"/>
              </a:solidFill>
            </a:endParaRPr>
          </a:p>
        </p:txBody>
      </p:sp>
      <p:sp>
        <p:nvSpPr>
          <p:cNvPr id="68" name="Left Arrow 67"/>
          <p:cNvSpPr/>
          <p:nvPr/>
        </p:nvSpPr>
        <p:spPr>
          <a:xfrm rot="660710">
            <a:off x="4885930" y="4964570"/>
            <a:ext cx="2885535" cy="148768"/>
          </a:xfrm>
          <a:prstGeom prst="leftArrow">
            <a:avLst>
              <a:gd name="adj1" fmla="val 41741"/>
              <a:gd name="adj2" fmla="val 5000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096433" y="6171057"/>
            <a:ext cx="240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M-R Kotilainen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98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2167680"/>
            <a:ext cx="6061587" cy="367501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ounded Rectangle 4"/>
          <p:cNvSpPr/>
          <p:nvPr/>
        </p:nvSpPr>
        <p:spPr>
          <a:xfrm>
            <a:off x="1302397" y="1035637"/>
            <a:ext cx="4139380" cy="20942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 smtClean="0">
                <a:solidFill>
                  <a:schemeClr val="tx1"/>
                </a:solidFill>
              </a:rPr>
              <a:t>Lapin yliopiston harjoittelukoulu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Maakuntakoordinaattori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Toimija, sisällöntuottaja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i-FI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865" y="3916601"/>
            <a:ext cx="526740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Kunnat ja koulut maakunnassa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Toimijat, sisällöntuottajat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/>
              <a:t>Opettajien kehittymissuunnitelmat</a:t>
            </a:r>
          </a:p>
          <a:p>
            <a:endParaRPr lang="fi-FI" sz="3200" dirty="0"/>
          </a:p>
        </p:txBody>
      </p:sp>
      <p:sp>
        <p:nvSpPr>
          <p:cNvPr id="9" name="Up-Down Arrow 8"/>
          <p:cNvSpPr/>
          <p:nvPr/>
        </p:nvSpPr>
        <p:spPr>
          <a:xfrm>
            <a:off x="3200400" y="2894035"/>
            <a:ext cx="403122" cy="951272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637" y="1207141"/>
            <a:ext cx="2528022" cy="17253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66657" y="2902923"/>
            <a:ext cx="1944376" cy="105420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>
                <a:solidFill>
                  <a:schemeClr val="tx1"/>
                </a:solidFill>
              </a:rPr>
              <a:t>AVI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Lyhyet</a:t>
            </a:r>
          </a:p>
          <a:p>
            <a:pPr algn="ctr"/>
            <a:r>
              <a:rPr lang="fi-FI" dirty="0" smtClean="0">
                <a:solidFill>
                  <a:schemeClr val="tx1"/>
                </a:solidFill>
              </a:rPr>
              <a:t>koulutukset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0948" y="1459291"/>
            <a:ext cx="18338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Opekas</a:t>
            </a:r>
            <a:r>
              <a:rPr lang="fi-FI" sz="2400" dirty="0" smtClean="0"/>
              <a:t>(</a:t>
            </a:r>
            <a:r>
              <a:rPr lang="fi-FI" sz="2400" dirty="0" smtClean="0"/>
              <a:t>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 dirty="0" smtClean="0"/>
              <a:t>Opintopiste-koulutukset</a:t>
            </a:r>
            <a:endParaRPr lang="fi-FI" sz="2000" dirty="0" smtClean="0"/>
          </a:p>
          <a:p>
            <a:endParaRPr lang="fi-FI" sz="2400" dirty="0"/>
          </a:p>
        </p:txBody>
      </p:sp>
      <p:sp>
        <p:nvSpPr>
          <p:cNvPr id="13" name="Left Arrow 12"/>
          <p:cNvSpPr/>
          <p:nvPr/>
        </p:nvSpPr>
        <p:spPr>
          <a:xfrm rot="20480390">
            <a:off x="5466791" y="2403830"/>
            <a:ext cx="577928" cy="283989"/>
          </a:xfrm>
          <a:prstGeom prst="leftArrow">
            <a:avLst>
              <a:gd name="adj1" fmla="val 41741"/>
              <a:gd name="adj2" fmla="val 5000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14" name="Left Arrow 13"/>
          <p:cNvSpPr/>
          <p:nvPr/>
        </p:nvSpPr>
        <p:spPr>
          <a:xfrm rot="1373812">
            <a:off x="5469538" y="2991096"/>
            <a:ext cx="1231440" cy="418953"/>
          </a:xfrm>
          <a:prstGeom prst="leftArrow">
            <a:avLst>
              <a:gd name="adj1" fmla="val 22358"/>
              <a:gd name="adj2" fmla="val 5000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  <p:sp>
        <p:nvSpPr>
          <p:cNvPr id="15" name="Left Arrow 14"/>
          <p:cNvSpPr/>
          <p:nvPr/>
        </p:nvSpPr>
        <p:spPr>
          <a:xfrm rot="16200000">
            <a:off x="4717433" y="3302357"/>
            <a:ext cx="810641" cy="280773"/>
          </a:xfrm>
          <a:prstGeom prst="leftArrow">
            <a:avLst>
              <a:gd name="adj1" fmla="val 41741"/>
              <a:gd name="adj2" fmla="val 50000"/>
            </a:avLst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14345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66256"/>
            <a:ext cx="8151523" cy="912454"/>
          </a:xfrm>
        </p:spPr>
        <p:txBody>
          <a:bodyPr/>
          <a:lstStyle/>
          <a:p>
            <a:r>
              <a:rPr lang="fi-FI" dirty="0" smtClean="0"/>
              <a:t>Lähteet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221" y="995583"/>
            <a:ext cx="8693051" cy="5405218"/>
          </a:xfrm>
        </p:spPr>
        <p:txBody>
          <a:bodyPr/>
          <a:lstStyle/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>
                <a:solidFill>
                  <a:schemeClr val="tx1"/>
                </a:solidFill>
              </a:rPr>
              <a:t>Austin, Z., Marini, A., &amp; </a:t>
            </a:r>
            <a:r>
              <a:rPr lang="en-US" sz="1400" dirty="0" err="1">
                <a:solidFill>
                  <a:schemeClr val="tx1"/>
                </a:solidFill>
              </a:rPr>
              <a:t>Desroches</a:t>
            </a:r>
            <a:r>
              <a:rPr lang="en-US" sz="1400" dirty="0">
                <a:solidFill>
                  <a:schemeClr val="tx1"/>
                </a:solidFill>
              </a:rPr>
              <a:t>, B. (2005). Use of a learning portfolio for continuous professional development: A study of pharmacists in Ontario (Canada). </a:t>
            </a:r>
            <a:r>
              <a:rPr lang="en-US" sz="1400" i="1" dirty="0">
                <a:solidFill>
                  <a:schemeClr val="tx1"/>
                </a:solidFill>
              </a:rPr>
              <a:t>Pharmacy Education, 5</a:t>
            </a:r>
            <a:r>
              <a:rPr lang="en-US" sz="1400" dirty="0">
                <a:solidFill>
                  <a:schemeClr val="tx1"/>
                </a:solidFill>
              </a:rPr>
              <a:t>(3), 175–181. doi:10.1080/15602210500282434</a:t>
            </a: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 smtClean="0">
                <a:solidFill>
                  <a:schemeClr val="tx1"/>
                </a:solidFill>
              </a:rPr>
              <a:t>Bullock</a:t>
            </a:r>
            <a:r>
              <a:rPr lang="en-US" sz="1400" dirty="0">
                <a:solidFill>
                  <a:schemeClr val="tx1"/>
                </a:solidFill>
              </a:rPr>
              <a:t>, A., </a:t>
            </a:r>
            <a:r>
              <a:rPr lang="en-US" sz="1400" dirty="0" err="1">
                <a:solidFill>
                  <a:schemeClr val="tx1"/>
                </a:solidFill>
              </a:rPr>
              <a:t>Firmstone</a:t>
            </a:r>
            <a:r>
              <a:rPr lang="en-US" sz="1400" dirty="0">
                <a:solidFill>
                  <a:schemeClr val="tx1"/>
                </a:solidFill>
              </a:rPr>
              <a:t>, V., Frame, J., &amp; </a:t>
            </a:r>
            <a:r>
              <a:rPr lang="en-US" sz="1400" dirty="0" err="1">
                <a:solidFill>
                  <a:schemeClr val="tx1"/>
                </a:solidFill>
              </a:rPr>
              <a:t>Bedward</a:t>
            </a:r>
            <a:r>
              <a:rPr lang="en-US" sz="1400" dirty="0">
                <a:solidFill>
                  <a:schemeClr val="tx1"/>
                </a:solidFill>
              </a:rPr>
              <a:t>, J. (2007). Enhancing the benefit of continuing </a:t>
            </a:r>
            <a:r>
              <a:rPr lang="en-US" sz="1400" dirty="0" smtClean="0">
                <a:solidFill>
                  <a:schemeClr val="tx1"/>
                </a:solidFill>
              </a:rPr>
              <a:t>professional </a:t>
            </a:r>
            <a:r>
              <a:rPr lang="en-US" sz="1400" dirty="0">
                <a:solidFill>
                  <a:schemeClr val="tx1"/>
                </a:solidFill>
              </a:rPr>
              <a:t>development: A randomized controlled study of personal development plans for dentists. </a:t>
            </a:r>
            <a:r>
              <a:rPr lang="en-US" sz="1400" i="1" dirty="0">
                <a:solidFill>
                  <a:schemeClr val="tx1"/>
                </a:solidFill>
              </a:rPr>
              <a:t>Learning in Health &amp; Social Care, 6</a:t>
            </a:r>
            <a:r>
              <a:rPr lang="en-US" sz="1400" dirty="0">
                <a:solidFill>
                  <a:schemeClr val="tx1"/>
                </a:solidFill>
              </a:rPr>
              <a:t>(1), 14–26. </a:t>
            </a: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>
                <a:solidFill>
                  <a:schemeClr val="tx1"/>
                </a:solidFill>
              </a:rPr>
              <a:t>Cochran-Smith, M., Villegas, A. M., Abrams, L., Chavez-Moreno, L., Mills, T., &amp; Stern, R. (2015). Critiquing teacher preparation research: An overview of the field, part II. </a:t>
            </a:r>
            <a:r>
              <a:rPr lang="en-US" sz="1400" i="1" dirty="0">
                <a:solidFill>
                  <a:schemeClr val="tx1"/>
                </a:solidFill>
              </a:rPr>
              <a:t>Journal of Teacher Education, 66</a:t>
            </a:r>
            <a:r>
              <a:rPr lang="en-US" sz="1400" dirty="0">
                <a:solidFill>
                  <a:schemeClr val="tx1"/>
                </a:solidFill>
              </a:rPr>
              <a:t>(2), 109–121. doi:10.1177/0022487114558268</a:t>
            </a: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 smtClean="0">
                <a:solidFill>
                  <a:schemeClr val="tx1"/>
                </a:solidFill>
              </a:rPr>
              <a:t>Evans</a:t>
            </a:r>
            <a:r>
              <a:rPr lang="en-US" sz="1400" dirty="0">
                <a:solidFill>
                  <a:schemeClr val="tx1"/>
                </a:solidFill>
              </a:rPr>
              <a:t>, A., Ali, S., Singleton, C., Nolan, P., &amp; </a:t>
            </a:r>
            <a:r>
              <a:rPr lang="en-US" sz="1400" dirty="0" err="1">
                <a:solidFill>
                  <a:schemeClr val="tx1"/>
                </a:solidFill>
              </a:rPr>
              <a:t>Bahrami</a:t>
            </a:r>
            <a:r>
              <a:rPr lang="en-US" sz="1400" dirty="0">
                <a:solidFill>
                  <a:schemeClr val="tx1"/>
                </a:solidFill>
              </a:rPr>
              <a:t>, J. (2002). The effectiveness of personal education plans in continuing professional development: An evaluation. </a:t>
            </a:r>
            <a:r>
              <a:rPr lang="en-US" sz="1400" i="1" dirty="0">
                <a:solidFill>
                  <a:schemeClr val="tx1"/>
                </a:solidFill>
              </a:rPr>
              <a:t>Medical Teacher, 24</a:t>
            </a:r>
            <a:r>
              <a:rPr lang="en-US" sz="1400" dirty="0">
                <a:solidFill>
                  <a:schemeClr val="tx1"/>
                </a:solidFill>
              </a:rPr>
              <a:t>(1), 79–84. </a:t>
            </a:r>
          </a:p>
          <a:p>
            <a:r>
              <a:rPr lang="en-US" sz="1400" dirty="0">
                <a:solidFill>
                  <a:schemeClr val="tx1"/>
                </a:solidFill>
              </a:rPr>
              <a:t>Fleming, D. (2001). Narrative leadership: Using the power of stories.</a:t>
            </a:r>
            <a:r>
              <a:rPr lang="en-US" sz="1400" i="1" dirty="0">
                <a:solidFill>
                  <a:schemeClr val="tx1"/>
                </a:solidFill>
              </a:rPr>
              <a:t> Strategy &amp; Leadership, 29</a:t>
            </a:r>
            <a:r>
              <a:rPr lang="en-US" sz="1400" dirty="0">
                <a:solidFill>
                  <a:schemeClr val="tx1"/>
                </a:solidFill>
              </a:rPr>
              <a:t>(4), 34–36. doi:10.1108/sl.2001.26129dab.002</a:t>
            </a:r>
            <a:endParaRPr lang="fi-FI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Garvin, D. (1993). Building a learning organization.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Harward</a:t>
            </a:r>
            <a:r>
              <a:rPr lang="en-US" sz="1400" i="1" dirty="0">
                <a:solidFill>
                  <a:schemeClr val="tx1"/>
                </a:solidFill>
              </a:rPr>
              <a:t> Business Review, July-August</a:t>
            </a:r>
            <a:r>
              <a:rPr lang="en-US" sz="1400" dirty="0">
                <a:solidFill>
                  <a:schemeClr val="tx1"/>
                </a:solidFill>
              </a:rPr>
              <a:t>, 78–89. </a:t>
            </a:r>
          </a:p>
          <a:p>
            <a:endParaRPr lang="en-US" sz="14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D. T., &amp; </a:t>
            </a:r>
            <a:r>
              <a:rPr lang="en-US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Mirvis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P. H. (1996). The new protean career: Psychological success and the path with a heart. In D. T. Hall (Ed.), </a:t>
            </a:r>
            <a:r>
              <a:rPr lang="en-US" sz="14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career is dead – long live the career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(pp. 15–45). San Francisco, California: </a:t>
            </a:r>
            <a:r>
              <a:rPr lang="en-US" sz="1400" dirty="0" err="1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Jossey</a:t>
            </a:r>
            <a:r>
              <a:rPr lang="en-US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-Bass.</a:t>
            </a:r>
            <a:endParaRPr lang="fi-FI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endParaRPr lang="fi-FI" sz="14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Husu</a:t>
            </a:r>
            <a:r>
              <a:rPr lang="fi-FI" sz="1400" dirty="0">
                <a:solidFill>
                  <a:schemeClr val="tx1"/>
                </a:solidFill>
              </a:rPr>
              <a:t>, J., &amp; </a:t>
            </a:r>
            <a:r>
              <a:rPr lang="fi-FI" sz="1400" dirty="0" err="1">
                <a:solidFill>
                  <a:schemeClr val="tx1"/>
                </a:solidFill>
              </a:rPr>
              <a:t>Toom</a:t>
            </a:r>
            <a:r>
              <a:rPr lang="fi-FI" sz="1400" dirty="0">
                <a:solidFill>
                  <a:schemeClr val="tx1"/>
                </a:solidFill>
              </a:rPr>
              <a:t>, A. (2016). </a:t>
            </a:r>
            <a:r>
              <a:rPr lang="fi-FI" sz="1400" i="1" dirty="0">
                <a:solidFill>
                  <a:schemeClr val="tx1"/>
                </a:solidFill>
              </a:rPr>
              <a:t>Opettajat ja opettajankoulutus: Suuntia tulevaan. Selvitys </a:t>
            </a:r>
            <a:r>
              <a:rPr lang="fi-FI" sz="1400" i="1" dirty="0" smtClean="0">
                <a:solidFill>
                  <a:schemeClr val="tx1"/>
                </a:solidFill>
              </a:rPr>
              <a:t>ajankohtaisesta opettaja- </a:t>
            </a:r>
            <a:r>
              <a:rPr lang="fi-FI" sz="1400" i="1" dirty="0">
                <a:solidFill>
                  <a:schemeClr val="tx1"/>
                </a:solidFill>
              </a:rPr>
              <a:t>ja opettajankoulutustutkimuksesta opettajankoulutuksen kehittämisohjelman laatimisen tueksi</a:t>
            </a:r>
            <a:r>
              <a:rPr lang="fi-FI" sz="1400" dirty="0">
                <a:solidFill>
                  <a:schemeClr val="tx1"/>
                </a:solidFill>
              </a:rPr>
              <a:t>. Opetus- ja kulttuuriministeriön julkaisuja 2016:33. Helsinki: Opetus- ja kulttuuriministeriö.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3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072" y="969191"/>
            <a:ext cx="8603673" cy="5888809"/>
          </a:xfrm>
        </p:spPr>
        <p:txBody>
          <a:bodyPr/>
          <a:lstStyle/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 err="1" smtClean="0">
                <a:solidFill>
                  <a:schemeClr val="tx1"/>
                </a:solidFill>
              </a:rPr>
              <a:t>Imhof</a:t>
            </a:r>
            <a:r>
              <a:rPr lang="en-US" sz="1400" dirty="0">
                <a:solidFill>
                  <a:schemeClr val="tx1"/>
                </a:solidFill>
              </a:rPr>
              <a:t>, M., &amp; Picard, C. (2009). Views on using portfolio in teacher education. </a:t>
            </a:r>
            <a:r>
              <a:rPr lang="en-US" sz="1400" i="1" dirty="0">
                <a:solidFill>
                  <a:schemeClr val="tx1"/>
                </a:solidFill>
              </a:rPr>
              <a:t>Teaching &amp; Teacher Education, 25</a:t>
            </a:r>
            <a:r>
              <a:rPr lang="en-US" sz="1400" dirty="0">
                <a:solidFill>
                  <a:schemeClr val="tx1"/>
                </a:solidFill>
              </a:rPr>
              <a:t>(1), 149–154. 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1400" dirty="0" err="1" smtClean="0">
                <a:solidFill>
                  <a:schemeClr val="tx1"/>
                </a:solidFill>
                <a:ea typeface="Times New Roman" panose="02020603050405020304" pitchFamily="18" charset="0"/>
              </a:rPr>
              <a:t>Inkson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</a:rPr>
              <a:t>, K., &amp; </a:t>
            </a:r>
            <a:r>
              <a:rPr lang="fi-FI" sz="1400" dirty="0" err="1">
                <a:solidFill>
                  <a:schemeClr val="tx1"/>
                </a:solidFill>
                <a:ea typeface="Times New Roman" panose="02020603050405020304" pitchFamily="18" charset="0"/>
              </a:rPr>
              <a:t>Amundson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</a:rPr>
              <a:t>, N. E. (2002). 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</a:rPr>
              <a:t>Career metaphors and their application in theory and counseling practice.</a:t>
            </a:r>
            <a:r>
              <a:rPr lang="en-US" sz="1400" i="1" dirty="0">
                <a:solidFill>
                  <a:schemeClr val="tx1"/>
                </a:solidFill>
                <a:ea typeface="Times New Roman" panose="02020603050405020304" pitchFamily="18" charset="0"/>
              </a:rPr>
              <a:t> Journal of Employment Counseling, 39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</a:rPr>
              <a:t>(3), 98–108.</a:t>
            </a:r>
            <a:endParaRPr lang="fi-FI" sz="1400" dirty="0"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 smtClean="0">
                <a:solidFill>
                  <a:schemeClr val="tx1"/>
                </a:solidFill>
              </a:rPr>
              <a:t>Janssen</a:t>
            </a:r>
            <a:r>
              <a:rPr lang="en-US" sz="1400" dirty="0">
                <a:solidFill>
                  <a:schemeClr val="tx1"/>
                </a:solidFill>
              </a:rPr>
              <a:t>, S., </a:t>
            </a:r>
            <a:r>
              <a:rPr lang="en-US" sz="1400" dirty="0" err="1">
                <a:solidFill>
                  <a:schemeClr val="tx1"/>
                </a:solidFill>
              </a:rPr>
              <a:t>Kreijns</a:t>
            </a:r>
            <a:r>
              <a:rPr lang="en-US" sz="1400" dirty="0">
                <a:solidFill>
                  <a:schemeClr val="tx1"/>
                </a:solidFill>
              </a:rPr>
              <a:t>, K., </a:t>
            </a:r>
            <a:r>
              <a:rPr lang="en-US" sz="1400" dirty="0" err="1">
                <a:solidFill>
                  <a:schemeClr val="tx1"/>
                </a:solidFill>
              </a:rPr>
              <a:t>Bastiaens</a:t>
            </a:r>
            <a:r>
              <a:rPr lang="en-US" sz="1400" dirty="0">
                <a:solidFill>
                  <a:schemeClr val="tx1"/>
                </a:solidFill>
              </a:rPr>
              <a:t>, T., </a:t>
            </a:r>
            <a:r>
              <a:rPr lang="en-US" sz="1400" dirty="0" err="1">
                <a:solidFill>
                  <a:schemeClr val="tx1"/>
                </a:solidFill>
              </a:rPr>
              <a:t>Stijnen</a:t>
            </a:r>
            <a:r>
              <a:rPr lang="en-US" sz="1400" dirty="0">
                <a:solidFill>
                  <a:schemeClr val="tx1"/>
                </a:solidFill>
              </a:rPr>
              <a:t>, S., &amp; </a:t>
            </a:r>
            <a:r>
              <a:rPr lang="en-US" sz="1400" dirty="0" err="1">
                <a:solidFill>
                  <a:schemeClr val="tx1"/>
                </a:solidFill>
              </a:rPr>
              <a:t>Vermeulen</a:t>
            </a:r>
            <a:r>
              <a:rPr lang="en-US" sz="1400" dirty="0">
                <a:solidFill>
                  <a:schemeClr val="tx1"/>
                </a:solidFill>
              </a:rPr>
              <a:t>, M. (2012). Teachers’ professional development: An analysis of the use of professional development plans in a </a:t>
            </a:r>
            <a:r>
              <a:rPr lang="en-US" sz="1400" dirty="0" err="1">
                <a:solidFill>
                  <a:schemeClr val="tx1"/>
                </a:solidFill>
              </a:rPr>
              <a:t>dutch</a:t>
            </a:r>
            <a:r>
              <a:rPr lang="en-US" sz="1400" dirty="0">
                <a:solidFill>
                  <a:schemeClr val="tx1"/>
                </a:solidFill>
              </a:rPr>
              <a:t> school. </a:t>
            </a:r>
            <a:r>
              <a:rPr lang="en-US" sz="1400" i="1" dirty="0">
                <a:solidFill>
                  <a:schemeClr val="tx1"/>
                </a:solidFill>
              </a:rPr>
              <a:t>Professional Development in Education, 38</a:t>
            </a:r>
            <a:r>
              <a:rPr lang="en-US" sz="1400" dirty="0">
                <a:solidFill>
                  <a:schemeClr val="tx1"/>
                </a:solidFill>
              </a:rPr>
              <a:t>(3), 453–469. 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 smtClean="0">
                <a:solidFill>
                  <a:schemeClr val="tx1"/>
                </a:solidFill>
              </a:rPr>
              <a:t>Janssen</a:t>
            </a:r>
            <a:r>
              <a:rPr lang="en-US" sz="1400" dirty="0">
                <a:solidFill>
                  <a:schemeClr val="tx1"/>
                </a:solidFill>
              </a:rPr>
              <a:t>, S., </a:t>
            </a:r>
            <a:r>
              <a:rPr lang="en-US" sz="1400" dirty="0" err="1">
                <a:solidFill>
                  <a:schemeClr val="tx1"/>
                </a:solidFill>
              </a:rPr>
              <a:t>Kreijns</a:t>
            </a:r>
            <a:r>
              <a:rPr lang="en-US" sz="1400" dirty="0">
                <a:solidFill>
                  <a:schemeClr val="tx1"/>
                </a:solidFill>
              </a:rPr>
              <a:t>, K., </a:t>
            </a:r>
            <a:r>
              <a:rPr lang="en-US" sz="1400" dirty="0" err="1">
                <a:solidFill>
                  <a:schemeClr val="tx1"/>
                </a:solidFill>
              </a:rPr>
              <a:t>Bastiaens</a:t>
            </a:r>
            <a:r>
              <a:rPr lang="en-US" sz="1400" dirty="0">
                <a:solidFill>
                  <a:schemeClr val="tx1"/>
                </a:solidFill>
              </a:rPr>
              <a:t>, T. J., </a:t>
            </a:r>
            <a:r>
              <a:rPr lang="en-US" sz="1400" dirty="0" err="1">
                <a:solidFill>
                  <a:schemeClr val="tx1"/>
                </a:solidFill>
              </a:rPr>
              <a:t>Stijnen</a:t>
            </a:r>
            <a:r>
              <a:rPr lang="en-US" sz="1400" dirty="0">
                <a:solidFill>
                  <a:schemeClr val="tx1"/>
                </a:solidFill>
              </a:rPr>
              <a:t>, S., &amp; </a:t>
            </a:r>
            <a:r>
              <a:rPr lang="en-US" sz="1400" dirty="0" err="1">
                <a:solidFill>
                  <a:schemeClr val="tx1"/>
                </a:solidFill>
              </a:rPr>
              <a:t>Vermeulen</a:t>
            </a:r>
            <a:r>
              <a:rPr lang="en-US" sz="1400" dirty="0">
                <a:solidFill>
                  <a:schemeClr val="tx1"/>
                </a:solidFill>
              </a:rPr>
              <a:t>, M. (2013). Teachers' beliefs about using a professional development plan. </a:t>
            </a:r>
            <a:r>
              <a:rPr lang="en-US" sz="1400" i="1" dirty="0">
                <a:solidFill>
                  <a:schemeClr val="tx1"/>
                </a:solidFill>
              </a:rPr>
              <a:t>International Journal of Training and Development, 17</a:t>
            </a:r>
            <a:r>
              <a:rPr lang="en-US" sz="1400" dirty="0">
                <a:solidFill>
                  <a:schemeClr val="tx1"/>
                </a:solidFill>
              </a:rPr>
              <a:t>(4), 260–278. </a:t>
            </a:r>
            <a:endParaRPr lang="fi-FI" sz="1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1400" dirty="0" smtClean="0">
                <a:solidFill>
                  <a:schemeClr val="tx1"/>
                </a:solidFill>
              </a:rPr>
              <a:t>Järvinen</a:t>
            </a:r>
            <a:r>
              <a:rPr lang="fi-FI" sz="1400" dirty="0">
                <a:solidFill>
                  <a:schemeClr val="tx1"/>
                </a:solidFill>
              </a:rPr>
              <a:t>, A. (1999). Opettajan ammatillinen kehitysprosessi ja sen tukeminen. In A. Eteläpelto, &amp; P. Tynjälä (</a:t>
            </a:r>
            <a:r>
              <a:rPr lang="fi-FI" sz="1400" dirty="0" err="1">
                <a:solidFill>
                  <a:schemeClr val="tx1"/>
                </a:solidFill>
              </a:rPr>
              <a:t>Eds</a:t>
            </a:r>
            <a:r>
              <a:rPr lang="fi-FI" sz="1400" dirty="0">
                <a:solidFill>
                  <a:schemeClr val="tx1"/>
                </a:solidFill>
              </a:rPr>
              <a:t>.), </a:t>
            </a:r>
            <a:r>
              <a:rPr lang="fi-FI" sz="1400" i="1" dirty="0">
                <a:solidFill>
                  <a:schemeClr val="tx1"/>
                </a:solidFill>
              </a:rPr>
              <a:t>Oppiminen ja asiantuntijuus. työelämän ja koulutuksen näkökulmia </a:t>
            </a:r>
            <a:r>
              <a:rPr lang="fi-FI" sz="1400" dirty="0">
                <a:solidFill>
                  <a:schemeClr val="tx1"/>
                </a:solidFill>
              </a:rPr>
              <a:t>(</a:t>
            </a:r>
            <a:r>
              <a:rPr lang="fi-FI" sz="1400" dirty="0" err="1">
                <a:solidFill>
                  <a:schemeClr val="tx1"/>
                </a:solidFill>
              </a:rPr>
              <a:t>pp</a:t>
            </a:r>
            <a:r>
              <a:rPr lang="fi-FI" sz="1400" dirty="0">
                <a:solidFill>
                  <a:schemeClr val="tx1"/>
                </a:solidFill>
              </a:rPr>
              <a:t>. 258–274). Porvoo, Helsinki, Juva: WSOY</a:t>
            </a:r>
            <a:r>
              <a:rPr lang="fi-FI" sz="1400" dirty="0" smtClean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 err="1" smtClean="0">
                <a:solidFill>
                  <a:schemeClr val="tx1"/>
                </a:solidFill>
              </a:rPr>
              <a:t>Nonaka</a:t>
            </a:r>
            <a:r>
              <a:rPr lang="en-US" sz="1400" dirty="0">
                <a:solidFill>
                  <a:schemeClr val="tx1"/>
                </a:solidFill>
              </a:rPr>
              <a:t>, I. (1994). A dynamic theory of organizational knowledge creation. </a:t>
            </a:r>
            <a:r>
              <a:rPr lang="en-US" sz="1400" i="1" dirty="0">
                <a:solidFill>
                  <a:schemeClr val="tx1"/>
                </a:solidFill>
              </a:rPr>
              <a:t>Organization Science, 5</a:t>
            </a:r>
            <a:r>
              <a:rPr lang="en-US" sz="1400" dirty="0">
                <a:solidFill>
                  <a:schemeClr val="tx1"/>
                </a:solidFill>
              </a:rPr>
              <a:t>(1), 14–37. </a:t>
            </a:r>
            <a:r>
              <a:rPr lang="en-US" sz="1400" dirty="0" smtClean="0">
                <a:solidFill>
                  <a:schemeClr val="tx1"/>
                </a:solidFill>
              </a:rPr>
              <a:t>doi:10.1287/orsc.5.1.14</a:t>
            </a:r>
            <a:endParaRPr lang="fi-FI" sz="1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1400" dirty="0">
                <a:solidFill>
                  <a:schemeClr val="tx1"/>
                </a:solidFill>
              </a:rPr>
              <a:t>Opetus- ja kulttuuriministeriö. (2016). </a:t>
            </a:r>
            <a:r>
              <a:rPr lang="fi-FI" sz="1400" i="1" dirty="0">
                <a:solidFill>
                  <a:schemeClr val="tx1"/>
                </a:solidFill>
              </a:rPr>
              <a:t>Opettajankoulutuksen kehittämisen suuntaviivoja: Opettajankoulutusfoorumin ideoita ja ehdotuksia</a:t>
            </a:r>
            <a:r>
              <a:rPr lang="fi-FI" sz="1400" dirty="0">
                <a:solidFill>
                  <a:schemeClr val="tx1"/>
                </a:solidFill>
              </a:rPr>
              <a:t>. Opetus- ja kulttuuriministeriön julkaisuja 2016:34. Helsinki: Opetus- ja kulttuuriministeriö.</a:t>
            </a:r>
            <a:endParaRPr lang="en-US" sz="1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sz="1400" dirty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sz="1400" dirty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2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072" y="969191"/>
            <a:ext cx="8603673" cy="5888809"/>
          </a:xfrm>
        </p:spPr>
        <p:txBody>
          <a:bodyPr/>
          <a:lstStyle/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 smtClean="0">
                <a:solidFill>
                  <a:schemeClr val="tx1"/>
                </a:solidFill>
              </a:rPr>
              <a:t>Orland-Barak</a:t>
            </a:r>
            <a:r>
              <a:rPr lang="en-US" sz="1400" dirty="0">
                <a:solidFill>
                  <a:schemeClr val="tx1"/>
                </a:solidFill>
              </a:rPr>
              <a:t>, L. (2005). Portfolios as evidence of reflective practice: What remains 'untold'. </a:t>
            </a:r>
            <a:r>
              <a:rPr lang="en-US" sz="1400" i="1" dirty="0" smtClean="0">
                <a:solidFill>
                  <a:schemeClr val="tx1"/>
                </a:solidFill>
              </a:rPr>
              <a:t>Educational </a:t>
            </a:r>
            <a:r>
              <a:rPr lang="en-US" sz="1400" i="1" dirty="0">
                <a:solidFill>
                  <a:schemeClr val="tx1"/>
                </a:solidFill>
              </a:rPr>
              <a:t>Research, 47</a:t>
            </a:r>
            <a:r>
              <a:rPr lang="en-US" sz="1400" dirty="0">
                <a:solidFill>
                  <a:schemeClr val="tx1"/>
                </a:solidFill>
              </a:rPr>
              <a:t>(1), 25–44. doi:10.1080/0013188042000337541</a:t>
            </a:r>
          </a:p>
          <a:p>
            <a:pPr marL="254000" indent="-254000" algn="just">
              <a:lnSpc>
                <a:spcPct val="107000"/>
              </a:lnSpc>
              <a:spcAft>
                <a:spcPts val="800"/>
              </a:spcAft>
            </a:pPr>
            <a:r>
              <a:rPr lang="fi-FI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Ruokamo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H., Hakkarainen, P., &amp; Eriksson, M. (2012). </a:t>
            </a:r>
            <a:r>
              <a:rPr lang="en-US" sz="14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Designing a model for enhanced teaching and meaningful E-learning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IGI </a:t>
            </a:r>
            <a:r>
              <a:rPr lang="en-US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Global.</a:t>
            </a:r>
            <a:endParaRPr lang="en-US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254000" indent="-254000"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Smith, K., &amp; </a:t>
            </a:r>
            <a:r>
              <a:rPr lang="en-US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Tillema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H. (2003). Clarifying different types of portfolio use.</a:t>
            </a:r>
            <a:r>
              <a:rPr lang="en-US" sz="14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Assessment &amp; Evaluation in Higher Education, 28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(6), 625–648. </a:t>
            </a:r>
            <a:endParaRPr lang="en-US" sz="1400" dirty="0" smtClean="0">
              <a:solidFill>
                <a:schemeClr val="tx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0" indent="-254000" algn="just">
              <a:lnSpc>
                <a:spcPct val="107000"/>
              </a:lnSpc>
              <a:spcAft>
                <a:spcPts val="800"/>
              </a:spcAft>
            </a:pPr>
            <a:r>
              <a:rPr lang="fi-FI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Tigelaar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D. E. H., </a:t>
            </a:r>
            <a:r>
              <a:rPr lang="fi-FI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Dolmans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Diana H. J. M., De </a:t>
            </a:r>
            <a:r>
              <a:rPr lang="fi-FI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Grave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W. S., </a:t>
            </a:r>
            <a:r>
              <a:rPr lang="fi-FI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Wolfhagen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Ineke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H. A. P., &amp; Van </a:t>
            </a:r>
            <a:r>
              <a:rPr lang="fi-FI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derVleuten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i-FI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Cees</a:t>
            </a:r>
            <a:r>
              <a:rPr lang="fi-FI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P. M. (2006). 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Portfolio as a tool to stimulate teachers' reflections.</a:t>
            </a:r>
            <a:r>
              <a:rPr lang="en-US" sz="14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Medical Teacher, 28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(3), 277–282. </a:t>
            </a:r>
            <a:r>
              <a:rPr lang="en-US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doi:10.1080/01421590600607013</a:t>
            </a:r>
          </a:p>
          <a:p>
            <a:pPr marL="254000" indent="-254000"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Toom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A., </a:t>
            </a:r>
            <a:r>
              <a:rPr lang="en-US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Husu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J., &amp; </a:t>
            </a:r>
            <a:r>
              <a:rPr lang="en-US" sz="1400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Patrikainen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S. (2015). Student teachers’ patterns of reflection in the context of teaching practice.</a:t>
            </a:r>
            <a:r>
              <a:rPr lang="en-US" sz="1400" i="1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European Journal of Teacher Education, 38</a:t>
            </a:r>
            <a:r>
              <a:rPr lang="en-US" sz="140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(3), 320–340. </a:t>
            </a:r>
            <a:r>
              <a:rPr lang="en-US" sz="1400" dirty="0" smtClean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doi:10.1080/02619768.2014.943731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254000" indent="-254000"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Tuomi</a:t>
            </a:r>
            <a:r>
              <a:rPr lang="en-US" sz="1400" dirty="0">
                <a:solidFill>
                  <a:schemeClr val="tx1"/>
                </a:solidFill>
              </a:rPr>
              <a:t>, I. (1999). </a:t>
            </a:r>
            <a:r>
              <a:rPr lang="en-US" sz="1400" i="1" dirty="0">
                <a:solidFill>
                  <a:schemeClr val="tx1"/>
                </a:solidFill>
              </a:rPr>
              <a:t>Corporate knowledge: Theory and practice of intelligent organizations</a:t>
            </a:r>
            <a:r>
              <a:rPr lang="en-US" sz="1400" dirty="0">
                <a:solidFill>
                  <a:schemeClr val="tx1"/>
                </a:solidFill>
              </a:rPr>
              <a:t>. Helsinki: </a:t>
            </a:r>
            <a:r>
              <a:rPr lang="en-US" sz="1400" dirty="0" err="1">
                <a:solidFill>
                  <a:schemeClr val="tx1"/>
                </a:solidFill>
              </a:rPr>
              <a:t>Metaxis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1400" dirty="0" err="1">
                <a:solidFill>
                  <a:schemeClr val="tx1"/>
                </a:solidFill>
              </a:rPr>
              <a:t>Viitala</a:t>
            </a:r>
            <a:r>
              <a:rPr lang="en-US" sz="1400" dirty="0">
                <a:solidFill>
                  <a:schemeClr val="tx1"/>
                </a:solidFill>
              </a:rPr>
              <a:t>, R. (2002). </a:t>
            </a:r>
            <a:r>
              <a:rPr lang="en-US" sz="1400" i="1" dirty="0" err="1">
                <a:solidFill>
                  <a:schemeClr val="tx1"/>
                </a:solidFill>
              </a:rPr>
              <a:t>Osaamisen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johtaminen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esimiestyössä</a:t>
            </a:r>
            <a:r>
              <a:rPr lang="en-US" sz="1400" dirty="0">
                <a:solidFill>
                  <a:schemeClr val="tx1"/>
                </a:solidFill>
              </a:rPr>
              <a:t>. Vaasa: </a:t>
            </a:r>
            <a:r>
              <a:rPr lang="en-US" sz="1400" dirty="0" err="1">
                <a:solidFill>
                  <a:schemeClr val="tx1"/>
                </a:solidFill>
              </a:rPr>
              <a:t>Universitas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Wasaensis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sz="1200" dirty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sz="1400" dirty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072" y="969191"/>
            <a:ext cx="8603673" cy="5888809"/>
          </a:xfrm>
        </p:spPr>
        <p:txBody>
          <a:bodyPr/>
          <a:lstStyle/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sz="1200" dirty="0" smtClean="0">
              <a:solidFill>
                <a:schemeClr val="tx1"/>
              </a:solidFill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4000" dirty="0" err="1" smtClean="0">
                <a:solidFill>
                  <a:schemeClr val="tx1"/>
                </a:solidFill>
              </a:rPr>
              <a:t>Kiitos</a:t>
            </a:r>
            <a:r>
              <a:rPr lang="en-US" sz="4000" dirty="0" smtClean="0">
                <a:solidFill>
                  <a:schemeClr val="tx1"/>
                </a:solidFill>
              </a:rPr>
              <a:t>!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sz="4000" dirty="0">
              <a:solidFill>
                <a:schemeClr val="tx1"/>
              </a:solidFill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2400" dirty="0" smtClean="0">
                <a:solidFill>
                  <a:schemeClr val="tx1"/>
                </a:solidFill>
              </a:rPr>
              <a:t>Minna Körkkö (</a:t>
            </a:r>
            <a:r>
              <a:rPr lang="en-US" sz="2400" dirty="0" smtClean="0">
                <a:solidFill>
                  <a:schemeClr val="tx1"/>
                </a:solidFill>
                <a:hlinkClick r:id="rId2"/>
              </a:rPr>
              <a:t>minna.korkko@ulapland.fi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en-US" sz="2400" dirty="0" smtClean="0">
                <a:solidFill>
                  <a:schemeClr val="tx1"/>
                </a:solidFill>
              </a:rPr>
              <a:t>Marja-Riitta Kotilainen (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hlinkClick r:id="rId3"/>
              </a:rPr>
              <a:t>arja-riitta.kotilainen@ulapland.fi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sz="2400" dirty="0" smtClean="0">
              <a:solidFill>
                <a:schemeClr val="tx1"/>
              </a:solidFill>
            </a:endParaRPr>
          </a:p>
          <a:p>
            <a:pPr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sz="2400" dirty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en-US" sz="1400" dirty="0">
              <a:solidFill>
                <a:schemeClr val="tx1"/>
              </a:solidFill>
            </a:endParaRP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66256"/>
            <a:ext cx="8421330" cy="1269340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Taustaa </a:t>
            </a:r>
            <a:br>
              <a:rPr lang="fi-FI" dirty="0" smtClean="0"/>
            </a:br>
            <a:r>
              <a:rPr lang="fi-FI" sz="2000" dirty="0" smtClean="0"/>
              <a:t>(</a:t>
            </a:r>
            <a:r>
              <a:rPr lang="fi-FI" sz="2000" dirty="0" err="1" smtClean="0"/>
              <a:t>Cochran</a:t>
            </a:r>
            <a:r>
              <a:rPr lang="fi-FI" sz="2000" dirty="0" smtClean="0"/>
              <a:t>-Smith et al., 2015; Husu &amp; </a:t>
            </a:r>
            <a:r>
              <a:rPr lang="fi-FI" sz="2000" dirty="0" err="1" smtClean="0"/>
              <a:t>Toom</a:t>
            </a:r>
            <a:r>
              <a:rPr lang="fi-FI" sz="2000" dirty="0" smtClean="0"/>
              <a:t>, 2016; </a:t>
            </a:r>
            <a:r>
              <a:rPr lang="fi-FI" sz="2000" dirty="0" err="1" smtClean="0"/>
              <a:t>Toom</a:t>
            </a:r>
            <a:r>
              <a:rPr lang="fi-FI" sz="2000" dirty="0" smtClean="0"/>
              <a:t>, Husu, &amp; Patrikainen, 2015; Opetus-ja kulttuuriministeriö, 2016; </a:t>
            </a:r>
            <a:r>
              <a:rPr lang="fi-FI" sz="2000" dirty="0" err="1" smtClean="0"/>
              <a:t>Ruokamo</a:t>
            </a:r>
            <a:r>
              <a:rPr lang="fi-FI" sz="2000" dirty="0" smtClean="0"/>
              <a:t>, Hakkarainen, &amp; Eriksson, 2012)</a:t>
            </a:r>
            <a:endParaRPr lang="fi-FI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35594"/>
            <a:ext cx="8151522" cy="5223823"/>
          </a:xfrm>
        </p:spPr>
        <p:txBody>
          <a:bodyPr/>
          <a:lstStyle/>
          <a:p>
            <a:r>
              <a:rPr lang="fi-FI" sz="1600" dirty="0">
                <a:solidFill>
                  <a:schemeClr val="tx1"/>
                </a:solidFill>
              </a:rPr>
              <a:t>1</a:t>
            </a:r>
            <a:r>
              <a:rPr lang="fi-FI" sz="1600" b="1" dirty="0">
                <a:solidFill>
                  <a:schemeClr val="tx1"/>
                </a:solidFill>
              </a:rPr>
              <a:t>. </a:t>
            </a:r>
            <a:r>
              <a:rPr lang="fi-FI" sz="1800" b="1" dirty="0">
                <a:solidFill>
                  <a:schemeClr val="tx1"/>
                </a:solidFill>
              </a:rPr>
              <a:t>Haasteet opettajan työssä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 Muuttuva käsitys opetuksesta ja oppimisesta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Oman tiedon päivittäminen ja sisäistäminen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Tavoitteeton kouluttautuminen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Tiedon saatavuus, tietotulva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Vaatimukset oman työn sisältöjen päivittämiseen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Tiedon rajaaminen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Oppilaslähtöisessä oppimisessa vastuu oppimisesta oppijalla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Opettajan roolin muuttuminen ohjaajaksi ja kannustajaksi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Digitaalisuus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Hallintakysymykset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Oppimisympäristöjen suunnittelu ja kehittäminen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fi-FI" sz="1800" dirty="0">
                <a:solidFill>
                  <a:schemeClr val="tx1"/>
                </a:solidFill>
              </a:rPr>
              <a:t>Uusien sovellusten </a:t>
            </a:r>
            <a:r>
              <a:rPr lang="fi-FI" sz="1800" dirty="0" smtClean="0">
                <a:solidFill>
                  <a:schemeClr val="tx1"/>
                </a:solidFill>
              </a:rPr>
              <a:t>etsiminen</a:t>
            </a:r>
            <a:endParaRPr lang="fi-FI" sz="18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OPPIMISEN JA OPETUKSEN KULTTUURIT MUUTTUVAT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i-FI" sz="1800" dirty="0">
                <a:solidFill>
                  <a:schemeClr val="tx1"/>
                </a:solidFill>
                <a:sym typeface="Wingdings" panose="05000000000000000000" pitchFamily="2" charset="2"/>
              </a:rPr>
              <a:t>VAATIMUKSET UUDENLAISISTA TOIMINTAYMPÄRISTÖISTÄ</a:t>
            </a:r>
          </a:p>
          <a:p>
            <a:endParaRPr lang="fi-FI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5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484"/>
            <a:ext cx="8151522" cy="6391297"/>
          </a:xfrm>
        </p:spPr>
        <p:txBody>
          <a:bodyPr/>
          <a:lstStyle/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1700" dirty="0">
                <a:solidFill>
                  <a:schemeClr val="tx1"/>
                </a:solidFill>
                <a:ea typeface="+mn-ea"/>
                <a:cs typeface="+mn-cs"/>
              </a:rPr>
              <a:t>2. </a:t>
            </a:r>
            <a:r>
              <a:rPr lang="fi-FI" sz="2000" b="1" dirty="0">
                <a:solidFill>
                  <a:schemeClr val="tx1"/>
                </a:solidFill>
                <a:ea typeface="+mn-ea"/>
                <a:cs typeface="+mn-cs"/>
              </a:rPr>
              <a:t>Muutokset opettajan työssä edellyttävät myös opettajankoulutuksen rakenteiden päivittämistä vastaamaan paremmin tulevaisuuden opettajan </a:t>
            </a:r>
            <a:r>
              <a:rPr lang="fi-FI" sz="2000" b="1" dirty="0" smtClean="0">
                <a:solidFill>
                  <a:schemeClr val="tx1"/>
                </a:solidFill>
                <a:ea typeface="+mn-ea"/>
                <a:cs typeface="+mn-cs"/>
              </a:rPr>
              <a:t>osaamisvaatimuksia </a:t>
            </a: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000" dirty="0" smtClean="0">
                <a:solidFill>
                  <a:schemeClr val="tx1"/>
                </a:solidFill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fi-FI" sz="2000" b="1" dirty="0" smtClean="0">
                <a:solidFill>
                  <a:schemeClr val="tx1"/>
                </a:solidFill>
                <a:ea typeface="+mn-ea"/>
                <a:cs typeface="+mn-cs"/>
              </a:rPr>
              <a:t>Opettajien kehittymissuunnitelmat tukemaan opettajien osaamista ja 		    kehittämistä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000" dirty="0" smtClean="0">
                <a:solidFill>
                  <a:schemeClr val="tx1"/>
                </a:solidFill>
                <a:ea typeface="+mn-ea"/>
              </a:rPr>
              <a:t>Jatkuvan </a:t>
            </a:r>
            <a:r>
              <a:rPr lang="fi-FI" sz="2000" dirty="0">
                <a:solidFill>
                  <a:schemeClr val="tx1"/>
                </a:solidFill>
                <a:ea typeface="+mn-ea"/>
              </a:rPr>
              <a:t>oppimisen polku peruskoulutuksesta lähtien, erityisesti induktiovaiheen tukeminen tärkeää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a typeface="+mn-ea"/>
              </a:rPr>
              <a:t>Vertaistuki- ja mentorointimallit 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a typeface="+mn-ea"/>
              </a:rPr>
              <a:t>Paikallinen organisointi, kehittämistyö ja koulutuksen toteutus koulutuksen järjestäjien verkostoyhteistyöllä</a:t>
            </a:r>
          </a:p>
          <a:p>
            <a:pPr marL="800100" lvl="1" indent="-342900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a typeface="+mn-ea"/>
              </a:rPr>
              <a:t>Kehittymismallin kehitystyötä tehdään maakunnassa kokeilujen ja innovaatioiden kautta </a:t>
            </a:r>
          </a:p>
          <a:p>
            <a:pPr marL="1257300" lvl="2" indent="-342900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a typeface="+mn-ea"/>
              </a:rPr>
              <a:t>Oppivat yhteisöt kunnissa, kuntien välillä</a:t>
            </a:r>
          </a:p>
          <a:p>
            <a:pPr marL="1257300" lvl="2" indent="-342900" algn="l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tx1"/>
                </a:solidFill>
                <a:ea typeface="+mn-ea"/>
              </a:rPr>
              <a:t>Pilottikokeilut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4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945" y="227036"/>
            <a:ext cx="8754732" cy="1717964"/>
          </a:xfrm>
        </p:spPr>
        <p:txBody>
          <a:bodyPr>
            <a:normAutofit fontScale="90000"/>
          </a:bodyPr>
          <a:lstStyle/>
          <a:p>
            <a:pPr algn="l"/>
            <a:r>
              <a:rPr lang="fi-FI" dirty="0" smtClean="0"/>
              <a:t>Kehittymismallin edut ja edellytykset </a:t>
            </a: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2200" dirty="0" smtClean="0"/>
              <a:t>(ks. Esim. Evans et al., 2002; </a:t>
            </a:r>
            <a:r>
              <a:rPr lang="fi-FI" sz="2200" dirty="0" err="1" smtClean="0"/>
              <a:t>Imhof</a:t>
            </a:r>
            <a:r>
              <a:rPr lang="fi-FI" sz="2200" dirty="0" smtClean="0"/>
              <a:t> &amp; </a:t>
            </a:r>
            <a:r>
              <a:rPr lang="fi-FI" sz="2200" dirty="0" err="1" smtClean="0"/>
              <a:t>Picard</a:t>
            </a:r>
            <a:r>
              <a:rPr lang="fi-FI" sz="2200" dirty="0" smtClean="0"/>
              <a:t>, 2009; Smith &amp; </a:t>
            </a:r>
            <a:r>
              <a:rPr lang="fi-FI" sz="2200" dirty="0" err="1" smtClean="0"/>
              <a:t>Tillema</a:t>
            </a:r>
            <a:r>
              <a:rPr lang="fi-FI" sz="2200" dirty="0" smtClean="0"/>
              <a:t>, 2003) </a:t>
            </a:r>
            <a:r>
              <a:rPr lang="fi-FI" sz="4400" dirty="0" smtClean="0"/>
              <a:t/>
            </a:r>
            <a:br>
              <a:rPr lang="fi-FI" sz="4400" dirty="0" smtClean="0"/>
            </a:b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945" y="1339274"/>
            <a:ext cx="8151522" cy="4821380"/>
          </a:xfrm>
        </p:spPr>
        <p:txBody>
          <a:bodyPr/>
          <a:lstStyle/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Kehittymismallilla saavutetut edut</a:t>
            </a:r>
          </a:p>
          <a:p>
            <a:pPr marL="342900" lvl="0" indent="-34290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Jatkuva oman työn reflektointi ja implisiittisen tiedon muuntaminen tiedostetuksi</a:t>
            </a:r>
          </a:p>
          <a:p>
            <a:pPr marL="342900" lvl="0" indent="-34290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Osaaminen ja oppiminen näkyväksi</a:t>
            </a:r>
          </a:p>
          <a:p>
            <a:pPr marL="342900" lvl="0" indent="-34290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Johdonmukainen toiminta mahdollistaa toimintakulttuurin muutoksen</a:t>
            </a:r>
          </a:p>
          <a:p>
            <a:pPr lvl="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</a:pPr>
            <a:r>
              <a:rPr lang="fi-FI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Edellytykset kehittymismallille</a:t>
            </a:r>
          </a:p>
          <a:p>
            <a:pPr marL="342900" lvl="0" indent="-34290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Johdon systemaattinen tuki</a:t>
            </a:r>
          </a:p>
          <a:p>
            <a:pPr marL="342900" lvl="0" indent="-34290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Riittävä aika suunnitteluun ja systemaattiseen reflektointiin</a:t>
            </a:r>
          </a:p>
          <a:p>
            <a:pPr marL="342900" lvl="0" indent="-342900" fontAlgn="auto"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  <a:sym typeface="Wingdings" panose="05000000000000000000" pitchFamily="2" charset="2"/>
              </a:rPr>
              <a:t>Riittävät koulutusresurssit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7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Es</a:t>
            </a:r>
            <a:r>
              <a:rPr lang="fi-FI" sz="3600" dirty="0" smtClean="0"/>
              <a:t>teitä kehittymismallin toteutumiselle </a:t>
            </a:r>
            <a:br>
              <a:rPr lang="fi-FI" sz="3600" dirty="0" smtClean="0"/>
            </a:br>
            <a:r>
              <a:rPr lang="fi-FI" sz="2200" dirty="0" smtClean="0"/>
              <a:t>(</a:t>
            </a:r>
            <a:r>
              <a:rPr lang="fi-FI" sz="2200" dirty="0"/>
              <a:t>ks. </a:t>
            </a:r>
            <a:r>
              <a:rPr lang="fi-FI" sz="2000" dirty="0"/>
              <a:t>E</a:t>
            </a:r>
            <a:r>
              <a:rPr lang="fi-FI" sz="2200" dirty="0"/>
              <a:t>sim. Austin, Marini, &amp; </a:t>
            </a:r>
            <a:r>
              <a:rPr lang="fi-FI" sz="2200" dirty="0" err="1"/>
              <a:t>Desroches</a:t>
            </a:r>
            <a:r>
              <a:rPr lang="fi-FI" sz="2200" dirty="0"/>
              <a:t>, 2005; </a:t>
            </a:r>
            <a:r>
              <a:rPr lang="fi-FI" sz="2200" dirty="0" err="1"/>
              <a:t>Janssen</a:t>
            </a:r>
            <a:r>
              <a:rPr lang="fi-FI" sz="2200" dirty="0"/>
              <a:t> et al., 2013; </a:t>
            </a:r>
            <a:r>
              <a:rPr lang="fi-FI" sz="2200" dirty="0" err="1"/>
              <a:t>Orland-Barak</a:t>
            </a:r>
            <a:r>
              <a:rPr lang="fi-FI" sz="2200" dirty="0"/>
              <a:t>, 2005; </a:t>
            </a:r>
            <a:r>
              <a:rPr lang="fi-FI" sz="2200" dirty="0" err="1"/>
              <a:t>Tigelaar</a:t>
            </a:r>
            <a:r>
              <a:rPr lang="fi-FI" sz="2200" dirty="0"/>
              <a:t> et al., 2006).</a:t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16193" y="1924015"/>
            <a:ext cx="8151522" cy="4789714"/>
          </a:xfrm>
        </p:spPr>
        <p:txBody>
          <a:bodyPr/>
          <a:lstStyle/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Erilaiset </a:t>
            </a:r>
            <a:r>
              <a:rPr lang="fi-FI" dirty="0">
                <a:solidFill>
                  <a:schemeClr val="tx1"/>
                </a:solidFill>
              </a:rPr>
              <a:t>asenteet ja uskomukset kehittymissuunnitelmaa kohtaan 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Ajanpuute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Merkityksettömyys omalle työlle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Suunnitelman sisällön sopimattomuus opettajan tarpeille</a:t>
            </a:r>
          </a:p>
          <a:p>
            <a:pPr marL="1371600" lvl="2" indent="-457200" algn="l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chemeClr val="tx1"/>
                </a:solidFill>
              </a:rPr>
              <a:t>Ohjeistuksen puute</a:t>
            </a:r>
            <a:endParaRPr lang="fi-FI" dirty="0">
              <a:solidFill>
                <a:schemeClr val="tx1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74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3600" dirty="0" smtClean="0"/>
              <a:t>Tutkimukselliset </a:t>
            </a:r>
            <a:r>
              <a:rPr lang="fi-FI" sz="3600" dirty="0"/>
              <a:t>tavoitteet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 Kartoittaa opettajien täydennyskoulutuksen ja kehittymissuunnitelmien tilaa</a:t>
            </a:r>
          </a:p>
          <a:p>
            <a:pPr>
              <a:buAutoNum type="arabicPeriod"/>
            </a:pPr>
            <a:r>
              <a:rPr lang="fi-FI" dirty="0" smtClean="0">
                <a:solidFill>
                  <a:schemeClr val="tx1"/>
                </a:solidFill>
              </a:rPr>
              <a:t> Selvittää</a:t>
            </a:r>
            <a:r>
              <a:rPr lang="fi-FI" dirty="0">
                <a:solidFill>
                  <a:schemeClr val="tx1"/>
                </a:solidFill>
              </a:rPr>
              <a:t>, millaisena kehittymissuunnitelmaprosessi näyttäytyy lappilaisissa kouluissa?</a:t>
            </a:r>
          </a:p>
          <a:p>
            <a:pPr>
              <a:buAutoNum type="arabicPeriod"/>
            </a:pPr>
            <a:r>
              <a:rPr lang="fi-FI" dirty="0">
                <a:solidFill>
                  <a:schemeClr val="tx1"/>
                </a:solidFill>
              </a:rPr>
              <a:t>Laatia kuvaus käytännön prosessista ja sitä edesauttavista ja estävistä tekijöistä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09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6255"/>
            <a:ext cx="7880556" cy="1256145"/>
          </a:xfrm>
        </p:spPr>
        <p:txBody>
          <a:bodyPr>
            <a:normAutofit/>
          </a:bodyPr>
          <a:lstStyle/>
          <a:p>
            <a:pPr algn="l"/>
            <a:r>
              <a:rPr lang="fi-FI" sz="3600" dirty="0" smtClean="0"/>
              <a:t>Kuvaus käytännön toteutuksesta</a:t>
            </a:r>
            <a:endParaRPr lang="fi-FI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315523"/>
            <a:ext cx="8151522" cy="529309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fi-FI" sz="2400" b="1" dirty="0" smtClean="0">
                <a:solidFill>
                  <a:schemeClr val="tx1"/>
                </a:solidFill>
              </a:rPr>
              <a:t>Alkukartoituskysely</a:t>
            </a:r>
          </a:p>
          <a:p>
            <a:pPr marL="514350" indent="-514350">
              <a:buAutoNum type="arabicPeriod"/>
            </a:pPr>
            <a:r>
              <a:rPr lang="fi-FI" sz="2400" dirty="0" smtClean="0">
                <a:solidFill>
                  <a:schemeClr val="tx1"/>
                </a:solidFill>
              </a:rPr>
              <a:t>Kehittymissuunnitelman prosessoiminen yhdessä maakuntaverkoston kanssa: tulevaisuusdialogit</a:t>
            </a:r>
          </a:p>
          <a:p>
            <a:pPr marL="514350" indent="-514350">
              <a:buAutoNum type="arabicPeriod"/>
            </a:pPr>
            <a:r>
              <a:rPr lang="fi-FI" sz="2400" dirty="0" smtClean="0">
                <a:solidFill>
                  <a:schemeClr val="tx1"/>
                </a:solidFill>
              </a:rPr>
              <a:t>Kehittymissuunnitelman työstäminen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 Kolme </a:t>
            </a:r>
            <a:r>
              <a:rPr lang="fi-FI" sz="2400" dirty="0">
                <a:solidFill>
                  <a:schemeClr val="tx1"/>
                </a:solidFill>
              </a:rPr>
              <a:t>Lapin kuntaa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Pilottiryhmien työskentely keväällä 2018: arvo-, strategia- ja visiotyöskentely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tx1"/>
                </a:solidFill>
              </a:rPr>
              <a:t>Kehittymissuunnitelmamallin suunnittelu ja </a:t>
            </a:r>
            <a:r>
              <a:rPr lang="fi-FI" sz="2400" dirty="0" smtClean="0">
                <a:solidFill>
                  <a:schemeClr val="tx1"/>
                </a:solidFill>
              </a:rPr>
              <a:t>laatiminen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tx1"/>
                </a:solidFill>
              </a:rPr>
              <a:t>Kehittymissuunnitelman </a:t>
            </a:r>
            <a:r>
              <a:rPr lang="fi-FI" sz="2400" dirty="0">
                <a:solidFill>
                  <a:schemeClr val="tx1"/>
                </a:solidFill>
              </a:rPr>
              <a:t>lähettäminen pilottikouluille elokuussa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4. </a:t>
            </a:r>
            <a:r>
              <a:rPr lang="fi-FI" sz="2400" b="1" dirty="0" smtClean="0">
                <a:solidFill>
                  <a:schemeClr val="tx1"/>
                </a:solidFill>
              </a:rPr>
              <a:t>Pilottiryhmien </a:t>
            </a:r>
            <a:r>
              <a:rPr lang="fi-FI" sz="2400" b="1" dirty="0">
                <a:solidFill>
                  <a:schemeClr val="tx1"/>
                </a:solidFill>
              </a:rPr>
              <a:t>jäsenten haastattelut lokakuussa </a:t>
            </a:r>
            <a:endParaRPr lang="fi-FI" sz="2400" b="1" dirty="0" smtClean="0">
              <a:solidFill>
                <a:schemeClr val="tx1"/>
              </a:solidFill>
            </a:endParaRPr>
          </a:p>
          <a:p>
            <a:r>
              <a:rPr lang="fi-FI" sz="2400" dirty="0" smtClean="0">
                <a:solidFill>
                  <a:schemeClr val="tx1"/>
                </a:solidFill>
              </a:rPr>
              <a:t>5.  </a:t>
            </a:r>
            <a:r>
              <a:rPr lang="fi-FI" sz="2400" dirty="0">
                <a:solidFill>
                  <a:schemeClr val="tx1"/>
                </a:solidFill>
              </a:rPr>
              <a:t>kehittymissuunnitelmakysely opettajille</a:t>
            </a:r>
          </a:p>
          <a:p>
            <a:pPr marL="514350" indent="-514350">
              <a:buAutoNum type="arabicPeriod"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9135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198" y="540774"/>
            <a:ext cx="8151522" cy="5017921"/>
          </a:xfrm>
        </p:spPr>
        <p:txBody>
          <a:bodyPr/>
          <a:lstStyle/>
          <a:p>
            <a:r>
              <a:rPr lang="fi-FI" b="1" dirty="0" smtClean="0">
                <a:solidFill>
                  <a:schemeClr val="tx1"/>
                </a:solidFill>
              </a:rPr>
              <a:t>Alkukartoituskysely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Lähetettiin </a:t>
            </a:r>
            <a:r>
              <a:rPr lang="fi-FI" dirty="0">
                <a:solidFill>
                  <a:schemeClr val="tx1"/>
                </a:solidFill>
              </a:rPr>
              <a:t>kaikille Lapin perusasteen ja lukion opettajille ja rehtoreille sekä </a:t>
            </a:r>
            <a:r>
              <a:rPr lang="fi-FI" dirty="0" smtClean="0">
                <a:solidFill>
                  <a:schemeClr val="tx1"/>
                </a:solidFill>
              </a:rPr>
              <a:t>Lapin </a:t>
            </a:r>
            <a:r>
              <a:rPr lang="fi-FI" dirty="0">
                <a:solidFill>
                  <a:schemeClr val="tx1"/>
                </a:solidFill>
              </a:rPr>
              <a:t>kuntien sivistystoimenjohtajille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Vastauksia kaikista Lapin kunnista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tx1"/>
                </a:solidFill>
              </a:rPr>
              <a:t>482 opettajaa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i-FI" dirty="0">
                <a:solidFill>
                  <a:schemeClr val="tx1"/>
                </a:solidFill>
              </a:rPr>
              <a:t>49 rehtoria ja </a:t>
            </a:r>
            <a:r>
              <a:rPr lang="fi-FI" dirty="0" smtClean="0">
                <a:solidFill>
                  <a:schemeClr val="tx1"/>
                </a:solidFill>
              </a:rPr>
              <a:t>sivistystoimenjohtajaa</a:t>
            </a:r>
          </a:p>
        </p:txBody>
      </p:sp>
    </p:spTree>
    <p:extLst>
      <p:ext uri="{BB962C8B-B14F-4D97-AF65-F5344CB8AC3E}">
        <p14:creationId xmlns:p14="http://schemas.microsoft.com/office/powerpoint/2010/main" val="41160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kTOP_2018_lisäyks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ArkTOP_1_2018 (2)</Template>
  <TotalTime>758</TotalTime>
  <Words>1597</Words>
  <Application>Microsoft Office PowerPoint</Application>
  <PresentationFormat>On-screen Show (4:3)</PresentationFormat>
  <Paragraphs>212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Avenir Black</vt:lpstr>
      <vt:lpstr>Avenir Book</vt:lpstr>
      <vt:lpstr>Avenir Heavy</vt:lpstr>
      <vt:lpstr>Calibri</vt:lpstr>
      <vt:lpstr>Times New Roman</vt:lpstr>
      <vt:lpstr>Wingdings</vt:lpstr>
      <vt:lpstr>ArkTOP_2018_lisäykset</vt:lpstr>
      <vt:lpstr>PowerPoint Presentation</vt:lpstr>
      <vt:lpstr>Kehittymissuunnitelma opettajien uranaikaisen kehittymisen tukena  Minna Körkkö, Sina Björkman, Eliisa Leskisenoja, Sanna Hyvärinen, Sanna Toljamo, Tuija Turunen &amp; Marja-Riitta Kotilainen Kasvatustieteiden tiedekunta, Lapin yliopisto</vt:lpstr>
      <vt:lpstr>Taustaa  (Cochran-Smith et al., 2015; Husu &amp; Toom, 2016; Toom, Husu, &amp; Patrikainen, 2015; Opetus-ja kulttuuriministeriö, 2016; Ruokamo, Hakkarainen, &amp; Eriksson, 2012)</vt:lpstr>
      <vt:lpstr>PowerPoint Presentation</vt:lpstr>
      <vt:lpstr>Kehittymismallin edut ja edellytykset  (ks. Esim. Evans et al., 2002; Imhof &amp; Picard, 2009; Smith &amp; Tillema, 2003)  </vt:lpstr>
      <vt:lpstr> Esteitä kehittymismallin toteutumiselle  (ks. Esim. Austin, Marini, &amp; Desroches, 2005; Janssen et al., 2013; Orland-Barak, 2005; Tigelaar et al., 2006). </vt:lpstr>
      <vt:lpstr>Tutkimukselliset tavoitteet</vt:lpstr>
      <vt:lpstr>Kuvaus käytännön toteutuksesta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Pohdintaa</vt:lpstr>
      <vt:lpstr>PowerPoint Presentation</vt:lpstr>
      <vt:lpstr>PowerPoint Presentation</vt:lpstr>
      <vt:lpstr>PowerPoint Presentation</vt:lpstr>
      <vt:lpstr>Lähteet</vt:lpstr>
      <vt:lpstr>PowerPoint Presentation</vt:lpstr>
      <vt:lpstr>PowerPoint Presentation</vt:lpstr>
      <vt:lpstr>PowerPoint Presentation</vt:lpstr>
    </vt:vector>
  </TitlesOfParts>
  <Company>EDU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Leskisenoja Eliisa</dc:creator>
  <cp:lastModifiedBy>Kotilainen Marja-Riitta</cp:lastModifiedBy>
  <cp:revision>119</cp:revision>
  <cp:lastPrinted>2018-11-08T14:12:43Z</cp:lastPrinted>
  <dcterms:created xsi:type="dcterms:W3CDTF">2018-05-25T09:26:26Z</dcterms:created>
  <dcterms:modified xsi:type="dcterms:W3CDTF">2018-11-22T13:39:21Z</dcterms:modified>
</cp:coreProperties>
</file>