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1" r:id="rId7"/>
    <p:sldId id="270" r:id="rId8"/>
    <p:sldId id="268" r:id="rId9"/>
    <p:sldId id="262" r:id="rId10"/>
    <p:sldId id="284" r:id="rId11"/>
    <p:sldId id="276" r:id="rId12"/>
    <p:sldId id="280" r:id="rId13"/>
    <p:sldId id="281" r:id="rId14"/>
    <p:sldId id="282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udea" panose="02000000000000000000" pitchFamily="2" charset="0"/>
      <p:regular r:id="rId21"/>
      <p:bold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84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Ep6Pcf+UFPsSaoKb+3Lqt/hne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610" y="106"/>
      </p:cViewPr>
      <p:guideLst>
        <p:guide orient="horz" pos="1484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i-FI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37557d122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37557d122f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137557d122f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799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dia">
  <p:cSld name="1_Otsikkodia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1" descr="Lapin-yliopisto_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1" descr="Lapin-yliopisto_elementti_kide_1000px.png"/>
          <p:cNvPicPr preferRelativeResize="0"/>
          <p:nvPr/>
        </p:nvPicPr>
        <p:blipFill rotWithShape="1">
          <a:blip r:embed="rId3">
            <a:alphaModFix amt="89000"/>
          </a:blip>
          <a:srcRect/>
          <a:stretch/>
        </p:blipFill>
        <p:spPr>
          <a:xfrm>
            <a:off x="2971800" y="732663"/>
            <a:ext cx="3200400" cy="363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1" descr="LaY_keskitetty_S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9258" y="1200150"/>
            <a:ext cx="2265484" cy="117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1"/>
          <p:cNvSpPr txBox="1">
            <a:spLocks noGrp="1"/>
          </p:cNvSpPr>
          <p:nvPr>
            <p:ph type="ctrTitle"/>
          </p:nvPr>
        </p:nvSpPr>
        <p:spPr>
          <a:xfrm>
            <a:off x="3124200" y="2495550"/>
            <a:ext cx="2895600" cy="4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BFEC"/>
              </a:buClr>
              <a:buSzPts val="2300"/>
              <a:buFont typeface="Calibri"/>
              <a:buNone/>
              <a:defRPr sz="2300" b="1" cap="none">
                <a:solidFill>
                  <a:srgbClr val="27BFE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ubTitle" idx="1"/>
          </p:nvPr>
        </p:nvSpPr>
        <p:spPr>
          <a:xfrm>
            <a:off x="3124200" y="2876550"/>
            <a:ext cx="2895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8CAF0"/>
              </a:buClr>
              <a:buSzPts val="1500"/>
              <a:buNone/>
              <a:defRPr sz="1500" cap="none">
                <a:solidFill>
                  <a:srgbClr val="28CAF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4000"/>
              <a:buFont typeface="Calibri"/>
              <a:buNone/>
              <a:defRPr sz="40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>
                <a:solidFill>
                  <a:srgbClr val="4040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2800"/>
              <a:buNone/>
              <a:defRPr sz="2800">
                <a:solidFill>
                  <a:srgbClr val="404040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>
                <a:solidFill>
                  <a:srgbClr val="404040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–"/>
              <a:defRPr sz="2000">
                <a:solidFill>
                  <a:srgbClr val="404040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800">
                <a:solidFill>
                  <a:srgbClr val="404040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»"/>
              <a:defRPr sz="1800"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2800"/>
              <a:buNone/>
              <a:defRPr sz="2800">
                <a:solidFill>
                  <a:srgbClr val="404040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>
                <a:solidFill>
                  <a:srgbClr val="404040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–"/>
              <a:defRPr sz="2000">
                <a:solidFill>
                  <a:srgbClr val="404040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800">
                <a:solidFill>
                  <a:srgbClr val="404040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»"/>
              <a:defRPr sz="1800"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4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6" name="Google Shape;86;p4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4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000"/>
              <a:buFont typeface="Calibri"/>
              <a:buNone/>
              <a:defRPr sz="2000" b="1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" name="Google Shape;93;p4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 type="picTx">
  <p:cSld name="PICTURE_WITH_CAPTION_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000"/>
              <a:buFont typeface="Calibri"/>
              <a:buNone/>
              <a:defRPr sz="2000" b="1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4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1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ystysuora otsikko ja teksti">
  <p:cSld name="1_Pystysuora otsikko ja teksti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tsikkodia">
  <p:cSld name="2_Otsikkodia"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86"/>
            <a:ext cx="9144000" cy="51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9" descr="Lapin-yliopisto_elementti_kide_1000px.png"/>
          <p:cNvPicPr preferRelativeResize="0"/>
          <p:nvPr/>
        </p:nvPicPr>
        <p:blipFill rotWithShape="1">
          <a:blip r:embed="rId3">
            <a:alphaModFix amt="89000"/>
          </a:blip>
          <a:srcRect/>
          <a:stretch/>
        </p:blipFill>
        <p:spPr>
          <a:xfrm>
            <a:off x="2971800" y="732663"/>
            <a:ext cx="3200400" cy="363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9" descr="LaY_keskitetty_S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9258" y="1200150"/>
            <a:ext cx="2265484" cy="117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9"/>
          <p:cNvSpPr txBox="1">
            <a:spLocks noGrp="1"/>
          </p:cNvSpPr>
          <p:nvPr>
            <p:ph type="ctrTitle"/>
          </p:nvPr>
        </p:nvSpPr>
        <p:spPr>
          <a:xfrm>
            <a:off x="3124200" y="2495550"/>
            <a:ext cx="2895600" cy="4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300"/>
              <a:buFont typeface="Calibri"/>
              <a:buNone/>
              <a:defRPr sz="23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ubTitle" idx="1"/>
          </p:nvPr>
        </p:nvSpPr>
        <p:spPr>
          <a:xfrm>
            <a:off x="3124200" y="2876550"/>
            <a:ext cx="2895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8CAF0"/>
              </a:buClr>
              <a:buSzPts val="1500"/>
              <a:buNone/>
              <a:defRPr sz="1500" cap="none">
                <a:solidFill>
                  <a:srgbClr val="28CAF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2"/>
          </p:nvPr>
        </p:nvSpPr>
        <p:spPr>
          <a:xfrm>
            <a:off x="227012" y="3829050"/>
            <a:ext cx="35067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3"/>
          </p:nvPr>
        </p:nvSpPr>
        <p:spPr>
          <a:xfrm>
            <a:off x="228600" y="4711613"/>
            <a:ext cx="86868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4"/>
          </p:nvPr>
        </p:nvSpPr>
        <p:spPr>
          <a:xfrm>
            <a:off x="228600" y="4406813"/>
            <a:ext cx="86868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381000" y="1101328"/>
            <a:ext cx="3581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1900"/>
              <a:buFont typeface="Calibri"/>
              <a:buNone/>
              <a:defRPr sz="19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381000" y="1962150"/>
            <a:ext cx="3581400" cy="22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F2F2E"/>
              </a:buClr>
              <a:buSzPts val="1600"/>
              <a:buNone/>
              <a:defRPr>
                <a:solidFill>
                  <a:srgbClr val="2F2F2E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2F2F2E"/>
              </a:buClr>
              <a:buSzPts val="1600"/>
              <a:buChar char="•"/>
              <a:defRPr>
                <a:solidFill>
                  <a:srgbClr val="2F2F2E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F2F2E"/>
              </a:buClr>
              <a:buSzPts val="1600"/>
              <a:buChar char="–"/>
              <a:defRPr>
                <a:solidFill>
                  <a:srgbClr val="2F2F2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F2F2E"/>
              </a:buClr>
              <a:buSzPts val="1600"/>
              <a:buChar char="•"/>
              <a:defRPr>
                <a:solidFill>
                  <a:srgbClr val="2F2F2E"/>
                </a:solidFill>
              </a:defRPr>
            </a:lvl4pPr>
            <a:lvl5pPr marL="2286000" lvl="4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2F2F2E"/>
              </a:buClr>
              <a:buSzPts val="1300"/>
              <a:buChar char="»"/>
              <a:defRPr>
                <a:solidFill>
                  <a:srgbClr val="2F2F2E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>
                <a:solidFill>
                  <a:srgbClr val="40404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5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dia">
  <p:cSld name="1_Otsikkodia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4" descr="Lapin-yliopisto_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4" descr="Lapin-yliopisto_elementti_kide_1000px.png"/>
          <p:cNvPicPr preferRelativeResize="0"/>
          <p:nvPr/>
        </p:nvPicPr>
        <p:blipFill rotWithShape="1">
          <a:blip r:embed="rId3">
            <a:alphaModFix amt="89000"/>
          </a:blip>
          <a:srcRect/>
          <a:stretch/>
        </p:blipFill>
        <p:spPr>
          <a:xfrm>
            <a:off x="2971800" y="732663"/>
            <a:ext cx="3200400" cy="363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4" descr="LaY_keskitetty_S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9258" y="1200150"/>
            <a:ext cx="2265484" cy="117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4"/>
          <p:cNvSpPr txBox="1">
            <a:spLocks noGrp="1"/>
          </p:cNvSpPr>
          <p:nvPr>
            <p:ph type="ctrTitle"/>
          </p:nvPr>
        </p:nvSpPr>
        <p:spPr>
          <a:xfrm>
            <a:off x="3124200" y="2495550"/>
            <a:ext cx="2895600" cy="4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BFEC"/>
              </a:buClr>
              <a:buSzPts val="2300"/>
              <a:buFont typeface="Calibri"/>
              <a:buNone/>
              <a:defRPr sz="2300" b="1" cap="none">
                <a:solidFill>
                  <a:srgbClr val="27BFE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subTitle" idx="1"/>
          </p:nvPr>
        </p:nvSpPr>
        <p:spPr>
          <a:xfrm>
            <a:off x="3124200" y="2876550"/>
            <a:ext cx="2895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8CAF0"/>
              </a:buClr>
              <a:buSzPts val="1500"/>
              <a:buNone/>
              <a:defRPr sz="1500" cap="none">
                <a:solidFill>
                  <a:srgbClr val="28CAF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5"/>
          <p:cNvSpPr txBox="1">
            <a:spLocks noGrp="1"/>
          </p:cNvSpPr>
          <p:nvPr>
            <p:ph type="title"/>
          </p:nvPr>
        </p:nvSpPr>
        <p:spPr>
          <a:xfrm>
            <a:off x="381000" y="1101328"/>
            <a:ext cx="3581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1900"/>
              <a:buFont typeface="Calibri"/>
              <a:buNone/>
              <a:defRPr sz="19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5"/>
          <p:cNvSpPr txBox="1">
            <a:spLocks noGrp="1"/>
          </p:cNvSpPr>
          <p:nvPr>
            <p:ph type="body" idx="1"/>
          </p:nvPr>
        </p:nvSpPr>
        <p:spPr>
          <a:xfrm>
            <a:off x="381000" y="1962150"/>
            <a:ext cx="3581400" cy="226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F2F2E"/>
              </a:buClr>
              <a:buSzPts val="1600"/>
              <a:buNone/>
              <a:defRPr>
                <a:solidFill>
                  <a:srgbClr val="2F2F2E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2F2F2E"/>
              </a:buClr>
              <a:buSzPts val="1600"/>
              <a:buChar char="•"/>
              <a:defRPr>
                <a:solidFill>
                  <a:srgbClr val="2F2F2E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F2F2E"/>
              </a:buClr>
              <a:buSzPts val="1600"/>
              <a:buChar char="–"/>
              <a:defRPr>
                <a:solidFill>
                  <a:srgbClr val="2F2F2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F2F2E"/>
              </a:buClr>
              <a:buSzPts val="1600"/>
              <a:buChar char="•"/>
              <a:defRPr>
                <a:solidFill>
                  <a:srgbClr val="2F2F2E"/>
                </a:solidFill>
              </a:defRPr>
            </a:lvl4pPr>
            <a:lvl5pPr marL="2286000" lvl="4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2F2F2E"/>
              </a:buClr>
              <a:buSzPts val="1300"/>
              <a:buChar char="»"/>
              <a:defRPr>
                <a:solidFill>
                  <a:srgbClr val="2F2F2E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Otsikko ja sisältö">
  <p:cSld name="5_Otsikko ja sisältö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6" descr="Lapin-yliopisto_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800" y="0"/>
            <a:ext cx="5410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6" descr="LapinYliopisto_taustakuva_vasen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340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6" descr="Lapin-yliopisto_elementti_nurkka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69317"/>
            <a:ext cx="2667000" cy="137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6" descr="LaY_liehu_SRG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740721"/>
            <a:ext cx="1150781" cy="26942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6"/>
          <p:cNvSpPr txBox="1">
            <a:spLocks noGrp="1"/>
          </p:cNvSpPr>
          <p:nvPr>
            <p:ph type="title"/>
          </p:nvPr>
        </p:nvSpPr>
        <p:spPr>
          <a:xfrm>
            <a:off x="381000" y="742950"/>
            <a:ext cx="3581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1900"/>
              <a:buFont typeface="Calibri"/>
              <a:buNone/>
              <a:defRPr sz="19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6"/>
          <p:cNvSpPr txBox="1">
            <a:spLocks noGrp="1"/>
          </p:cNvSpPr>
          <p:nvPr>
            <p:ph type="body" idx="1"/>
          </p:nvPr>
        </p:nvSpPr>
        <p:spPr>
          <a:xfrm>
            <a:off x="381000" y="1603772"/>
            <a:ext cx="3581400" cy="249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>
                <a:solidFill>
                  <a:srgbClr val="404040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–"/>
              <a:defRPr>
                <a:solidFill>
                  <a:srgbClr val="404040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4pPr>
            <a:lvl5pPr marL="2286000" lvl="4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404040"/>
              </a:buClr>
              <a:buSzPts val="1300"/>
              <a:buChar char="»"/>
              <a:defRPr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Otsikko ja sisältö">
  <p:cSld name="3_Otsikko ja sisältö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7" descr="Lapin-yliopisto_välisivu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8CAF0"/>
          </a:solidFill>
          <a:ln>
            <a:noFill/>
          </a:ln>
        </p:spPr>
      </p:pic>
      <p:sp>
        <p:nvSpPr>
          <p:cNvPr id="144" name="Google Shape;144;p57"/>
          <p:cNvSpPr txBox="1">
            <a:spLocks noGrp="1"/>
          </p:cNvSpPr>
          <p:nvPr>
            <p:ph type="ctrTitle"/>
          </p:nvPr>
        </p:nvSpPr>
        <p:spPr>
          <a:xfrm>
            <a:off x="685800" y="1352550"/>
            <a:ext cx="77724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p57" descr="LaY_liehu_SRGB_Valkoin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60" y="4476750"/>
            <a:ext cx="195279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tsikko ja sisältö" type="obj">
  <p:cSld name="OBJECT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8" descr="LapinYliopisto_taustakuva_leveä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>
                <a:solidFill>
                  <a:srgbClr val="404040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–"/>
              <a:defRPr>
                <a:solidFill>
                  <a:srgbClr val="404040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4pPr>
            <a:lvl5pPr marL="2286000" lvl="4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404040"/>
              </a:buClr>
              <a:buSzPts val="1300"/>
              <a:buChar char="»"/>
              <a:defRPr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 ja sisältö">
  <p:cSld name="1_Otsikko ja sisältö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9" descr="Lapin-yliopisto_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9" descr="Lapin-yliopisto_elementti_nurkk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9091" y="0"/>
            <a:ext cx="6654909" cy="2724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59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157" name="Google Shape;157;p59" descr="Lapin-yliopisto_elementti_nurkka_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59" descr="LaY_liehu_SRGB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59"/>
          <p:cNvSpPr txBox="1">
            <a:spLocks noGrp="1"/>
          </p:cNvSpPr>
          <p:nvPr>
            <p:ph type="subTitle" idx="1"/>
          </p:nvPr>
        </p:nvSpPr>
        <p:spPr>
          <a:xfrm>
            <a:off x="5334000" y="361950"/>
            <a:ext cx="3581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2F2F2E"/>
              </a:buClr>
              <a:buSzPts val="1300"/>
              <a:buNone/>
              <a:defRPr sz="1300" i="1">
                <a:solidFill>
                  <a:srgbClr val="2F2F2E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Otsikko ja sisältö">
  <p:cSld name="4_Otsikko ja sisältö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0" descr="Lapin-yliopisto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0" descr="Lapin-yliopisto_elementti_nurkka_vas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10302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0" descr="Lapin-yliopisto_hapsu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97882"/>
            <a:ext cx="319494" cy="25175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0"/>
          <p:cNvSpPr txBox="1">
            <a:spLocks noGrp="1"/>
          </p:cNvSpPr>
          <p:nvPr>
            <p:ph type="subTitle" idx="1"/>
          </p:nvPr>
        </p:nvSpPr>
        <p:spPr>
          <a:xfrm>
            <a:off x="533400" y="133350"/>
            <a:ext cx="350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8CAF0"/>
              </a:buClr>
              <a:buSzPts val="1800"/>
              <a:buNone/>
              <a:defRPr sz="1800" b="1" i="0" cap="none">
                <a:solidFill>
                  <a:srgbClr val="28CAF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1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4000"/>
              <a:buFont typeface="Calibri"/>
              <a:buNone/>
              <a:defRPr sz="40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>
                <a:solidFill>
                  <a:srgbClr val="4040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2800"/>
              <a:buNone/>
              <a:defRPr sz="2800">
                <a:solidFill>
                  <a:srgbClr val="404040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>
                <a:solidFill>
                  <a:srgbClr val="404040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–"/>
              <a:defRPr sz="2000">
                <a:solidFill>
                  <a:srgbClr val="404040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800">
                <a:solidFill>
                  <a:srgbClr val="404040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»"/>
              <a:defRPr sz="1800"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1" name="Google Shape;171;p62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2800"/>
              <a:buNone/>
              <a:defRPr sz="2800">
                <a:solidFill>
                  <a:srgbClr val="404040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>
                <a:solidFill>
                  <a:srgbClr val="404040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–"/>
              <a:defRPr sz="2000">
                <a:solidFill>
                  <a:srgbClr val="404040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800">
                <a:solidFill>
                  <a:srgbClr val="404040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Char char="»"/>
              <a:defRPr sz="1800"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Otsikko ja sisältö">
  <p:cSld name="3_Otsikko ja sisältö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3" descr="Lapin-yliopisto_välisivu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8CAF0"/>
          </a:solidFill>
          <a:ln>
            <a:noFill/>
          </a:ln>
        </p:spPr>
      </p:pic>
      <p:sp>
        <p:nvSpPr>
          <p:cNvPr id="26" name="Google Shape;26;p33"/>
          <p:cNvSpPr txBox="1">
            <a:spLocks noGrp="1"/>
          </p:cNvSpPr>
          <p:nvPr>
            <p:ph type="ctrTitle"/>
          </p:nvPr>
        </p:nvSpPr>
        <p:spPr>
          <a:xfrm>
            <a:off x="685800" y="1352550"/>
            <a:ext cx="77724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sz="38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3" descr="LaY_liehu_SRGB_Valkoin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60" y="4476750"/>
            <a:ext cx="195279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6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6" name="Google Shape;176;p63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7" name="Google Shape;177;p63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6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000"/>
              <a:buFont typeface="Calibri"/>
              <a:buNone/>
              <a:defRPr sz="2000" b="1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4" name="Google Shape;184;p6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 type="picTx">
  <p:cSld name="PICTURE_WITH_CAPTION_TEXT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000"/>
              <a:buFont typeface="Calibri"/>
              <a:buNone/>
              <a:defRPr sz="2000" b="1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6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68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ystysuora otsikko ja teksti">
  <p:cSld name="1_Pystysuora otsikko ja teksti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Otsikko ja sisältö">
  <p:cSld name="5_Otsikko ja sisältö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4"/>
          <p:cNvPicPr preferRelativeResize="0"/>
          <p:nvPr/>
        </p:nvPicPr>
        <p:blipFill rotWithShape="1">
          <a:blip r:embed="rId2">
            <a:alphaModFix/>
          </a:blip>
          <a:srcRect l="9140" t="8353" r="1860" b="53255"/>
          <a:stretch/>
        </p:blipFill>
        <p:spPr>
          <a:xfrm>
            <a:off x="4229775" y="362475"/>
            <a:ext cx="5343776" cy="413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4" descr="LapinYliopisto_taustakuva_vasen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340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4" descr="Lapin-yliopisto_elementti_nurkka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69317"/>
            <a:ext cx="2667000" cy="137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4" descr="LaY_liehu_SRG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740721"/>
            <a:ext cx="1150781" cy="26942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381000" y="742950"/>
            <a:ext cx="3581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1900"/>
              <a:buFont typeface="Calibri"/>
              <a:buNone/>
              <a:defRPr sz="19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body" idx="1"/>
          </p:nvPr>
        </p:nvSpPr>
        <p:spPr>
          <a:xfrm>
            <a:off x="381000" y="1603772"/>
            <a:ext cx="3581400" cy="249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>
                <a:solidFill>
                  <a:srgbClr val="404040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–"/>
              <a:defRPr>
                <a:solidFill>
                  <a:srgbClr val="404040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4pPr>
            <a:lvl5pPr marL="2286000" lvl="4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404040"/>
              </a:buClr>
              <a:buSzPts val="1300"/>
              <a:buChar char="»"/>
              <a:defRPr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>
                <a:solidFill>
                  <a:srgbClr val="40404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tsikko ja sisältö">
  <p:cSld name="2_Otsikko ja sisältö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1" descr="LapinYliopisto_taustakuva_leveä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>
                <a:solidFill>
                  <a:srgbClr val="404040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–"/>
              <a:defRPr>
                <a:solidFill>
                  <a:srgbClr val="404040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Char char="•"/>
              <a:defRPr>
                <a:solidFill>
                  <a:srgbClr val="404040"/>
                </a:solidFill>
              </a:defRPr>
            </a:lvl4pPr>
            <a:lvl5pPr marL="2286000" lvl="4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404040"/>
              </a:buClr>
              <a:buSzPts val="1300"/>
              <a:buChar char="»"/>
              <a:defRPr>
                <a:solidFill>
                  <a:srgbClr val="40404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tsikko ja sisältö">
  <p:cSld name="1_Otsikko ja sisältö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42" descr="Lapin-yliopisto_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2" descr="Lapin-yliopisto_elementti_nurkk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9091" y="0"/>
            <a:ext cx="6654909" cy="2724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42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62" name="Google Shape;62;p42" descr="Lapin-yliopisto_elementti_nurkka_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42" descr="LaY_liehu_SRGB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42"/>
          <p:cNvSpPr txBox="1">
            <a:spLocks noGrp="1"/>
          </p:cNvSpPr>
          <p:nvPr>
            <p:ph type="subTitle" idx="1"/>
          </p:nvPr>
        </p:nvSpPr>
        <p:spPr>
          <a:xfrm>
            <a:off x="5334000" y="361950"/>
            <a:ext cx="3581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2F2F2E"/>
              </a:buClr>
              <a:buSzPts val="1300"/>
              <a:buNone/>
              <a:defRPr sz="1300" i="1">
                <a:solidFill>
                  <a:srgbClr val="2F2F2E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tsikkodia">
  <p:cSld name="2_Otsikkodia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43" descr="Lapin-yliopisto_1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3" descr="Lapin-yliopisto_elementti_kide_1000px.png"/>
          <p:cNvPicPr preferRelativeResize="0"/>
          <p:nvPr/>
        </p:nvPicPr>
        <p:blipFill rotWithShape="1">
          <a:blip r:embed="rId3">
            <a:alphaModFix amt="89000"/>
          </a:blip>
          <a:srcRect/>
          <a:stretch/>
        </p:blipFill>
        <p:spPr>
          <a:xfrm>
            <a:off x="2971800" y="732663"/>
            <a:ext cx="3200400" cy="363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3" descr="LaY_keskitetty_S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9258" y="1200150"/>
            <a:ext cx="2265484" cy="117805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3"/>
          <p:cNvSpPr txBox="1">
            <a:spLocks noGrp="1"/>
          </p:cNvSpPr>
          <p:nvPr>
            <p:ph type="ctrTitle"/>
          </p:nvPr>
        </p:nvSpPr>
        <p:spPr>
          <a:xfrm>
            <a:off x="3124200" y="2495550"/>
            <a:ext cx="2895600" cy="4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300"/>
              <a:buFont typeface="Calibri"/>
              <a:buNone/>
              <a:defRPr sz="2300" b="1" cap="none">
                <a:solidFill>
                  <a:srgbClr val="28CAF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subTitle" idx="1"/>
          </p:nvPr>
        </p:nvSpPr>
        <p:spPr>
          <a:xfrm>
            <a:off x="3124200" y="2876550"/>
            <a:ext cx="2895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8CAF0"/>
              </a:buClr>
              <a:buSzPts val="1500"/>
              <a:buNone/>
              <a:defRPr sz="1500" cap="none">
                <a:solidFill>
                  <a:srgbClr val="28CAF0"/>
                </a:solidFill>
              </a:defRPr>
            </a:lvl1pPr>
            <a:lvl2pPr lvl="1" algn="ctr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43"/>
          <p:cNvSpPr txBox="1"/>
          <p:nvPr/>
        </p:nvSpPr>
        <p:spPr>
          <a:xfrm>
            <a:off x="3962400" y="3333750"/>
            <a:ext cx="12192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000"/>
              <a:buFont typeface="Arial"/>
              <a:buNone/>
            </a:pPr>
            <a:r>
              <a:rPr lang="fi-FI" sz="2000" b="1" i="0" u="none" strike="noStrike" cap="none">
                <a:solidFill>
                  <a:srgbClr val="28CAF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3"/>
          <p:cNvSpPr txBox="1">
            <a:spLocks noGrp="1"/>
          </p:cNvSpPr>
          <p:nvPr>
            <p:ph type="body" idx="2"/>
          </p:nvPr>
        </p:nvSpPr>
        <p:spPr>
          <a:xfrm>
            <a:off x="227012" y="3829050"/>
            <a:ext cx="35067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3"/>
          </p:nvPr>
        </p:nvSpPr>
        <p:spPr>
          <a:xfrm>
            <a:off x="228600" y="4711613"/>
            <a:ext cx="86868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4"/>
          </p:nvPr>
        </p:nvSpPr>
        <p:spPr>
          <a:xfrm>
            <a:off x="228600" y="4406813"/>
            <a:ext cx="86868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 sz="3500" b="1" i="0" u="none" strike="noStrike" cap="none">
                <a:solidFill>
                  <a:srgbClr val="28CAF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Merriweather Sans"/>
              <a:buChar char="–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3500"/>
              <a:buFont typeface="Calibri"/>
              <a:buNone/>
              <a:defRPr sz="3500" b="1" i="0" u="none" strike="noStrike" cap="none">
                <a:solidFill>
                  <a:srgbClr val="28CAF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Merriweather Sans"/>
              <a:buChar char="–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jpg"/><Relationship Id="rId7" Type="http://schemas.openxmlformats.org/officeDocument/2006/relationships/hyperlink" Target="mailto:pekka.muotka@ulapland.fi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3.jpg"/><Relationship Id="rId7" Type="http://schemas.openxmlformats.org/officeDocument/2006/relationships/hyperlink" Target="https://www.ulapland.fi/FI/Yksikot/LUMA-keskus-Lappi/Opetusmateriaal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2776" y="2571750"/>
            <a:ext cx="3718448" cy="8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16" descr="Lapin-yliopisto_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0"/>
            <a:ext cx="5410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 descr="LapinYliopisto_taustakuva_vasen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6" y="-3491"/>
            <a:ext cx="563403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16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442" name="Google Shape;442;p16" descr="Lapin-yliopisto_elementti_nurkka_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16" descr="LaY_liehu_SRGB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469776" y="797884"/>
            <a:ext cx="3886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400"/>
              <a:buFont typeface="Calibri"/>
              <a:buNone/>
            </a:pPr>
            <a:r>
              <a:rPr lang="fi-FI" sz="2400" dirty="0"/>
              <a:t>YHTEISÖ OPETTAJILLE</a:t>
            </a:r>
            <a:endParaRPr sz="2400" dirty="0"/>
          </a:p>
        </p:txBody>
      </p:sp>
      <p:sp>
        <p:nvSpPr>
          <p:cNvPr id="445" name="Google Shape;445;p16"/>
          <p:cNvSpPr txBox="1">
            <a:spLocks noGrp="1"/>
          </p:cNvSpPr>
          <p:nvPr>
            <p:ph type="body" idx="4294967295"/>
          </p:nvPr>
        </p:nvSpPr>
        <p:spPr>
          <a:xfrm>
            <a:off x="381000" y="1723428"/>
            <a:ext cx="3974976" cy="253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</a:pPr>
            <a:r>
              <a:rPr lang="fi-FI" sz="1200" dirty="0">
                <a:solidFill>
                  <a:srgbClr val="3E3E3D"/>
                </a:solidFill>
              </a:rPr>
              <a:t>LUMA-kehittämisyhteisö kouluille ja opettajille</a:t>
            </a:r>
          </a:p>
          <a:p>
            <a:pPr marL="180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</a:pPr>
            <a:r>
              <a:rPr lang="fi-FI" sz="1200" dirty="0">
                <a:solidFill>
                  <a:srgbClr val="3E3E3D"/>
                </a:solidFill>
              </a:rPr>
              <a:t>Ajankohtaista täydennyskoulutusta opettajille LUMA-aiheista</a:t>
            </a:r>
          </a:p>
          <a:p>
            <a:pPr marL="637200" lvl="2" indent="-180000">
              <a:spcBef>
                <a:spcPts val="0"/>
              </a:spcBef>
              <a:buSzPts val="1200"/>
              <a:buChar char="•"/>
            </a:pPr>
            <a:r>
              <a:rPr lang="fi-FI" sz="1200" dirty="0">
                <a:solidFill>
                  <a:srgbClr val="3E3E3D"/>
                </a:solidFill>
              </a:rPr>
              <a:t>LUMATIKKA</a:t>
            </a:r>
          </a:p>
          <a:p>
            <a:pPr marL="637200" lvl="2" indent="-180000">
              <a:spcBef>
                <a:spcPts val="0"/>
              </a:spcBef>
              <a:buSzPts val="1200"/>
              <a:buChar char="•"/>
            </a:pPr>
            <a:r>
              <a:rPr lang="fi-FI" sz="1200" dirty="0" err="1">
                <a:solidFill>
                  <a:srgbClr val="3E3E3D"/>
                </a:solidFill>
              </a:rPr>
              <a:t>LUMAn</a:t>
            </a:r>
            <a:r>
              <a:rPr lang="fi-FI" sz="1200" dirty="0">
                <a:solidFill>
                  <a:srgbClr val="3E3E3D"/>
                </a:solidFill>
              </a:rPr>
              <a:t> lumoa</a:t>
            </a:r>
          </a:p>
          <a:p>
            <a:pPr marL="637200" lvl="2" indent="-180000">
              <a:spcBef>
                <a:spcPts val="0"/>
              </a:spcBef>
              <a:buSzPts val="1200"/>
              <a:buChar char="•"/>
            </a:pPr>
            <a:r>
              <a:rPr lang="fi-FI" sz="1200" dirty="0">
                <a:solidFill>
                  <a:srgbClr val="3E3E3D"/>
                </a:solidFill>
              </a:rPr>
              <a:t>Ulos luokasta –täydennyskoulutukset</a:t>
            </a:r>
          </a:p>
          <a:p>
            <a:pPr marL="637200" lvl="2" indent="-180000">
              <a:spcBef>
                <a:spcPts val="0"/>
              </a:spcBef>
              <a:buSzPts val="1200"/>
              <a:buChar char="•"/>
            </a:pPr>
            <a:r>
              <a:rPr lang="fi-FI" sz="1200" dirty="0">
                <a:solidFill>
                  <a:srgbClr val="3E3E3D"/>
                </a:solidFill>
              </a:rPr>
              <a:t>LUMA-aineiden etäopetuksen täydennyskoulutus</a:t>
            </a:r>
            <a:endParaRPr sz="1200" dirty="0">
              <a:solidFill>
                <a:srgbClr val="3E3E3D"/>
              </a:solidFill>
            </a:endParaRPr>
          </a:p>
        </p:txBody>
      </p:sp>
      <p:pic>
        <p:nvPicPr>
          <p:cNvPr id="446" name="Google Shape;44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7019" y="4686019"/>
            <a:ext cx="1630216" cy="37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6" descr="Lapin-yliopisto_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6" descr="Lapin-yliopisto_elementti_nurkk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8410" y="0"/>
            <a:ext cx="6019800" cy="24641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26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482" name="Google Shape;482;p26" descr="Lapin-yliopisto_elementti_nurkka_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6" descr="LaY_liehu_SRGB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4" name="Google Shape;484;p26"/>
          <p:cNvSpPr txBox="1"/>
          <p:nvPr/>
        </p:nvSpPr>
        <p:spPr>
          <a:xfrm>
            <a:off x="5086874" y="712145"/>
            <a:ext cx="3810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i-FI" sz="1800" b="1" i="0" u="none" strike="noStrike" cap="none">
                <a:solidFill>
                  <a:srgbClr val="28CAF0"/>
                </a:solidFill>
                <a:latin typeface="Calibri"/>
                <a:ea typeface="Calibri"/>
                <a:cs typeface="Calibri"/>
                <a:sym typeface="Calibri"/>
              </a:rPr>
              <a:t>KUINKA TULLA MUKAAN LUMA-TOIMINTAAN OPISKELIJANA?</a:t>
            </a:r>
            <a:endParaRPr sz="1800" b="0" i="0" u="none" strike="noStrike" cap="none">
              <a:solidFill>
                <a:srgbClr val="28CA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13784" y="64678"/>
            <a:ext cx="1630216" cy="37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7" descr="Lapin-yliopisto_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0"/>
            <a:ext cx="54102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7" descr="LapinYliopisto_taustakuva_vasen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3" y="0"/>
            <a:ext cx="56340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7" descr="LapinYliopisto_taustakuva_vasen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117" y="0"/>
            <a:ext cx="563403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27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495" name="Google Shape;495;p27" descr="Lapin-yliopisto_elementti_nurkka_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27" descr="LaY_liehu_SRGB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7" name="Google Shape;497;p27"/>
          <p:cNvSpPr txBox="1">
            <a:spLocks noGrp="1"/>
          </p:cNvSpPr>
          <p:nvPr>
            <p:ph type="title"/>
          </p:nvPr>
        </p:nvSpPr>
        <p:spPr>
          <a:xfrm>
            <a:off x="685800" y="483518"/>
            <a:ext cx="424624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400"/>
              <a:buFont typeface="Calibri"/>
              <a:buNone/>
            </a:pPr>
            <a:r>
              <a:rPr lang="fi-FI" sz="2400" dirty="0"/>
              <a:t>KEHITTYMISMAHDOLLISUUKSIA OPISKELIJOILLE:</a:t>
            </a:r>
            <a:endParaRPr dirty="0"/>
          </a:p>
        </p:txBody>
      </p:sp>
      <p:sp>
        <p:nvSpPr>
          <p:cNvPr id="498" name="Google Shape;498;p27"/>
          <p:cNvSpPr txBox="1">
            <a:spLocks noGrp="1"/>
          </p:cNvSpPr>
          <p:nvPr>
            <p:ph type="body" idx="1"/>
          </p:nvPr>
        </p:nvSpPr>
        <p:spPr>
          <a:xfrm>
            <a:off x="637162" y="1658869"/>
            <a:ext cx="4191002" cy="203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3E3D"/>
              </a:buClr>
              <a:buSzPts val="1200"/>
              <a:buFontTx/>
              <a:buChar char="-"/>
            </a:pPr>
            <a:r>
              <a:rPr lang="fi-FI" dirty="0">
                <a:solidFill>
                  <a:srgbClr val="3E3E3D"/>
                </a:solidFill>
                <a:latin typeface="Gudea"/>
                <a:sym typeface="Gudea"/>
              </a:rPr>
              <a:t>LUMA-kerhot LKAS2202 (3 op)</a:t>
            </a:r>
          </a:p>
          <a:p>
            <a:pPr marL="628650" lvl="2" indent="-171450">
              <a:spcBef>
                <a:spcPts val="0"/>
              </a:spcBef>
              <a:buClr>
                <a:srgbClr val="3E3E3D"/>
              </a:buClr>
              <a:buSzPts val="1200"/>
              <a:buFontTx/>
              <a:buChar char="-"/>
            </a:pPr>
            <a:r>
              <a:rPr lang="fi-FI" dirty="0">
                <a:solidFill>
                  <a:srgbClr val="3E3E3D"/>
                </a:solidFill>
                <a:latin typeface="Gudea"/>
                <a:sym typeface="Gudea"/>
              </a:rPr>
              <a:t>Ilmoita kiinnostuksesta kurssin suorittamisen aloittamisesta keväällä 2023 sähköpostitse </a:t>
            </a:r>
            <a:r>
              <a:rPr lang="fi-FI" dirty="0">
                <a:solidFill>
                  <a:srgbClr val="3E3E3D"/>
                </a:solidFill>
                <a:latin typeface="Gudea"/>
                <a:sym typeface="Gudea"/>
                <a:hlinkClick r:id="rId7"/>
              </a:rPr>
              <a:t>pekka.muotka@ulapland.fi</a:t>
            </a:r>
            <a:endParaRPr lang="fi-FI" dirty="0">
              <a:solidFill>
                <a:srgbClr val="3E3E3D"/>
              </a:solidFill>
              <a:latin typeface="Gudea"/>
              <a:sym typeface="Gudea"/>
            </a:endParaRPr>
          </a:p>
          <a:p>
            <a:pPr marL="171450" lvl="1" indent="-171450">
              <a:spcBef>
                <a:spcPts val="0"/>
              </a:spcBef>
              <a:buClr>
                <a:srgbClr val="3E3E3D"/>
              </a:buClr>
              <a:buSzPts val="1200"/>
              <a:buFontTx/>
              <a:buChar char="-"/>
            </a:pPr>
            <a:endParaRPr lang="fi-FI" dirty="0">
              <a:solidFill>
                <a:srgbClr val="3E3E3D"/>
              </a:solidFill>
              <a:latin typeface="Gudea"/>
              <a:sym typeface="Gudea"/>
            </a:endParaRPr>
          </a:p>
          <a:p>
            <a:pPr marL="171450" lvl="1" indent="-171450">
              <a:spcBef>
                <a:spcPts val="0"/>
              </a:spcBef>
              <a:buClr>
                <a:srgbClr val="3E3E3D"/>
              </a:buClr>
              <a:buSzPts val="1200"/>
              <a:buFontTx/>
              <a:buChar char="-"/>
            </a:pPr>
            <a:r>
              <a:rPr lang="fi-FI" dirty="0">
                <a:solidFill>
                  <a:srgbClr val="3E3E3D"/>
                </a:solidFill>
                <a:latin typeface="Gudea"/>
                <a:sym typeface="Gudea"/>
              </a:rPr>
              <a:t>LUMA-opetusaiheiset kandit ja gradut</a:t>
            </a:r>
          </a:p>
          <a:p>
            <a:pPr marL="628650" lvl="2" indent="-171450">
              <a:spcBef>
                <a:spcPts val="0"/>
              </a:spcBef>
              <a:buClr>
                <a:srgbClr val="3E3E3D"/>
              </a:buClr>
              <a:buSzPts val="1200"/>
              <a:buFontTx/>
              <a:buChar char="-"/>
            </a:pPr>
            <a:endParaRPr dirty="0"/>
          </a:p>
        </p:txBody>
      </p:sp>
      <p:pic>
        <p:nvPicPr>
          <p:cNvPr id="499" name="Google Shape;499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7019" y="4686019"/>
            <a:ext cx="1630216" cy="37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8"/>
          <p:cNvSpPr txBox="1">
            <a:spLocks noGrp="1"/>
          </p:cNvSpPr>
          <p:nvPr>
            <p:ph type="ctrTitle"/>
          </p:nvPr>
        </p:nvSpPr>
        <p:spPr>
          <a:xfrm>
            <a:off x="3124200" y="2559546"/>
            <a:ext cx="2895600" cy="4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300"/>
              <a:buFont typeface="Calibri"/>
              <a:buNone/>
            </a:pPr>
            <a:r>
              <a:rPr lang="fi-FI"/>
              <a:t>POHJOISEN PUOLESTA</a:t>
            </a:r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"/>
          </p:nvPr>
        </p:nvSpPr>
        <p:spPr>
          <a:xfrm>
            <a:off x="3124200" y="3092465"/>
            <a:ext cx="2895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1500"/>
              <a:buNone/>
            </a:pPr>
            <a:r>
              <a:rPr lang="fi-FI" dirty="0"/>
              <a:t>– MAAILMAA VARTEN</a:t>
            </a:r>
            <a:endParaRPr dirty="0"/>
          </a:p>
        </p:txBody>
      </p:sp>
      <p:sp>
        <p:nvSpPr>
          <p:cNvPr id="507" name="Google Shape;507;p28"/>
          <p:cNvSpPr txBox="1">
            <a:spLocks noGrp="1"/>
          </p:cNvSpPr>
          <p:nvPr>
            <p:ph type="body" idx="2"/>
          </p:nvPr>
        </p:nvSpPr>
        <p:spPr>
          <a:xfrm>
            <a:off x="227012" y="3790950"/>
            <a:ext cx="2616796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fi-FI" sz="1800" b="1" cap="none"/>
              <a:t>KIITOS</a:t>
            </a:r>
            <a:endParaRPr sz="1800" b="1" cap="none"/>
          </a:p>
        </p:txBody>
      </p:sp>
      <p:sp>
        <p:nvSpPr>
          <p:cNvPr id="508" name="Google Shape;508;p28"/>
          <p:cNvSpPr txBox="1">
            <a:spLocks noGrp="1"/>
          </p:cNvSpPr>
          <p:nvPr>
            <p:ph type="body" idx="3"/>
          </p:nvPr>
        </p:nvSpPr>
        <p:spPr>
          <a:xfrm>
            <a:off x="228600" y="4711613"/>
            <a:ext cx="86868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</a:pPr>
            <a:r>
              <a:rPr lang="fi-FI">
                <a:solidFill>
                  <a:srgbClr val="404040"/>
                </a:solidFill>
              </a:rPr>
              <a:t>LUMA-keskus Lapin arkisto sekä Anna-Leena Muotka, Ilkka Ruuska, Marko Junttila, Pekka Salo, Iiro Rautiainen, Veli Kouri, Mari Parpala, Reetta Breilin</a:t>
            </a:r>
            <a:endParaRPr/>
          </a:p>
        </p:txBody>
      </p:sp>
      <p:sp>
        <p:nvSpPr>
          <p:cNvPr id="509" name="Google Shape;509;p28"/>
          <p:cNvSpPr txBox="1">
            <a:spLocks noGrp="1"/>
          </p:cNvSpPr>
          <p:nvPr>
            <p:ph type="body" idx="4"/>
          </p:nvPr>
        </p:nvSpPr>
        <p:spPr>
          <a:xfrm>
            <a:off x="228600" y="4406813"/>
            <a:ext cx="86868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</a:pPr>
            <a:r>
              <a:rPr lang="fi-FI">
                <a:solidFill>
                  <a:srgbClr val="404040"/>
                </a:solidFill>
              </a:rPr>
              <a:t>Valokuvat:</a:t>
            </a:r>
            <a:endParaRPr/>
          </a:p>
        </p:txBody>
      </p:sp>
      <p:sp>
        <p:nvSpPr>
          <p:cNvPr id="510" name="Google Shape;510;p28"/>
          <p:cNvSpPr txBox="1"/>
          <p:nvPr/>
        </p:nvSpPr>
        <p:spPr>
          <a:xfrm>
            <a:off x="228600" y="4219444"/>
            <a:ext cx="3048000" cy="3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6892" y="3433799"/>
            <a:ext cx="1630216" cy="37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"/>
          <p:cNvPicPr preferRelativeResize="0"/>
          <p:nvPr/>
        </p:nvPicPr>
        <p:blipFill rotWithShape="1">
          <a:blip r:embed="rId3">
            <a:alphaModFix amt="86000"/>
          </a:blip>
          <a:srcRect t="12502" b="12495"/>
          <a:stretch/>
        </p:blipFill>
        <p:spPr>
          <a:xfrm>
            <a:off x="0" y="0"/>
            <a:ext cx="9143997" cy="51435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</p:pic>
      <p:pic>
        <p:nvPicPr>
          <p:cNvPr id="208" name="Google Shape;208;p2" descr="Lapin-yliopisto_elementti_nurkk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00" y="0"/>
            <a:ext cx="6248400" cy="249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210" name="Google Shape;210;p2" descr="Lapin-yliopisto_elementti_nurkka_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" descr="LaY_liehu_SRGB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2"/>
          <p:cNvSpPr txBox="1"/>
          <p:nvPr/>
        </p:nvSpPr>
        <p:spPr>
          <a:xfrm>
            <a:off x="5004048" y="141760"/>
            <a:ext cx="3987552" cy="1210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Gudea"/>
              <a:buNone/>
            </a:pPr>
            <a:r>
              <a:rPr lang="fi-FI" sz="1200" b="0" i="1" u="none" strike="noStrike" cap="none">
                <a:solidFill>
                  <a:srgbClr val="444444"/>
                </a:solidFill>
                <a:latin typeface="Gudea"/>
                <a:ea typeface="Gudea"/>
                <a:cs typeface="Gudea"/>
                <a:sym typeface="Gudea"/>
              </a:rPr>
              <a:t>Lapin yliopiston LUMA-keskus Lappi innoittaa lapsia ja nuoria sekä tukee opettajien työtä. Yhteistyössä eri tahojen kanssa tuemme ja edistämme </a:t>
            </a:r>
            <a:r>
              <a:rPr lang="fi-FI" sz="1200" b="1" i="1" u="none" strike="noStrike" cap="none">
                <a:solidFill>
                  <a:srgbClr val="444444"/>
                </a:solidFill>
                <a:latin typeface="Gudea"/>
                <a:ea typeface="Gudea"/>
                <a:cs typeface="Gudea"/>
                <a:sym typeface="Gudea"/>
              </a:rPr>
              <a:t>luonnontieteiden, matematiikan ja teknologian opetusta</a:t>
            </a:r>
            <a:r>
              <a:rPr lang="fi-FI" sz="1200" b="0" i="1" u="none" strike="noStrike" cap="none">
                <a:solidFill>
                  <a:srgbClr val="444444"/>
                </a:solidFill>
                <a:latin typeface="Gudea"/>
                <a:ea typeface="Gudea"/>
                <a:cs typeface="Gudea"/>
                <a:sym typeface="Gudea"/>
              </a:rPr>
              <a:t> ja oppimista kaikilla asteilla varhaiskasvatuksesta yliopistoon. Kannustamme lapsia ja nuoria myös vapaa-ajallaan luonnontieteellisiin, matemaattiisiin ja teknologisiin harrastuksiin.</a:t>
            </a:r>
            <a:endParaRPr sz="1200" b="0" i="1" u="none" strike="noStrike" cap="none">
              <a:solidFill>
                <a:srgbClr val="3E3E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2240" y="1748939"/>
            <a:ext cx="1630216" cy="37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"/>
          <p:cNvSpPr txBox="1">
            <a:spLocks noGrp="1"/>
          </p:cNvSpPr>
          <p:nvPr>
            <p:ph type="ctrTitle"/>
          </p:nvPr>
        </p:nvSpPr>
        <p:spPr>
          <a:xfrm>
            <a:off x="685800" y="1428750"/>
            <a:ext cx="7772400" cy="279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lang="fi-FI"/>
              <a:t>YHDESSÄ TEHDEN,</a:t>
            </a:r>
            <a:br>
              <a:rPr lang="fi-FI"/>
            </a:br>
            <a:r>
              <a:rPr lang="fi-FI" sz="2600" b="0"/>
              <a:t>OPPIEN JA INNOSTUEN!</a:t>
            </a:r>
            <a:br>
              <a:rPr lang="fi-FI" sz="2600" b="0"/>
            </a:br>
            <a:br>
              <a:rPr lang="fi-FI" sz="2600" b="0"/>
            </a:br>
            <a:r>
              <a:rPr lang="fi-FI" sz="1800" b="0"/>
              <a:t>YHDESSÄ OLEMME ENEMMÄN!</a:t>
            </a:r>
            <a:endParaRPr sz="2600" b="0"/>
          </a:p>
        </p:txBody>
      </p:sp>
      <p:pic>
        <p:nvPicPr>
          <p:cNvPr id="220" name="Google Shape;22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0272" y="123478"/>
            <a:ext cx="1905568" cy="45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4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227" name="Google Shape;227;p4" descr="Lapin-yliopisto_elementti_nurkka_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4" descr="LaY_liehu_SRGB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9" name="Google Shape;229;p4"/>
          <p:cNvSpPr txBox="1">
            <a:spLocks noGrp="1"/>
          </p:cNvSpPr>
          <p:nvPr>
            <p:ph type="title"/>
          </p:nvPr>
        </p:nvSpPr>
        <p:spPr>
          <a:xfrm>
            <a:off x="487362" y="152532"/>
            <a:ext cx="4588694" cy="69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400"/>
              <a:buFont typeface="Calibri"/>
              <a:buNone/>
            </a:pPr>
            <a:r>
              <a:rPr lang="fi-FI" sz="2400"/>
              <a:t>LUMA-KESKUS LAPIN TIIMI</a:t>
            </a:r>
            <a:endParaRPr sz="2400"/>
          </a:p>
        </p:txBody>
      </p:sp>
      <p:sp>
        <p:nvSpPr>
          <p:cNvPr id="230" name="Google Shape;230;p4"/>
          <p:cNvSpPr/>
          <p:nvPr/>
        </p:nvSpPr>
        <p:spPr>
          <a:xfrm>
            <a:off x="676491" y="1131883"/>
            <a:ext cx="1990500" cy="2681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"/>
          <p:cNvSpPr/>
          <p:nvPr/>
        </p:nvSpPr>
        <p:spPr>
          <a:xfrm>
            <a:off x="676512" y="3826782"/>
            <a:ext cx="1865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1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PIETI TOLVANEN</a:t>
            </a:r>
            <a:endParaRPr sz="1100" b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JOHTAJA</a:t>
            </a:r>
            <a:endParaRPr sz="6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4"/>
          <p:cNvPicPr preferRelativeResize="0"/>
          <p:nvPr/>
        </p:nvPicPr>
        <p:blipFill rotWithShape="1">
          <a:blip r:embed="rId6">
            <a:alphaModFix/>
          </a:blip>
          <a:srcRect l="21987" t="10587" r="18755"/>
          <a:stretch/>
        </p:blipFill>
        <p:spPr>
          <a:xfrm>
            <a:off x="5582282" y="1143045"/>
            <a:ext cx="1761617" cy="265937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"/>
          <p:cNvSpPr/>
          <p:nvPr/>
        </p:nvSpPr>
        <p:spPr>
          <a:xfrm>
            <a:off x="3173235" y="3826767"/>
            <a:ext cx="1865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1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SAARA KROOK</a:t>
            </a:r>
            <a:br>
              <a:rPr lang="fi-FI" sz="11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KOORDINAATTORI</a:t>
            </a:r>
            <a:endParaRPr sz="9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4"/>
          <p:cNvSpPr/>
          <p:nvPr/>
        </p:nvSpPr>
        <p:spPr>
          <a:xfrm>
            <a:off x="5582284" y="3757472"/>
            <a:ext cx="1865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1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PEKKA MUOTKA</a:t>
            </a:r>
            <a:endParaRPr sz="1100" b="1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i-FI" sz="9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LUMA-ASIANTUNTIJA</a:t>
            </a:r>
            <a:endParaRPr sz="9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5292080" y="141720"/>
            <a:ext cx="377991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100" b="1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LISÄKSI KTK:N LUMA-ASIANTUNTIJOITA</a:t>
            </a:r>
            <a:endParaRPr sz="1100" b="1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i-FI" sz="11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MM. ULLA KEMI JA IZADI PARTOW</a:t>
            </a:r>
            <a:endParaRPr sz="6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7019" y="4686019"/>
            <a:ext cx="1630216" cy="378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"/>
          <p:cNvSpPr txBox="1"/>
          <p:nvPr/>
        </p:nvSpPr>
        <p:spPr>
          <a:xfrm>
            <a:off x="3639275" y="2384600"/>
            <a:ext cx="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4"/>
          <p:cNvPicPr preferRelativeResize="0"/>
          <p:nvPr/>
        </p:nvPicPr>
        <p:blipFill rotWithShape="1">
          <a:blip r:embed="rId8">
            <a:alphaModFix amt="90000"/>
          </a:blip>
          <a:srcRect l="23377" t="3518" r="6545" b="7844"/>
          <a:stretch/>
        </p:blipFill>
        <p:spPr>
          <a:xfrm>
            <a:off x="3173225" y="1131888"/>
            <a:ext cx="1902835" cy="268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8" descr="LapinYliopisto_taustakuva_vasen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3403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8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257" name="Google Shape;257;p8" descr="Lapin-yliopisto_elementti_nurkka_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8" descr="LaY_liehu_SRGB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4742050" y="3397587"/>
            <a:ext cx="381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1900"/>
              <a:buFont typeface="Calibri"/>
              <a:buNone/>
            </a:pPr>
            <a:r>
              <a:rPr lang="fi-FI" dirty="0"/>
              <a:t>KOULULAISTEN TIEDEVIIKKO ARKTIKUMISSA SYKSY 2023</a:t>
            </a:r>
            <a:endParaRPr sz="2400" dirty="0"/>
          </a:p>
        </p:txBody>
      </p:sp>
      <p:pic>
        <p:nvPicPr>
          <p:cNvPr id="261" name="Google Shape;261;p8" descr="Aktinen kesku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5037" y="4658722"/>
            <a:ext cx="1531435" cy="4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6942" y="4717761"/>
            <a:ext cx="1630216" cy="37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29F119-5A8E-4B11-9A51-94DD13BA8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790" y="888663"/>
            <a:ext cx="3069077" cy="3069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C0EFC-D447-4621-9F8B-2B870D0DD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888663"/>
            <a:ext cx="3957108" cy="26383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215C2-29FF-47BD-9902-61D901506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2591"/>
            <a:ext cx="9144000" cy="2770909"/>
          </a:xfrm>
          <a:prstGeom prst="rect">
            <a:avLst/>
          </a:prstGeom>
        </p:spPr>
      </p:pic>
      <p:sp>
        <p:nvSpPr>
          <p:cNvPr id="365" name="Google Shape;365;g137557d122f_0_7"/>
          <p:cNvSpPr txBox="1">
            <a:spLocks noGrp="1"/>
          </p:cNvSpPr>
          <p:nvPr>
            <p:ph type="title"/>
          </p:nvPr>
        </p:nvSpPr>
        <p:spPr>
          <a:xfrm>
            <a:off x="799650" y="488300"/>
            <a:ext cx="5486400" cy="126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300"/>
              <a:t>KESÄLEIRIT</a:t>
            </a:r>
            <a:endParaRPr sz="5300"/>
          </a:p>
        </p:txBody>
      </p:sp>
      <p:pic>
        <p:nvPicPr>
          <p:cNvPr id="367" name="Google Shape;367;g137557d122f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925" y="102550"/>
            <a:ext cx="2859600" cy="2859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>
            <a:spLocks noGrp="1"/>
          </p:cNvSpPr>
          <p:nvPr>
            <p:ph type="title"/>
          </p:nvPr>
        </p:nvSpPr>
        <p:spPr>
          <a:xfrm>
            <a:off x="567055" y="477092"/>
            <a:ext cx="3898583" cy="42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b" anchorCtr="0">
            <a:spAutoFit/>
          </a:bodyPr>
          <a:lstStyle/>
          <a:p>
            <a:pPr marL="95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700"/>
              <a:buFont typeface="Calibri"/>
              <a:buNone/>
            </a:pPr>
            <a:r>
              <a:rPr lang="fi-FI" sz="2700" dirty="0">
                <a:solidFill>
                  <a:srgbClr val="90C226"/>
                </a:solidFill>
              </a:rPr>
              <a:t>LAINAVÄLINEPALVELU</a:t>
            </a:r>
            <a:endParaRPr sz="2700" dirty="0"/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312" y="196596"/>
            <a:ext cx="1630216" cy="37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6FA15B-30F1-45D8-A4EE-D67D50766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954" y="1130808"/>
            <a:ext cx="2525768" cy="3572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30802-A957-4B43-95A5-E49DEF82A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69" y="1130808"/>
            <a:ext cx="2525768" cy="357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B4A45F-A18A-441C-95E2-281F0560D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273" y="2704289"/>
            <a:ext cx="2998551" cy="1999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1B8A68-64A9-4EAD-A9E3-7A8C930246F8}"/>
              </a:ext>
            </a:extLst>
          </p:cNvPr>
          <p:cNvSpPr txBox="1"/>
          <p:nvPr/>
        </p:nvSpPr>
        <p:spPr>
          <a:xfrm>
            <a:off x="5730807" y="1130808"/>
            <a:ext cx="2947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Veloituksettomia oppilaitoksille ja päiväkodeille.</a:t>
            </a:r>
          </a:p>
          <a:p>
            <a:r>
              <a:rPr lang="fi-FI" dirty="0"/>
              <a:t>Laina-aika sovittavissa.</a:t>
            </a:r>
          </a:p>
          <a:p>
            <a:endParaRPr lang="fi-FI" dirty="0"/>
          </a:p>
          <a:p>
            <a:r>
              <a:rPr lang="fi-FI" dirty="0"/>
              <a:t>Lisätietoja ja katalogi LUMA-keskus Lapin sivuilta.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3">
            <a:alphaModFix/>
          </a:blip>
          <a:srcRect l="11531" r="11539"/>
          <a:stretch/>
        </p:blipFill>
        <p:spPr>
          <a:xfrm>
            <a:off x="3228865" y="-8100"/>
            <a:ext cx="5946153" cy="51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 descr="LapinYliopisto_taustakuva_vasen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20" y="0"/>
            <a:ext cx="563403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9"/>
          <p:cNvGrpSpPr/>
          <p:nvPr/>
        </p:nvGrpSpPr>
        <p:grpSpPr>
          <a:xfrm>
            <a:off x="14877" y="3769317"/>
            <a:ext cx="2667000" cy="1374183"/>
            <a:chOff x="0" y="3769317"/>
            <a:chExt cx="2667000" cy="1374183"/>
          </a:xfrm>
        </p:grpSpPr>
        <p:pic>
          <p:nvPicPr>
            <p:cNvPr id="271" name="Google Shape;271;p9" descr="Lapin-yliopisto_elementti_nurkka_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9" descr="LaY_liehu_SRGB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9"/>
          <p:cNvSpPr txBox="1">
            <a:spLocks noGrp="1"/>
          </p:cNvSpPr>
          <p:nvPr>
            <p:ph type="title"/>
          </p:nvPr>
        </p:nvSpPr>
        <p:spPr>
          <a:xfrm>
            <a:off x="381000" y="1275606"/>
            <a:ext cx="3810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AF0"/>
              </a:buClr>
              <a:buSzPts val="2400"/>
              <a:buFont typeface="Calibri"/>
              <a:buNone/>
            </a:pPr>
            <a:r>
              <a:rPr lang="fi-FI" sz="2400" dirty="0"/>
              <a:t>VALMIS OPPIMATERIAALI</a:t>
            </a:r>
            <a:endParaRPr sz="2400" dirty="0"/>
          </a:p>
        </p:txBody>
      </p:sp>
      <p:sp>
        <p:nvSpPr>
          <p:cNvPr id="274" name="Google Shape;274;p9"/>
          <p:cNvSpPr txBox="1">
            <a:spLocks noGrp="1"/>
          </p:cNvSpPr>
          <p:nvPr>
            <p:ph type="body" idx="4294967295"/>
          </p:nvPr>
        </p:nvSpPr>
        <p:spPr>
          <a:xfrm>
            <a:off x="381000" y="2136031"/>
            <a:ext cx="4000500" cy="208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fi-FI" sz="1800" dirty="0"/>
              <a:t>Työpajaohjeita ja opetusmateriaaleja</a:t>
            </a:r>
          </a:p>
          <a:p>
            <a:pPr marL="180000" lvl="1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fi-FI" sz="1800" dirty="0"/>
              <a:t>Mm. ohjelmointiin, eheyttävään LUMA-opetukseen, monesti testattuja työpajaohjeita kouluilla ja kotona tehtäväksi</a:t>
            </a:r>
          </a:p>
          <a:p>
            <a:pPr marL="180000" lvl="1" indent="-180000">
              <a:spcBef>
                <a:spcPts val="0"/>
              </a:spcBef>
              <a:buSzPts val="1800"/>
            </a:pPr>
            <a:r>
              <a:rPr lang="fi-FI" sz="1800" dirty="0">
                <a:hlinkClick r:id="rId7"/>
              </a:rPr>
              <a:t>https://www.ulapland.fi/FI/Yksikot/LUMA-keskus-Lappi/Opetusmateriaalit</a:t>
            </a:r>
            <a:endParaRPr sz="1800" dirty="0"/>
          </a:p>
        </p:txBody>
      </p:sp>
      <p:pic>
        <p:nvPicPr>
          <p:cNvPr id="275" name="Google Shape;27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7019" y="4686019"/>
            <a:ext cx="1630216" cy="378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17"/>
          <p:cNvGrpSpPr/>
          <p:nvPr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453" name="Google Shape;453;p17" descr="Lapin-yliopisto_elementti_nurkka_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769317"/>
              <a:ext cx="2667000" cy="1374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17" descr="LaY_liehu_SRGB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9" name="Google Shape;45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7019" y="4686019"/>
            <a:ext cx="1630216" cy="37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1E2EBB-6A5A-4A19-8941-658E77C0D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11" y="619681"/>
            <a:ext cx="7086734" cy="337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1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3E3E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Custom 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3E3E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242</Words>
  <Application>Microsoft Office PowerPoint</Application>
  <PresentationFormat>On-screen Show (16:9)</PresentationFormat>
  <Paragraphs>49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Gudea</vt:lpstr>
      <vt:lpstr>Merriweather Sans</vt:lpstr>
      <vt:lpstr>Calibri</vt:lpstr>
      <vt:lpstr>Arial</vt:lpstr>
      <vt:lpstr>Office-teema</vt:lpstr>
      <vt:lpstr>1_Office-teema</vt:lpstr>
      <vt:lpstr>PowerPoint Presentation</vt:lpstr>
      <vt:lpstr>PowerPoint Presentation</vt:lpstr>
      <vt:lpstr>YHDESSÄ TEHDEN, OPPIEN JA INNOSTUEN!  YHDESSÄ OLEMME ENEMMÄN!</vt:lpstr>
      <vt:lpstr>LUMA-KESKUS LAPIN TIIMI</vt:lpstr>
      <vt:lpstr>KOULULAISTEN TIEDEVIIKKO ARKTIKUMISSA SYKSY 2023</vt:lpstr>
      <vt:lpstr>KESÄLEIRIT</vt:lpstr>
      <vt:lpstr>LAINAVÄLINEPALVELU</vt:lpstr>
      <vt:lpstr>VALMIS OPPIMATERIAALI</vt:lpstr>
      <vt:lpstr>PowerPoint Presentation</vt:lpstr>
      <vt:lpstr>YHTEISÖ OPETTAJILLE</vt:lpstr>
      <vt:lpstr>PowerPoint Presentation</vt:lpstr>
      <vt:lpstr>KEHITTYMISMAHDOLLISUUKSIA OPISKELIJOILLE:</vt:lpstr>
      <vt:lpstr>POHJOISEN PUOLESTA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seven-1</dc:creator>
  <cp:lastModifiedBy>Krook Saara</cp:lastModifiedBy>
  <cp:revision>5</cp:revision>
  <dcterms:created xsi:type="dcterms:W3CDTF">2017-02-06T08:21:30Z</dcterms:created>
  <dcterms:modified xsi:type="dcterms:W3CDTF">2023-03-27T07:39:27Z</dcterms:modified>
</cp:coreProperties>
</file>