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7" r:id="rId5"/>
    <p:sldId id="259" r:id="rId6"/>
    <p:sldId id="316" r:id="rId7"/>
    <p:sldId id="317" r:id="rId8"/>
    <p:sldId id="475" r:id="rId9"/>
    <p:sldId id="320" r:id="rId10"/>
    <p:sldId id="477" r:id="rId11"/>
    <p:sldId id="478" r:id="rId12"/>
    <p:sldId id="322" r:id="rId13"/>
    <p:sldId id="452" r:id="rId14"/>
    <p:sldId id="451"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7" autoAdjust="0"/>
    <p:restoredTop sz="95462" autoAdjust="0"/>
  </p:normalViewPr>
  <p:slideViewPr>
    <p:cSldViewPr snapToGrid="0">
      <p:cViewPr varScale="1">
        <p:scale>
          <a:sx n="61" d="100"/>
          <a:sy n="61" d="100"/>
        </p:scale>
        <p:origin x="28" y="5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3698C-C8E6-4CF3-90B8-EEF75994CA4B}" type="datetimeFigureOut">
              <a:rPr lang="fi-FI" smtClean="0"/>
              <a:t>26.1.2021</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0889B3-3B64-47CE-81B3-ED6226E58CFC}" type="slidenum">
              <a:rPr lang="fi-FI" smtClean="0"/>
              <a:t>‹#›</a:t>
            </a:fld>
            <a:endParaRPr lang="fi-FI"/>
          </a:p>
        </p:txBody>
      </p:sp>
    </p:spTree>
    <p:extLst>
      <p:ext uri="{BB962C8B-B14F-4D97-AF65-F5344CB8AC3E}">
        <p14:creationId xmlns:p14="http://schemas.microsoft.com/office/powerpoint/2010/main" val="1038112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1</a:t>
            </a:fld>
            <a:endParaRPr lang="fi-FI">
              <a:solidFill>
                <a:prstClr val="black"/>
              </a:solidFill>
            </a:endParaRPr>
          </a:p>
        </p:txBody>
      </p:sp>
    </p:spTree>
    <p:extLst>
      <p:ext uri="{BB962C8B-B14F-4D97-AF65-F5344CB8AC3E}">
        <p14:creationId xmlns:p14="http://schemas.microsoft.com/office/powerpoint/2010/main" val="3964348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10</a:t>
            </a:fld>
            <a:endParaRPr lang="fi-FI">
              <a:solidFill>
                <a:prstClr val="black"/>
              </a:solidFill>
            </a:endParaRPr>
          </a:p>
        </p:txBody>
      </p:sp>
    </p:spTree>
    <p:extLst>
      <p:ext uri="{BB962C8B-B14F-4D97-AF65-F5344CB8AC3E}">
        <p14:creationId xmlns:p14="http://schemas.microsoft.com/office/powerpoint/2010/main" val="4280763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11</a:t>
            </a:fld>
            <a:endParaRPr lang="fi-FI">
              <a:solidFill>
                <a:prstClr val="black"/>
              </a:solidFill>
            </a:endParaRPr>
          </a:p>
        </p:txBody>
      </p:sp>
    </p:spTree>
    <p:extLst>
      <p:ext uri="{BB962C8B-B14F-4D97-AF65-F5344CB8AC3E}">
        <p14:creationId xmlns:p14="http://schemas.microsoft.com/office/powerpoint/2010/main" val="2061037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2</a:t>
            </a:fld>
            <a:endParaRPr lang="fi-FI">
              <a:solidFill>
                <a:prstClr val="black"/>
              </a:solidFill>
            </a:endParaRPr>
          </a:p>
        </p:txBody>
      </p:sp>
    </p:spTree>
    <p:extLst>
      <p:ext uri="{BB962C8B-B14F-4D97-AF65-F5344CB8AC3E}">
        <p14:creationId xmlns:p14="http://schemas.microsoft.com/office/powerpoint/2010/main" val="176630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3</a:t>
            </a:fld>
            <a:endParaRPr lang="fi-FI">
              <a:solidFill>
                <a:prstClr val="black"/>
              </a:solidFill>
            </a:endParaRPr>
          </a:p>
        </p:txBody>
      </p:sp>
    </p:spTree>
    <p:extLst>
      <p:ext uri="{BB962C8B-B14F-4D97-AF65-F5344CB8AC3E}">
        <p14:creationId xmlns:p14="http://schemas.microsoft.com/office/powerpoint/2010/main" val="3375487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4</a:t>
            </a:fld>
            <a:endParaRPr lang="fi-FI">
              <a:solidFill>
                <a:prstClr val="black"/>
              </a:solidFill>
            </a:endParaRPr>
          </a:p>
        </p:txBody>
      </p:sp>
    </p:spTree>
    <p:extLst>
      <p:ext uri="{BB962C8B-B14F-4D97-AF65-F5344CB8AC3E}">
        <p14:creationId xmlns:p14="http://schemas.microsoft.com/office/powerpoint/2010/main" val="4105407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5</a:t>
            </a:fld>
            <a:endParaRPr lang="fi-FI">
              <a:solidFill>
                <a:prstClr val="black"/>
              </a:solidFill>
            </a:endParaRPr>
          </a:p>
        </p:txBody>
      </p:sp>
    </p:spTree>
    <p:extLst>
      <p:ext uri="{BB962C8B-B14F-4D97-AF65-F5344CB8AC3E}">
        <p14:creationId xmlns:p14="http://schemas.microsoft.com/office/powerpoint/2010/main" val="3988938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6</a:t>
            </a:fld>
            <a:endParaRPr lang="fi-FI">
              <a:solidFill>
                <a:prstClr val="black"/>
              </a:solidFill>
            </a:endParaRPr>
          </a:p>
        </p:txBody>
      </p:sp>
    </p:spTree>
    <p:extLst>
      <p:ext uri="{BB962C8B-B14F-4D97-AF65-F5344CB8AC3E}">
        <p14:creationId xmlns:p14="http://schemas.microsoft.com/office/powerpoint/2010/main" val="2832285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7</a:t>
            </a:fld>
            <a:endParaRPr lang="fi-FI">
              <a:solidFill>
                <a:prstClr val="black"/>
              </a:solidFill>
            </a:endParaRPr>
          </a:p>
        </p:txBody>
      </p:sp>
    </p:spTree>
    <p:extLst>
      <p:ext uri="{BB962C8B-B14F-4D97-AF65-F5344CB8AC3E}">
        <p14:creationId xmlns:p14="http://schemas.microsoft.com/office/powerpoint/2010/main" val="3123801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8</a:t>
            </a:fld>
            <a:endParaRPr lang="fi-FI">
              <a:solidFill>
                <a:prstClr val="black"/>
              </a:solidFill>
            </a:endParaRPr>
          </a:p>
        </p:txBody>
      </p:sp>
    </p:spTree>
    <p:extLst>
      <p:ext uri="{BB962C8B-B14F-4D97-AF65-F5344CB8AC3E}">
        <p14:creationId xmlns:p14="http://schemas.microsoft.com/office/powerpoint/2010/main" val="162603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3CCFE4C4-12DD-4303-8B62-94923A623031}" type="slidenum">
              <a:rPr lang="fi-FI" smtClean="0">
                <a:solidFill>
                  <a:prstClr val="black"/>
                </a:solidFill>
              </a:rPr>
              <a:pPr/>
              <a:t>9</a:t>
            </a:fld>
            <a:endParaRPr lang="fi-FI">
              <a:solidFill>
                <a:prstClr val="black"/>
              </a:solidFill>
            </a:endParaRPr>
          </a:p>
        </p:txBody>
      </p:sp>
    </p:spTree>
    <p:extLst>
      <p:ext uri="{BB962C8B-B14F-4D97-AF65-F5344CB8AC3E}">
        <p14:creationId xmlns:p14="http://schemas.microsoft.com/office/powerpoint/2010/main" val="274085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11"/>
          </p:nvPr>
        </p:nvSpPr>
        <p:spPr/>
        <p:txBody>
          <a:bodyPr/>
          <a:lstStyle/>
          <a:p>
            <a:endParaRPr lang="fi-FI">
              <a:solidFill>
                <a:srgbClr val="595959">
                  <a:tint val="75000"/>
                </a:srgbClr>
              </a:solidFill>
            </a:endParaRPr>
          </a:p>
        </p:txBody>
      </p:sp>
      <p:sp>
        <p:nvSpPr>
          <p:cNvPr id="6" name="Slide Number Placeholder 5"/>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403548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11"/>
          </p:nvPr>
        </p:nvSpPr>
        <p:spPr/>
        <p:txBody>
          <a:bodyPr/>
          <a:lstStyle/>
          <a:p>
            <a:endParaRPr lang="fi-FI">
              <a:solidFill>
                <a:srgbClr val="595959">
                  <a:tint val="75000"/>
                </a:srgbClr>
              </a:solidFill>
            </a:endParaRPr>
          </a:p>
        </p:txBody>
      </p:sp>
      <p:sp>
        <p:nvSpPr>
          <p:cNvPr id="6" name="Slide Number Placeholder 5"/>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410916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11"/>
          </p:nvPr>
        </p:nvSpPr>
        <p:spPr/>
        <p:txBody>
          <a:bodyPr/>
          <a:lstStyle/>
          <a:p>
            <a:endParaRPr lang="fi-FI">
              <a:solidFill>
                <a:srgbClr val="595959">
                  <a:tint val="75000"/>
                </a:srgbClr>
              </a:solidFill>
            </a:endParaRPr>
          </a:p>
        </p:txBody>
      </p:sp>
      <p:sp>
        <p:nvSpPr>
          <p:cNvPr id="6" name="Slide Number Placeholder 5"/>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413555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11"/>
          </p:nvPr>
        </p:nvSpPr>
        <p:spPr/>
        <p:txBody>
          <a:bodyPr/>
          <a:lstStyle/>
          <a:p>
            <a:endParaRPr lang="fi-FI">
              <a:solidFill>
                <a:srgbClr val="595959">
                  <a:tint val="75000"/>
                </a:srgbClr>
              </a:solidFill>
            </a:endParaRPr>
          </a:p>
        </p:txBody>
      </p:sp>
      <p:sp>
        <p:nvSpPr>
          <p:cNvPr id="6" name="Slide Number Placeholder 5"/>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377919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11"/>
          </p:nvPr>
        </p:nvSpPr>
        <p:spPr/>
        <p:txBody>
          <a:bodyPr/>
          <a:lstStyle/>
          <a:p>
            <a:endParaRPr lang="fi-FI">
              <a:solidFill>
                <a:srgbClr val="595959">
                  <a:tint val="75000"/>
                </a:srgbClr>
              </a:solidFill>
            </a:endParaRPr>
          </a:p>
        </p:txBody>
      </p:sp>
      <p:sp>
        <p:nvSpPr>
          <p:cNvPr id="6" name="Slide Number Placeholder 5"/>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92082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6" name="Footer Placeholder 5"/>
          <p:cNvSpPr>
            <a:spLocks noGrp="1"/>
          </p:cNvSpPr>
          <p:nvPr>
            <p:ph type="ftr" sz="quarter" idx="11"/>
          </p:nvPr>
        </p:nvSpPr>
        <p:spPr/>
        <p:txBody>
          <a:bodyPr/>
          <a:lstStyle/>
          <a:p>
            <a:endParaRPr lang="fi-FI">
              <a:solidFill>
                <a:srgbClr val="595959">
                  <a:tint val="75000"/>
                </a:srgbClr>
              </a:solidFill>
            </a:endParaRPr>
          </a:p>
        </p:txBody>
      </p:sp>
      <p:sp>
        <p:nvSpPr>
          <p:cNvPr id="7" name="Slide Number Placeholder 6"/>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257918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8" name="Footer Placeholder 7"/>
          <p:cNvSpPr>
            <a:spLocks noGrp="1"/>
          </p:cNvSpPr>
          <p:nvPr>
            <p:ph type="ftr" sz="quarter" idx="11"/>
          </p:nvPr>
        </p:nvSpPr>
        <p:spPr/>
        <p:txBody>
          <a:bodyPr/>
          <a:lstStyle/>
          <a:p>
            <a:endParaRPr lang="fi-FI">
              <a:solidFill>
                <a:srgbClr val="595959">
                  <a:tint val="75000"/>
                </a:srgbClr>
              </a:solidFill>
            </a:endParaRPr>
          </a:p>
        </p:txBody>
      </p:sp>
      <p:sp>
        <p:nvSpPr>
          <p:cNvPr id="9" name="Slide Number Placeholder 8"/>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424357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4" name="Footer Placeholder 3"/>
          <p:cNvSpPr>
            <a:spLocks noGrp="1"/>
          </p:cNvSpPr>
          <p:nvPr>
            <p:ph type="ftr" sz="quarter" idx="11"/>
          </p:nvPr>
        </p:nvSpPr>
        <p:spPr/>
        <p:txBody>
          <a:bodyPr/>
          <a:lstStyle/>
          <a:p>
            <a:endParaRPr lang="fi-FI">
              <a:solidFill>
                <a:srgbClr val="595959">
                  <a:tint val="75000"/>
                </a:srgbClr>
              </a:solidFill>
            </a:endParaRPr>
          </a:p>
        </p:txBody>
      </p:sp>
      <p:sp>
        <p:nvSpPr>
          <p:cNvPr id="5" name="Slide Number Placeholder 4"/>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125520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3" name="Footer Placeholder 2"/>
          <p:cNvSpPr>
            <a:spLocks noGrp="1"/>
          </p:cNvSpPr>
          <p:nvPr>
            <p:ph type="ftr" sz="quarter" idx="11"/>
          </p:nvPr>
        </p:nvSpPr>
        <p:spPr/>
        <p:txBody>
          <a:bodyPr/>
          <a:lstStyle/>
          <a:p>
            <a:endParaRPr lang="fi-FI">
              <a:solidFill>
                <a:srgbClr val="595959">
                  <a:tint val="75000"/>
                </a:srgbClr>
              </a:solidFill>
            </a:endParaRPr>
          </a:p>
        </p:txBody>
      </p:sp>
      <p:sp>
        <p:nvSpPr>
          <p:cNvPr id="4" name="Slide Number Placeholder 3"/>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145973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6" name="Footer Placeholder 5"/>
          <p:cNvSpPr>
            <a:spLocks noGrp="1"/>
          </p:cNvSpPr>
          <p:nvPr>
            <p:ph type="ftr" sz="quarter" idx="11"/>
          </p:nvPr>
        </p:nvSpPr>
        <p:spPr/>
        <p:txBody>
          <a:bodyPr/>
          <a:lstStyle/>
          <a:p>
            <a:endParaRPr lang="fi-FI">
              <a:solidFill>
                <a:srgbClr val="595959">
                  <a:tint val="75000"/>
                </a:srgbClr>
              </a:solidFill>
            </a:endParaRPr>
          </a:p>
        </p:txBody>
      </p:sp>
      <p:sp>
        <p:nvSpPr>
          <p:cNvPr id="7" name="Slide Number Placeholder 6"/>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40454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6" name="Footer Placeholder 5"/>
          <p:cNvSpPr>
            <a:spLocks noGrp="1"/>
          </p:cNvSpPr>
          <p:nvPr>
            <p:ph type="ftr" sz="quarter" idx="11"/>
          </p:nvPr>
        </p:nvSpPr>
        <p:spPr/>
        <p:txBody>
          <a:bodyPr/>
          <a:lstStyle/>
          <a:p>
            <a:endParaRPr lang="fi-FI">
              <a:solidFill>
                <a:srgbClr val="595959">
                  <a:tint val="75000"/>
                </a:srgbClr>
              </a:solidFill>
            </a:endParaRPr>
          </a:p>
        </p:txBody>
      </p:sp>
      <p:sp>
        <p:nvSpPr>
          <p:cNvPr id="7" name="Slide Number Placeholder 6"/>
          <p:cNvSpPr>
            <a:spLocks noGrp="1"/>
          </p:cNvSpPr>
          <p:nvPr>
            <p:ph type="sldNum" sz="quarter" idx="12"/>
          </p:nvPr>
        </p:nvSpPr>
        <p:spPr/>
        <p:txBody>
          <a:body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178271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20AC2-1A27-49FC-B2A5-489686CD84F3}" type="datetimeFigureOut">
              <a:rPr lang="fi-FI" smtClean="0">
                <a:solidFill>
                  <a:srgbClr val="595959">
                    <a:tint val="75000"/>
                  </a:srgbClr>
                </a:solidFill>
              </a:rPr>
              <a:pPr/>
              <a:t>26.1.2021</a:t>
            </a:fld>
            <a:endParaRPr lang="fi-FI">
              <a:solidFill>
                <a:srgbClr val="595959">
                  <a:tint val="75000"/>
                </a:srgb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srgbClr val="595959">
                  <a:tint val="75000"/>
                </a:srgb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2AC7A-4916-47CA-8CB4-E8464CB5F369}" type="slidenum">
              <a:rPr lang="fi-FI" smtClean="0">
                <a:solidFill>
                  <a:srgbClr val="595959">
                    <a:tint val="75000"/>
                  </a:srgbClr>
                </a:solidFill>
              </a:rPr>
              <a:pPr/>
              <a:t>‹#›</a:t>
            </a:fld>
            <a:endParaRPr lang="fi-FI">
              <a:solidFill>
                <a:srgbClr val="595959">
                  <a:tint val="75000"/>
                </a:srgbClr>
              </a:solidFill>
            </a:endParaRPr>
          </a:p>
        </p:txBody>
      </p:sp>
    </p:spTree>
    <p:extLst>
      <p:ext uri="{BB962C8B-B14F-4D97-AF65-F5344CB8AC3E}">
        <p14:creationId xmlns:p14="http://schemas.microsoft.com/office/powerpoint/2010/main" val="2301331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7988" y="8973"/>
            <a:ext cx="6337426" cy="4985864"/>
          </a:xfrm>
          <a:prstGeom prst="rect">
            <a:avLst/>
          </a:prstGeom>
        </p:spPr>
      </p:pic>
      <p:sp>
        <p:nvSpPr>
          <p:cNvPr id="9" name="TextBox 8"/>
          <p:cNvSpPr txBox="1"/>
          <p:nvPr/>
        </p:nvSpPr>
        <p:spPr>
          <a:xfrm>
            <a:off x="925975" y="2618302"/>
            <a:ext cx="32102296" cy="4124206"/>
          </a:xfrm>
          <a:prstGeom prst="rect">
            <a:avLst/>
          </a:prstGeom>
          <a:noFill/>
        </p:spPr>
        <p:txBody>
          <a:bodyPr wrap="square" rtlCol="0">
            <a:spAutoFit/>
          </a:bodyPr>
          <a:lstStyle/>
          <a:p>
            <a:pPr algn="just"/>
            <a:r>
              <a:rPr lang="fi-FI" sz="5400" b="1" dirty="0">
                <a:solidFill>
                  <a:prstClr val="white">
                    <a:lumMod val="50000"/>
                  </a:prstClr>
                </a:solidFill>
                <a:latin typeface="Gudea" panose="02000000000000000000" pitchFamily="50" charset="0"/>
              </a:rPr>
              <a:t>AI, </a:t>
            </a:r>
            <a:r>
              <a:rPr lang="fi-FI" sz="5400" b="1" dirty="0" err="1">
                <a:solidFill>
                  <a:prstClr val="white">
                    <a:lumMod val="50000"/>
                  </a:prstClr>
                </a:solidFill>
                <a:latin typeface="Gudea" panose="02000000000000000000" pitchFamily="50" charset="0"/>
              </a:rPr>
              <a:t>big</a:t>
            </a:r>
            <a:r>
              <a:rPr lang="fi-FI" sz="5400" b="1" dirty="0">
                <a:solidFill>
                  <a:prstClr val="white">
                    <a:lumMod val="50000"/>
                  </a:prstClr>
                </a:solidFill>
                <a:latin typeface="Gudea" panose="02000000000000000000" pitchFamily="50" charset="0"/>
              </a:rPr>
              <a:t> data and </a:t>
            </a:r>
            <a:r>
              <a:rPr lang="fi-FI" sz="5400" b="1" dirty="0" err="1">
                <a:solidFill>
                  <a:prstClr val="white">
                    <a:lumMod val="50000"/>
                  </a:prstClr>
                </a:solidFill>
                <a:latin typeface="Gudea" panose="02000000000000000000" pitchFamily="50" charset="0"/>
              </a:rPr>
              <a:t>the</a:t>
            </a:r>
            <a:r>
              <a:rPr lang="fi-FI" sz="5400" b="1" dirty="0">
                <a:solidFill>
                  <a:prstClr val="white">
                    <a:lumMod val="50000"/>
                  </a:prstClr>
                </a:solidFill>
                <a:latin typeface="Gudea" panose="02000000000000000000" pitchFamily="50" charset="0"/>
              </a:rPr>
              <a:t> </a:t>
            </a:r>
            <a:r>
              <a:rPr lang="fi-FI" sz="5400" b="1" dirty="0" err="1">
                <a:solidFill>
                  <a:prstClr val="white">
                    <a:lumMod val="50000"/>
                  </a:prstClr>
                </a:solidFill>
                <a:latin typeface="Gudea" panose="02000000000000000000" pitchFamily="50" charset="0"/>
              </a:rPr>
              <a:t>protection</a:t>
            </a:r>
            <a:r>
              <a:rPr lang="fi-FI" sz="5400" b="1" dirty="0">
                <a:solidFill>
                  <a:prstClr val="white">
                    <a:lumMod val="50000"/>
                  </a:prstClr>
                </a:solidFill>
                <a:latin typeface="Gudea" panose="02000000000000000000" pitchFamily="50" charset="0"/>
              </a:rPr>
              <a:t> of </a:t>
            </a:r>
          </a:p>
          <a:p>
            <a:pPr algn="just"/>
            <a:r>
              <a:rPr lang="fi-FI" sz="5400" b="1" dirty="0" err="1">
                <a:solidFill>
                  <a:prstClr val="white">
                    <a:lumMod val="50000"/>
                  </a:prstClr>
                </a:solidFill>
                <a:latin typeface="Gudea" panose="02000000000000000000" pitchFamily="50" charset="0"/>
              </a:rPr>
              <a:t>personal</a:t>
            </a:r>
            <a:r>
              <a:rPr lang="fi-FI" sz="5400" b="1" dirty="0">
                <a:solidFill>
                  <a:prstClr val="white">
                    <a:lumMod val="50000"/>
                  </a:prstClr>
                </a:solidFill>
                <a:latin typeface="Gudea" panose="02000000000000000000" pitchFamily="50" charset="0"/>
              </a:rPr>
              <a:t> data in </a:t>
            </a:r>
            <a:r>
              <a:rPr lang="fi-FI" sz="5400" b="1" dirty="0" err="1">
                <a:solidFill>
                  <a:prstClr val="white">
                    <a:lumMod val="50000"/>
                  </a:prstClr>
                </a:solidFill>
                <a:latin typeface="Gudea" panose="02000000000000000000" pitchFamily="50" charset="0"/>
              </a:rPr>
              <a:t>medical</a:t>
            </a:r>
            <a:r>
              <a:rPr lang="fi-FI" sz="5400" b="1" dirty="0">
                <a:solidFill>
                  <a:prstClr val="white">
                    <a:lumMod val="50000"/>
                  </a:prstClr>
                </a:solidFill>
                <a:latin typeface="Gudea" panose="02000000000000000000" pitchFamily="50" charset="0"/>
              </a:rPr>
              <a:t> </a:t>
            </a:r>
            <a:r>
              <a:rPr lang="fi-FI" sz="5400" b="1" dirty="0" err="1">
                <a:solidFill>
                  <a:prstClr val="white">
                    <a:lumMod val="50000"/>
                  </a:prstClr>
                </a:solidFill>
                <a:latin typeface="Gudea" panose="02000000000000000000" pitchFamily="50" charset="0"/>
              </a:rPr>
              <a:t>practice</a:t>
            </a:r>
            <a:r>
              <a:rPr lang="fi-FI" sz="5400" b="1" dirty="0">
                <a:solidFill>
                  <a:prstClr val="white">
                    <a:lumMod val="50000"/>
                  </a:prstClr>
                </a:solidFill>
                <a:latin typeface="Gudea" panose="02000000000000000000" pitchFamily="50" charset="0"/>
              </a:rPr>
              <a:t> </a:t>
            </a:r>
          </a:p>
          <a:p>
            <a:pPr algn="just"/>
            <a:endParaRPr lang="fi-FI" sz="3200" dirty="0">
              <a:solidFill>
                <a:srgbClr val="28CAF0"/>
              </a:solidFill>
              <a:latin typeface="Gudea" panose="02000000000000000000"/>
            </a:endParaRPr>
          </a:p>
          <a:p>
            <a:pPr algn="just"/>
            <a:endParaRPr lang="fi-FI" sz="3200" dirty="0">
              <a:solidFill>
                <a:srgbClr val="28CAF0"/>
              </a:solidFill>
              <a:latin typeface="Gudea" panose="02000000000000000000"/>
            </a:endParaRPr>
          </a:p>
          <a:p>
            <a:pPr algn="just"/>
            <a:endParaRPr lang="fi-FI" sz="3200" dirty="0">
              <a:solidFill>
                <a:srgbClr val="28CAF0"/>
              </a:solidFill>
              <a:latin typeface="Gudea" panose="02000000000000000000"/>
            </a:endParaRPr>
          </a:p>
          <a:p>
            <a:pPr algn="just"/>
            <a:r>
              <a:rPr lang="fi-FI" sz="2000" dirty="0">
                <a:solidFill>
                  <a:srgbClr val="28CAF0"/>
                </a:solidFill>
                <a:latin typeface="Gudea" panose="02000000000000000000"/>
              </a:rPr>
              <a:t>Emmanuel Salami, LL.M.</a:t>
            </a:r>
          </a:p>
          <a:p>
            <a:pPr algn="just"/>
            <a:r>
              <a:rPr lang="fi-FI" sz="2000" dirty="0" err="1">
                <a:solidFill>
                  <a:srgbClr val="28CAF0"/>
                </a:solidFill>
                <a:latin typeface="Gudea" panose="02000000000000000000"/>
              </a:rPr>
              <a:t>Esalami@ulapland.fi</a:t>
            </a:r>
            <a:endParaRPr lang="fi-FI" sz="2000" dirty="0">
              <a:solidFill>
                <a:srgbClr val="28CAF0"/>
              </a:solidFill>
              <a:latin typeface="Gudea" panose="02000000000000000000"/>
            </a:endParaRPr>
          </a:p>
          <a:p>
            <a:endParaRPr lang="fi-FI" spc="300" dirty="0">
              <a:solidFill>
                <a:srgbClr val="28CAF0"/>
              </a:solidFill>
              <a:latin typeface="Gudea" panose="02000000000000000000" pitchFamily="50" charset="0"/>
            </a:endParaRPr>
          </a:p>
        </p:txBody>
      </p:sp>
      <p:sp>
        <p:nvSpPr>
          <p:cNvPr id="12" name="TextBox 11"/>
          <p:cNvSpPr txBox="1"/>
          <p:nvPr/>
        </p:nvSpPr>
        <p:spPr>
          <a:xfrm>
            <a:off x="925975" y="3110688"/>
            <a:ext cx="8755830" cy="1938992"/>
          </a:xfrm>
          <a:prstGeom prst="rect">
            <a:avLst/>
          </a:prstGeom>
          <a:noFill/>
        </p:spPr>
        <p:txBody>
          <a:bodyPr wrap="square" rtlCol="0">
            <a:spAutoFit/>
          </a:bodyPr>
          <a:lstStyle/>
          <a:p>
            <a:endParaRPr lang="fi-FI" sz="2000" b="1" dirty="0">
              <a:solidFill>
                <a:srgbClr val="28CAF0"/>
              </a:solidFill>
              <a:latin typeface="Gudea" panose="02000000000000000000" pitchFamily="50" charset="0"/>
            </a:endParaRPr>
          </a:p>
          <a:p>
            <a:endParaRPr lang="fi-FI" sz="2000" b="1" dirty="0">
              <a:solidFill>
                <a:srgbClr val="28CAF0"/>
              </a:solidFill>
              <a:latin typeface="Gudea" panose="02000000000000000000" pitchFamily="50" charset="0"/>
            </a:endParaRPr>
          </a:p>
          <a:p>
            <a:r>
              <a:rPr lang="fi-FI" sz="2000" b="1" dirty="0">
                <a:solidFill>
                  <a:srgbClr val="28CAF0"/>
                </a:solidFill>
                <a:latin typeface="Gudea" panose="02000000000000000000" pitchFamily="50" charset="0"/>
              </a:rPr>
              <a:t>							</a:t>
            </a:r>
          </a:p>
          <a:p>
            <a:r>
              <a:rPr lang="fi-FI" sz="2000" b="1" dirty="0">
                <a:solidFill>
                  <a:srgbClr val="28CAF0"/>
                </a:solidFill>
                <a:latin typeface="Gudea" panose="02000000000000000000" pitchFamily="50" charset="0"/>
              </a:rPr>
              <a:t>						</a:t>
            </a:r>
          </a:p>
          <a:p>
            <a:r>
              <a:rPr lang="fi-FI" sz="2000" b="1" dirty="0">
                <a:solidFill>
                  <a:srgbClr val="28CAF0"/>
                </a:solidFill>
                <a:latin typeface="Gudea" panose="02000000000000000000" pitchFamily="50" charset="0"/>
              </a:rPr>
              <a:t>							</a:t>
            </a:r>
          </a:p>
          <a:p>
            <a:r>
              <a:rPr lang="fi-FI" sz="2000" b="1" dirty="0">
                <a:solidFill>
                  <a:srgbClr val="28CAF0"/>
                </a:solidFill>
                <a:latin typeface="Gudea" panose="02000000000000000000" pitchFamily="50" charset="0"/>
              </a:rPr>
              <a:t>						</a:t>
            </a: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38983" y="5804275"/>
            <a:ext cx="2350561" cy="684392"/>
          </a:xfrm>
          <a:prstGeom prst="rect">
            <a:avLst/>
          </a:prstGeom>
        </p:spPr>
      </p:pic>
      <p:cxnSp>
        <p:nvCxnSpPr>
          <p:cNvPr id="16" name="Straight Connector 15"/>
          <p:cNvCxnSpPr/>
          <p:nvPr/>
        </p:nvCxnSpPr>
        <p:spPr>
          <a:xfrm>
            <a:off x="2098895" y="2443020"/>
            <a:ext cx="7994209" cy="897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004858" y="1871670"/>
            <a:ext cx="2602123" cy="461665"/>
          </a:xfrm>
          <a:prstGeom prst="rect">
            <a:avLst/>
          </a:prstGeom>
          <a:noFill/>
        </p:spPr>
        <p:txBody>
          <a:bodyPr wrap="none" rtlCol="0">
            <a:spAutoFit/>
          </a:bodyPr>
          <a:lstStyle/>
          <a:p>
            <a:r>
              <a:rPr lang="fi-FI" sz="1200" b="1" spc="300" dirty="0">
                <a:solidFill>
                  <a:prstClr val="white">
                    <a:lumMod val="50000"/>
                  </a:prstClr>
                </a:solidFill>
                <a:latin typeface="Gudea" panose="02000000000000000000" pitchFamily="50" charset="0"/>
              </a:rPr>
              <a:t>UNIVERSITY OF LAPLAND</a:t>
            </a:r>
          </a:p>
          <a:p>
            <a:r>
              <a:rPr lang="fi-FI" sz="1200" b="1" spc="300" dirty="0">
                <a:solidFill>
                  <a:prstClr val="white">
                    <a:lumMod val="50000"/>
                  </a:prstClr>
                </a:solidFill>
                <a:latin typeface="Gudea" panose="02000000000000000000" pitchFamily="50" charset="0"/>
              </a:rPr>
              <a:t>FACULTY OF LAW</a:t>
            </a:r>
          </a:p>
        </p:txBody>
      </p:sp>
    </p:spTree>
    <p:extLst>
      <p:ext uri="{BB962C8B-B14F-4D97-AF65-F5344CB8AC3E}">
        <p14:creationId xmlns:p14="http://schemas.microsoft.com/office/powerpoint/2010/main" val="256017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15974" y="605089"/>
            <a:ext cx="1525279" cy="444102"/>
          </a:xfrm>
          <a:prstGeom prst="rect">
            <a:avLst/>
          </a:prstGeom>
        </p:spPr>
      </p:pic>
      <p:sp>
        <p:nvSpPr>
          <p:cNvPr id="10" name="TextBox 9"/>
          <p:cNvSpPr txBox="1"/>
          <p:nvPr/>
        </p:nvSpPr>
        <p:spPr>
          <a:xfrm>
            <a:off x="571500" y="898071"/>
            <a:ext cx="11169753" cy="5139869"/>
          </a:xfrm>
          <a:prstGeom prst="rect">
            <a:avLst/>
          </a:prstGeom>
          <a:noFill/>
        </p:spPr>
        <p:txBody>
          <a:bodyPr wrap="square" rtlCol="0" anchor="t">
            <a:spAutoFit/>
          </a:bodyPr>
          <a:lstStyle/>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pPr algn="ctr"/>
            <a:r>
              <a:rPr lang="en-US" altLang="en-US" sz="2800" b="1" dirty="0">
                <a:solidFill>
                  <a:srgbClr val="28CAF0"/>
                </a:solidFill>
                <a:latin typeface="Gudea" panose="02000000000000000000"/>
              </a:rPr>
              <a:t>         </a:t>
            </a:r>
            <a:r>
              <a:rPr lang="en-US" altLang="en-US" sz="9600" b="1" dirty="0">
                <a:solidFill>
                  <a:srgbClr val="28CAF0"/>
                </a:solidFill>
                <a:latin typeface="+mj-lt"/>
                <a:cs typeface="Apple Chancery" panose="03020702040506060504" pitchFamily="66" charset="-79"/>
              </a:rPr>
              <a:t>THANKS FOR YOUR ATTENTION!</a:t>
            </a:r>
          </a:p>
          <a:p>
            <a:endParaRPr lang="fi-FI" altLang="en-US" sz="6600" dirty="0">
              <a:solidFill>
                <a:srgbClr val="595959"/>
              </a:solidFill>
              <a:latin typeface="+mj-lt"/>
              <a:ea typeface="Verdana" panose="020B0604030504040204" pitchFamily="34" charset="0"/>
              <a:cs typeface="Verdana" panose="020B0604030504040204" pitchFamily="34" charset="0"/>
            </a:endParaRPr>
          </a:p>
          <a:p>
            <a:endParaRPr lang="fi-FI" sz="1400" dirty="0">
              <a:solidFill>
                <a:srgbClr val="595959">
                  <a:lumMod val="65000"/>
                  <a:lumOff val="35000"/>
                </a:srgbClr>
              </a:solidFill>
              <a:latin typeface="Gudea" panose="02000000000000000000" pitchFamily="50" charset="0"/>
            </a:endParaRPr>
          </a:p>
        </p:txBody>
      </p:sp>
    </p:spTree>
    <p:extLst>
      <p:ext uri="{BB962C8B-B14F-4D97-AF65-F5344CB8AC3E}">
        <p14:creationId xmlns:p14="http://schemas.microsoft.com/office/powerpoint/2010/main" val="98260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fmla="#ppt_w*sin(2.5*pi*$)">
                                          <p:val>
                                            <p:fltVal val="0"/>
                                          </p:val>
                                        </p:tav>
                                        <p:tav tm="100000">
                                          <p:val>
                                            <p:fltVal val="1"/>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18608" y="339041"/>
            <a:ext cx="1525279" cy="444102"/>
          </a:xfrm>
          <a:prstGeom prst="rect">
            <a:avLst/>
          </a:prstGeom>
        </p:spPr>
      </p:pic>
      <p:sp>
        <p:nvSpPr>
          <p:cNvPr id="7" name="TextBox 6"/>
          <p:cNvSpPr txBox="1"/>
          <p:nvPr/>
        </p:nvSpPr>
        <p:spPr>
          <a:xfrm>
            <a:off x="802077" y="1501688"/>
            <a:ext cx="10587846" cy="615553"/>
          </a:xfrm>
          <a:prstGeom prst="rect">
            <a:avLst/>
          </a:prstGeom>
          <a:noFill/>
        </p:spPr>
        <p:txBody>
          <a:bodyPr wrap="square" rtlCol="0" anchor="t">
            <a:spAutoFit/>
          </a:bodyPr>
          <a:lstStyle/>
          <a:p>
            <a:pPr marL="285750" indent="-285750">
              <a:buFont typeface="Wingdings" pitchFamily="2" charset="2"/>
              <a:buChar char="Ø"/>
            </a:pPr>
            <a:endParaRPr lang="en-GB" altLang="en-US" dirty="0">
              <a:solidFill>
                <a:srgbClr val="595959"/>
              </a:solidFill>
              <a:latin typeface="Gudea" panose="02000000000000000000"/>
            </a:endParaRPr>
          </a:p>
          <a:p>
            <a:endParaRPr lang="en-US" altLang="en-US" sz="1600" dirty="0">
              <a:solidFill>
                <a:srgbClr val="595959"/>
              </a:solidFill>
              <a:latin typeface="Gudea" panose="02000000000000000000"/>
            </a:endParaRPr>
          </a:p>
        </p:txBody>
      </p:sp>
      <p:cxnSp>
        <p:nvCxnSpPr>
          <p:cNvPr id="8" name="Straight Connector 15">
            <a:extLst>
              <a:ext uri="{FF2B5EF4-FFF2-40B4-BE49-F238E27FC236}">
                <a16:creationId xmlns:a16="http://schemas.microsoft.com/office/drawing/2014/main" id="{1C1AE7D4-3129-4703-AD95-EAB7E55A351A}"/>
              </a:ext>
            </a:extLst>
          </p:cNvPr>
          <p:cNvCxnSpPr>
            <a:cxnSpLocks/>
          </p:cNvCxnSpPr>
          <p:nvPr/>
        </p:nvCxnSpPr>
        <p:spPr>
          <a:xfrm>
            <a:off x="921925" y="1501688"/>
            <a:ext cx="9161875" cy="3122"/>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
        <p:nvSpPr>
          <p:cNvPr id="10" name="Rectangle 17">
            <a:extLst>
              <a:ext uri="{FF2B5EF4-FFF2-40B4-BE49-F238E27FC236}">
                <a16:creationId xmlns:a16="http://schemas.microsoft.com/office/drawing/2014/main" id="{7BC9F244-AAA2-4A2E-8278-45EE5102AA6D}"/>
              </a:ext>
            </a:extLst>
          </p:cNvPr>
          <p:cNvSpPr>
            <a:spLocks noChangeArrowheads="1"/>
          </p:cNvSpPr>
          <p:nvPr/>
        </p:nvSpPr>
        <p:spPr bwMode="auto">
          <a:xfrm>
            <a:off x="448113" y="561092"/>
            <a:ext cx="8901979" cy="765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endParaRPr lang="de-DE" altLang="en-US" sz="2400" dirty="0">
              <a:solidFill>
                <a:schemeClr val="bg1">
                  <a:lumMod val="65000"/>
                </a:schemeClr>
              </a:solidFill>
              <a:latin typeface="Gudea" panose="02000000000000000000" pitchFamily="50" charset="0"/>
            </a:endParaRPr>
          </a:p>
          <a:p>
            <a:pPr lvl="1">
              <a:spcBef>
                <a:spcPct val="50000"/>
              </a:spcBef>
            </a:pPr>
            <a:r>
              <a:rPr lang="en-US" altLang="en-US" sz="2400" spc="300" dirty="0">
                <a:solidFill>
                  <a:prstClr val="white">
                    <a:lumMod val="50000"/>
                  </a:prstClr>
                </a:solidFill>
                <a:latin typeface="+mj-lt"/>
              </a:rPr>
              <a:t>Feedback and reviewer comments</a:t>
            </a:r>
          </a:p>
        </p:txBody>
      </p:sp>
      <p:pic>
        <p:nvPicPr>
          <p:cNvPr id="4" name="Immagine 3">
            <a:extLst>
              <a:ext uri="{FF2B5EF4-FFF2-40B4-BE49-F238E27FC236}">
                <a16:creationId xmlns:a16="http://schemas.microsoft.com/office/drawing/2014/main" id="{B65EC4C5-F8E1-5F46-A233-A8A4FF58BD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0819" y="1709972"/>
            <a:ext cx="7269752" cy="5148028"/>
          </a:xfrm>
          <a:prstGeom prst="rect">
            <a:avLst/>
          </a:prstGeom>
        </p:spPr>
      </p:pic>
    </p:spTree>
    <p:extLst>
      <p:ext uri="{BB962C8B-B14F-4D97-AF65-F5344CB8AC3E}">
        <p14:creationId xmlns:p14="http://schemas.microsoft.com/office/powerpoint/2010/main" val="48010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99986" y="817784"/>
            <a:ext cx="2239459" cy="461665"/>
          </a:xfrm>
          <a:prstGeom prst="rect">
            <a:avLst/>
          </a:prstGeom>
          <a:noFill/>
        </p:spPr>
        <p:txBody>
          <a:bodyPr wrap="none" rtlCol="0">
            <a:spAutoFit/>
          </a:bodyPr>
          <a:lstStyle/>
          <a:p>
            <a:r>
              <a:rPr lang="fi-FI" sz="2400" b="1" spc="300" dirty="0" err="1">
                <a:solidFill>
                  <a:prstClr val="white">
                    <a:lumMod val="50000"/>
                  </a:prstClr>
                </a:solidFill>
                <a:latin typeface="Gudea" panose="02000000000000000000" pitchFamily="50" charset="0"/>
              </a:rPr>
              <a:t>Introduction</a:t>
            </a:r>
            <a:endParaRPr lang="fi-FI" sz="2400" b="1" spc="300" dirty="0">
              <a:solidFill>
                <a:prstClr val="white">
                  <a:lumMod val="50000"/>
                </a:prstClr>
              </a:solidFill>
              <a:latin typeface="Gudea" panose="02000000000000000000" pitchFamily="50" charset="0"/>
            </a:endParaRPr>
          </a:p>
        </p:txBody>
      </p:sp>
      <p:sp>
        <p:nvSpPr>
          <p:cNvPr id="12" name="TextBox 11"/>
          <p:cNvSpPr txBox="1"/>
          <p:nvPr/>
        </p:nvSpPr>
        <p:spPr>
          <a:xfrm>
            <a:off x="772630" y="1535469"/>
            <a:ext cx="6166623" cy="2803844"/>
          </a:xfrm>
          <a:prstGeom prst="rect">
            <a:avLst/>
          </a:prstGeom>
          <a:noFill/>
        </p:spPr>
        <p:txBody>
          <a:bodyPr wrap="square" rtlCol="0">
            <a:spAutoFit/>
          </a:bodyPr>
          <a:lstStyle/>
          <a:p>
            <a:pPr>
              <a:lnSpc>
                <a:spcPct val="110000"/>
              </a:lnSpc>
              <a:spcBef>
                <a:spcPct val="50000"/>
              </a:spcBef>
            </a:pPr>
            <a:r>
              <a:rPr lang="en-GB" altLang="en-US" b="1" u="sng" dirty="0">
                <a:solidFill>
                  <a:srgbClr val="28CAF0"/>
                </a:solidFill>
                <a:latin typeface="Gudea" panose="02000000000000000000"/>
              </a:rPr>
              <a:t>EDUCATIONAL &amp; PROFESSIONAL BACKGROUND</a:t>
            </a:r>
          </a:p>
          <a:p>
            <a:pPr marL="285750" indent="-285750">
              <a:lnSpc>
                <a:spcPct val="110000"/>
              </a:lnSpc>
              <a:spcBef>
                <a:spcPct val="50000"/>
              </a:spcBef>
              <a:buFont typeface="Wingdings" pitchFamily="2" charset="2"/>
              <a:buChar char="ü"/>
            </a:pPr>
            <a:r>
              <a:rPr lang="en-GB" altLang="en-US" sz="1600" dirty="0">
                <a:solidFill>
                  <a:srgbClr val="595959"/>
                </a:solidFill>
                <a:latin typeface="Gudea" panose="02000000000000000000"/>
              </a:rPr>
              <a:t>LLB Law - University of Lagos. </a:t>
            </a:r>
          </a:p>
          <a:p>
            <a:pPr marL="285750" indent="-285750">
              <a:lnSpc>
                <a:spcPct val="110000"/>
              </a:lnSpc>
              <a:spcBef>
                <a:spcPct val="50000"/>
              </a:spcBef>
              <a:buFont typeface="Wingdings" pitchFamily="2" charset="2"/>
              <a:buChar char="ü"/>
            </a:pPr>
            <a:r>
              <a:rPr lang="en-GB" altLang="en-US" sz="1600" dirty="0">
                <a:solidFill>
                  <a:srgbClr val="595959"/>
                </a:solidFill>
                <a:latin typeface="Gudea" panose="02000000000000000000"/>
              </a:rPr>
              <a:t>LLM IT and IP law - Leibniz Universität Hannover. </a:t>
            </a:r>
          </a:p>
          <a:p>
            <a:pPr marL="285750" indent="-285750">
              <a:lnSpc>
                <a:spcPct val="110000"/>
              </a:lnSpc>
              <a:spcBef>
                <a:spcPct val="50000"/>
              </a:spcBef>
              <a:buFont typeface="Wingdings" pitchFamily="2" charset="2"/>
              <a:buChar char="ü"/>
            </a:pPr>
            <a:r>
              <a:rPr lang="en-GB" altLang="en-US" sz="1600" dirty="0">
                <a:solidFill>
                  <a:srgbClr val="595959"/>
                </a:solidFill>
                <a:latin typeface="Gudea" panose="02000000000000000000"/>
              </a:rPr>
              <a:t>Doctoral Candidate, IT/data protection and IP law - University of Lapland. </a:t>
            </a:r>
          </a:p>
          <a:p>
            <a:pPr marL="285750" indent="-285750">
              <a:lnSpc>
                <a:spcPct val="110000"/>
              </a:lnSpc>
              <a:spcBef>
                <a:spcPct val="50000"/>
              </a:spcBef>
              <a:buFont typeface="Wingdings" pitchFamily="2" charset="2"/>
              <a:buChar char="ü"/>
            </a:pPr>
            <a:r>
              <a:rPr lang="en-GB" altLang="en-US" sz="1600" dirty="0">
                <a:solidFill>
                  <a:srgbClr val="595959"/>
                </a:solidFill>
                <a:latin typeface="Gudea" panose="02000000000000000000"/>
              </a:rPr>
              <a:t>Privacy Manager – HERE Technologies. </a:t>
            </a:r>
          </a:p>
          <a:p>
            <a:pPr marL="285750" indent="-285750">
              <a:lnSpc>
                <a:spcPct val="110000"/>
              </a:lnSpc>
              <a:spcBef>
                <a:spcPct val="50000"/>
              </a:spcBef>
              <a:buFont typeface="Wingdings" pitchFamily="2" charset="2"/>
              <a:buChar char="ü"/>
            </a:pPr>
            <a:endParaRPr lang="en-US" altLang="en-US" sz="1400" dirty="0">
              <a:solidFill>
                <a:srgbClr val="595959"/>
              </a:solidFill>
              <a:latin typeface="Gudea" panose="02000000000000000000"/>
            </a:endParaRPr>
          </a:p>
          <a:p>
            <a:endParaRPr lang="fi-FI" sz="1400" b="1" spc="300" dirty="0">
              <a:solidFill>
                <a:srgbClr val="28CAF0"/>
              </a:solidFill>
              <a:latin typeface="Gudea" panose="02000000000000000000"/>
            </a:endParaRPr>
          </a:p>
        </p:txBody>
      </p:sp>
      <p:cxnSp>
        <p:nvCxnSpPr>
          <p:cNvPr id="16" name="Straight Connector 15"/>
          <p:cNvCxnSpPr>
            <a:cxnSpLocks/>
          </p:cNvCxnSpPr>
          <p:nvPr/>
        </p:nvCxnSpPr>
        <p:spPr>
          <a:xfrm>
            <a:off x="1976025" y="1393879"/>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13" name="Text Box 13"/>
          <p:cNvSpPr txBox="1">
            <a:spLocks noChangeArrowheads="1"/>
          </p:cNvSpPr>
          <p:nvPr/>
        </p:nvSpPr>
        <p:spPr bwMode="auto">
          <a:xfrm>
            <a:off x="790741" y="3234921"/>
            <a:ext cx="7000010"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pPr>
              <a:spcBef>
                <a:spcPct val="50000"/>
              </a:spcBef>
            </a:pPr>
            <a:endParaRPr lang="fi-FI" altLang="en-US" sz="1800" u="sng" dirty="0">
              <a:solidFill>
                <a:srgbClr val="28CAF0"/>
              </a:solidFill>
              <a:latin typeface="Gudea" panose="02000000000000000000"/>
            </a:endParaRPr>
          </a:p>
          <a:p>
            <a:pPr>
              <a:spcBef>
                <a:spcPct val="50000"/>
              </a:spcBef>
            </a:pPr>
            <a:endParaRPr lang="fi-FI" altLang="en-US" sz="1800" u="sng" dirty="0">
              <a:solidFill>
                <a:srgbClr val="28CAF0"/>
              </a:solidFill>
              <a:latin typeface="Gudea" panose="02000000000000000000"/>
            </a:endParaRPr>
          </a:p>
          <a:p>
            <a:pPr>
              <a:spcBef>
                <a:spcPct val="50000"/>
              </a:spcBef>
            </a:pPr>
            <a:r>
              <a:rPr lang="fi-FI" altLang="en-US" sz="1800" u="sng" dirty="0">
                <a:solidFill>
                  <a:srgbClr val="28CAF0"/>
                </a:solidFill>
                <a:latin typeface="Gudea" panose="02000000000000000000"/>
              </a:rPr>
              <a:t>RESEARCH INTERESTS</a:t>
            </a:r>
          </a:p>
          <a:p>
            <a:pPr marL="285750" indent="-285750">
              <a:spcBef>
                <a:spcPct val="50000"/>
              </a:spcBef>
              <a:buFont typeface="Wingdings" pitchFamily="2" charset="2"/>
              <a:buChar char="ü"/>
            </a:pPr>
            <a:r>
              <a:rPr lang="fi-FI" altLang="en-US" b="0" dirty="0">
                <a:solidFill>
                  <a:srgbClr val="595959"/>
                </a:solidFill>
                <a:latin typeface="Gudea" panose="02000000000000000000"/>
              </a:rPr>
              <a:t>The intersection between IT/data protection and IP law in the use of various emerging technologies.</a:t>
            </a:r>
          </a:p>
          <a:p>
            <a:pPr marL="285750" indent="-285750">
              <a:spcBef>
                <a:spcPct val="50000"/>
              </a:spcBef>
              <a:buFont typeface="Wingdings" pitchFamily="2" charset="2"/>
              <a:buChar char="ü"/>
            </a:pPr>
            <a:r>
              <a:rPr lang="fi-FI" altLang="en-US" b="0" dirty="0">
                <a:solidFill>
                  <a:srgbClr val="595959"/>
                </a:solidFill>
                <a:latin typeface="Gudea" panose="02000000000000000000"/>
              </a:rPr>
              <a:t>Data protection compliance.</a:t>
            </a:r>
          </a:p>
          <a:p>
            <a:pPr marL="285750" indent="-285750">
              <a:spcBef>
                <a:spcPct val="50000"/>
              </a:spcBef>
              <a:buFont typeface="Wingdings" pitchFamily="2" charset="2"/>
              <a:buChar char="ü"/>
            </a:pPr>
            <a:r>
              <a:rPr lang="fi-FI" altLang="en-US" b="0" dirty="0" err="1">
                <a:solidFill>
                  <a:srgbClr val="595959"/>
                </a:solidFill>
                <a:latin typeface="Gudea" panose="02000000000000000000"/>
              </a:rPr>
              <a:t>Intellectual</a:t>
            </a:r>
            <a:r>
              <a:rPr lang="fi-FI" altLang="en-US" b="0" dirty="0">
                <a:solidFill>
                  <a:srgbClr val="595959"/>
                </a:solidFill>
                <a:latin typeface="Gudea" panose="02000000000000000000"/>
              </a:rPr>
              <a:t> </a:t>
            </a:r>
            <a:r>
              <a:rPr lang="fi-FI" altLang="en-US" b="0" dirty="0" err="1">
                <a:solidFill>
                  <a:srgbClr val="595959"/>
                </a:solidFill>
                <a:latin typeface="Gudea" panose="02000000000000000000"/>
              </a:rPr>
              <a:t>property</a:t>
            </a:r>
            <a:r>
              <a:rPr lang="fi-FI" altLang="en-US" b="0" dirty="0">
                <a:solidFill>
                  <a:srgbClr val="595959"/>
                </a:solidFill>
                <a:latin typeface="Gudea" panose="02000000000000000000"/>
              </a:rPr>
              <a:t> </a:t>
            </a:r>
            <a:r>
              <a:rPr lang="fi-FI" altLang="en-US" b="0" dirty="0" err="1">
                <a:solidFill>
                  <a:srgbClr val="595959"/>
                </a:solidFill>
                <a:latin typeface="Gudea" panose="02000000000000000000"/>
              </a:rPr>
              <a:t>rights</a:t>
            </a:r>
            <a:r>
              <a:rPr lang="fi-FI" altLang="en-US" b="0" dirty="0">
                <a:solidFill>
                  <a:srgbClr val="595959"/>
                </a:solidFill>
                <a:latin typeface="Gudea" panose="02000000000000000000"/>
              </a:rPr>
              <a:t> </a:t>
            </a:r>
            <a:r>
              <a:rPr lang="fi-FI" altLang="en-US" b="0" dirty="0" err="1">
                <a:solidFill>
                  <a:srgbClr val="595959"/>
                </a:solidFill>
                <a:latin typeface="Gudea" panose="02000000000000000000"/>
              </a:rPr>
              <a:t>protection</a:t>
            </a:r>
            <a:r>
              <a:rPr lang="fi-FI" altLang="en-US" b="0" dirty="0">
                <a:solidFill>
                  <a:srgbClr val="595959"/>
                </a:solidFill>
                <a:latin typeface="Gudea" panose="02000000000000000000"/>
              </a:rPr>
              <a:t> of AI </a:t>
            </a:r>
            <a:r>
              <a:rPr lang="fi-FI" altLang="en-US" b="0" dirty="0" err="1">
                <a:solidFill>
                  <a:srgbClr val="595959"/>
                </a:solidFill>
                <a:latin typeface="Gudea" panose="02000000000000000000"/>
              </a:rPr>
              <a:t>systems</a:t>
            </a:r>
            <a:r>
              <a:rPr lang="fi-FI" altLang="en-US" b="0" dirty="0">
                <a:solidFill>
                  <a:srgbClr val="595959"/>
                </a:solidFill>
                <a:latin typeface="Gudea" panose="02000000000000000000"/>
              </a:rPr>
              <a:t>.</a:t>
            </a:r>
          </a:p>
          <a:p>
            <a:pPr marL="285750" indent="-285750">
              <a:spcBef>
                <a:spcPct val="50000"/>
              </a:spcBef>
              <a:buFont typeface="Wingdings" pitchFamily="2" charset="2"/>
              <a:buChar char="ü"/>
            </a:pPr>
            <a:r>
              <a:rPr lang="fi-FI" altLang="en-US" b="0" dirty="0">
                <a:solidFill>
                  <a:srgbClr val="595959"/>
                </a:solidFill>
                <a:latin typeface="Gudea" panose="02000000000000000000"/>
              </a:rPr>
              <a:t>Data </a:t>
            </a:r>
            <a:r>
              <a:rPr lang="fi-FI" altLang="en-US" b="0" dirty="0" err="1">
                <a:solidFill>
                  <a:srgbClr val="595959"/>
                </a:solidFill>
                <a:latin typeface="Gudea" panose="02000000000000000000"/>
              </a:rPr>
              <a:t>ethics</a:t>
            </a:r>
            <a:r>
              <a:rPr lang="fi-FI" altLang="en-US" b="0" dirty="0">
                <a:solidFill>
                  <a:srgbClr val="595959"/>
                </a:solidFill>
                <a:latin typeface="Gudea" panose="02000000000000000000"/>
              </a:rPr>
              <a:t>.</a:t>
            </a:r>
          </a:p>
        </p:txBody>
      </p:sp>
      <p:pic>
        <p:nvPicPr>
          <p:cNvPr id="18" name="Bildplatzhalter 3">
            <a:extLst>
              <a:ext uri="{FF2B5EF4-FFF2-40B4-BE49-F238E27FC236}">
                <a16:creationId xmlns:a16="http://schemas.microsoft.com/office/drawing/2014/main" id="{B8DACB36-6939-3141-A1A8-09ECA2DF86EF}"/>
              </a:ext>
            </a:extLst>
          </p:cNvPr>
          <p:cNvPicPr>
            <a:picLocks noChangeAspect="1"/>
          </p:cNvPicPr>
          <p:nvPr/>
        </p:nvPicPr>
        <p:blipFill>
          <a:blip r:embed="rId4">
            <a:extLst>
              <a:ext uri="{28A0092B-C50C-407E-A947-70E740481C1C}">
                <a14:useLocalDpi xmlns:a14="http://schemas.microsoft.com/office/drawing/2010/main" val="0"/>
              </a:ext>
            </a:extLst>
          </a:blip>
          <a:srcRect l="5006" r="5006"/>
          <a:stretch>
            <a:fillRect/>
          </a:stretch>
        </p:blipFill>
        <p:spPr>
          <a:xfrm>
            <a:off x="7872506" y="1618646"/>
            <a:ext cx="3310401" cy="23743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5531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33625"/>
            <a:ext cx="1525279" cy="444102"/>
          </a:xfrm>
          <a:prstGeom prst="rect">
            <a:avLst/>
          </a:prstGeom>
        </p:spPr>
      </p:pic>
      <p:sp>
        <p:nvSpPr>
          <p:cNvPr id="5" name="Rectangle 17"/>
          <p:cNvSpPr>
            <a:spLocks noChangeArrowheads="1"/>
          </p:cNvSpPr>
          <p:nvPr/>
        </p:nvSpPr>
        <p:spPr bwMode="auto">
          <a:xfrm>
            <a:off x="2150705" y="445279"/>
            <a:ext cx="819150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endParaRPr lang="en-GB" altLang="en-US" sz="2400" dirty="0">
              <a:solidFill>
                <a:prstClr val="white">
                  <a:lumMod val="50000"/>
                </a:prstClr>
              </a:solidFill>
              <a:latin typeface="Gudea" panose="02000000000000000000" pitchFamily="50" charset="0"/>
            </a:endParaRPr>
          </a:p>
          <a:p>
            <a:r>
              <a:rPr lang="en-GB" altLang="en-US" sz="2400" spc="300" dirty="0">
                <a:solidFill>
                  <a:prstClr val="white">
                    <a:lumMod val="50000"/>
                  </a:prstClr>
                </a:solidFill>
                <a:latin typeface="Gudea" panose="02000000000000000000" pitchFamily="50" charset="0"/>
              </a:rPr>
              <a:t>Table of content</a:t>
            </a:r>
            <a:endParaRPr lang="fi-FI" altLang="en-US" sz="2400" spc="300" dirty="0">
              <a:solidFill>
                <a:prstClr val="white">
                  <a:lumMod val="50000"/>
                </a:prstClr>
              </a:solidFill>
              <a:latin typeface="Gudea" panose="02000000000000000000" pitchFamily="50" charset="0"/>
            </a:endParaRPr>
          </a:p>
        </p:txBody>
      </p:sp>
      <p:sp>
        <p:nvSpPr>
          <p:cNvPr id="7" name="Rectangle 11"/>
          <p:cNvSpPr>
            <a:spLocks noChangeArrowheads="1"/>
          </p:cNvSpPr>
          <p:nvPr/>
        </p:nvSpPr>
        <p:spPr bwMode="auto">
          <a:xfrm>
            <a:off x="2104051" y="2220641"/>
            <a:ext cx="38218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pPr>
              <a:spcBef>
                <a:spcPct val="50000"/>
              </a:spcBef>
            </a:pPr>
            <a:endParaRPr lang="en-US" altLang="en-US" sz="1400" b="0" dirty="0">
              <a:solidFill>
                <a:srgbClr val="595959"/>
              </a:solidFill>
              <a:latin typeface="Gudea" panose="02000000000000000000"/>
            </a:endParaRPr>
          </a:p>
        </p:txBody>
      </p:sp>
      <p:sp>
        <p:nvSpPr>
          <p:cNvPr id="8" name="Text Box 18"/>
          <p:cNvSpPr txBox="1">
            <a:spLocks noChangeArrowheads="1"/>
          </p:cNvSpPr>
          <p:nvPr/>
        </p:nvSpPr>
        <p:spPr bwMode="auto">
          <a:xfrm>
            <a:off x="778424" y="1969269"/>
            <a:ext cx="10979821"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pPr marL="342900" indent="-342900">
              <a:spcBef>
                <a:spcPct val="50000"/>
              </a:spcBef>
              <a:buFont typeface="+mj-lt"/>
              <a:buAutoNum type="arabicPeriod"/>
            </a:pPr>
            <a:r>
              <a:rPr lang="en-US" altLang="en-US" b="0" dirty="0">
                <a:solidFill>
                  <a:srgbClr val="595959"/>
                </a:solidFill>
                <a:latin typeface="Gudea" panose="02000000000000000000"/>
              </a:rPr>
              <a:t>What is AI? What is big data?</a:t>
            </a:r>
          </a:p>
          <a:p>
            <a:pPr marL="342900" indent="-342900">
              <a:spcBef>
                <a:spcPct val="50000"/>
              </a:spcBef>
              <a:buFont typeface="+mj-lt"/>
              <a:buAutoNum type="arabicPeriod"/>
            </a:pPr>
            <a:endParaRPr lang="en-US" altLang="en-US" b="0" dirty="0">
              <a:solidFill>
                <a:srgbClr val="595959"/>
              </a:solidFill>
              <a:latin typeface="Gudea" panose="02000000000000000000"/>
            </a:endParaRPr>
          </a:p>
          <a:p>
            <a:pPr marL="342900" indent="-342900">
              <a:spcBef>
                <a:spcPct val="50000"/>
              </a:spcBef>
              <a:buFont typeface="+mj-lt"/>
              <a:buAutoNum type="arabicPeriod"/>
            </a:pPr>
            <a:r>
              <a:rPr lang="en-US" altLang="en-US" b="0" dirty="0">
                <a:solidFill>
                  <a:srgbClr val="595959"/>
                </a:solidFill>
                <a:latin typeface="Gudea" panose="02000000000000000000"/>
              </a:rPr>
              <a:t>Uses of AI in medical practice</a:t>
            </a:r>
          </a:p>
          <a:p>
            <a:pPr marL="342900" indent="-342900">
              <a:spcBef>
                <a:spcPct val="50000"/>
              </a:spcBef>
              <a:buFont typeface="+mj-lt"/>
              <a:buAutoNum type="arabicPeriod"/>
            </a:pPr>
            <a:endParaRPr lang="en-US" altLang="en-US" b="0" dirty="0">
              <a:solidFill>
                <a:srgbClr val="595959"/>
              </a:solidFill>
              <a:latin typeface="Gudea" panose="02000000000000000000"/>
            </a:endParaRPr>
          </a:p>
          <a:p>
            <a:pPr marL="342900" indent="-342900">
              <a:spcBef>
                <a:spcPct val="50000"/>
              </a:spcBef>
              <a:buFont typeface="+mj-lt"/>
              <a:buAutoNum type="arabicPeriod"/>
            </a:pPr>
            <a:r>
              <a:rPr lang="en-US" altLang="en-US" b="0" dirty="0">
                <a:solidFill>
                  <a:srgbClr val="595959"/>
                </a:solidFill>
                <a:latin typeface="Gudea" panose="02000000000000000000"/>
              </a:rPr>
              <a:t>Data protection concerns and remediation actions in the use of AI in medicine</a:t>
            </a:r>
          </a:p>
          <a:p>
            <a:pPr marL="342900" indent="-342900">
              <a:spcBef>
                <a:spcPct val="50000"/>
              </a:spcBef>
              <a:buFont typeface="+mj-lt"/>
              <a:buAutoNum type="arabicPeriod"/>
            </a:pPr>
            <a:endParaRPr lang="en-US" altLang="en-US" b="0" dirty="0">
              <a:solidFill>
                <a:srgbClr val="595959"/>
              </a:solidFill>
              <a:latin typeface="Gudea" panose="02000000000000000000"/>
            </a:endParaRPr>
          </a:p>
          <a:p>
            <a:pPr marL="342900" indent="-342900">
              <a:spcBef>
                <a:spcPct val="50000"/>
              </a:spcBef>
              <a:buFont typeface="+mj-lt"/>
              <a:buAutoNum type="arabicPeriod"/>
            </a:pPr>
            <a:r>
              <a:rPr lang="en-US" altLang="en-US" b="0" dirty="0">
                <a:solidFill>
                  <a:srgbClr val="595959"/>
                </a:solidFill>
                <a:latin typeface="Gudea" panose="02000000000000000000"/>
              </a:rPr>
              <a:t>Other recommendations</a:t>
            </a:r>
          </a:p>
          <a:p>
            <a:pPr marL="342900" indent="-342900">
              <a:spcBef>
                <a:spcPct val="50000"/>
              </a:spcBef>
              <a:buFont typeface="+mj-lt"/>
              <a:buAutoNum type="arabicPeriod"/>
            </a:pPr>
            <a:endParaRPr lang="en-US" altLang="en-US" b="0" dirty="0">
              <a:solidFill>
                <a:srgbClr val="595959"/>
              </a:solidFill>
              <a:latin typeface="Gudea" panose="02000000000000000000"/>
            </a:endParaRPr>
          </a:p>
          <a:p>
            <a:pPr marL="342900" indent="-342900">
              <a:spcBef>
                <a:spcPct val="50000"/>
              </a:spcBef>
              <a:buFont typeface="+mj-lt"/>
              <a:buAutoNum type="arabicPeriod"/>
            </a:pPr>
            <a:r>
              <a:rPr lang="en-US" altLang="en-US" b="0" dirty="0">
                <a:solidFill>
                  <a:srgbClr val="595959"/>
                </a:solidFill>
                <a:latin typeface="Gudea" panose="02000000000000000000"/>
              </a:rPr>
              <a:t>Concluding analysis</a:t>
            </a:r>
          </a:p>
          <a:p>
            <a:pPr marL="342900" indent="-342900">
              <a:spcBef>
                <a:spcPct val="50000"/>
              </a:spcBef>
              <a:buFont typeface="+mj-lt"/>
              <a:buAutoNum type="arabicPeriod"/>
            </a:pPr>
            <a:endParaRPr lang="en-US" altLang="en-US" sz="1400" b="0" dirty="0">
              <a:solidFill>
                <a:srgbClr val="595959"/>
              </a:solidFill>
              <a:latin typeface="Gudea" panose="02000000000000000000"/>
            </a:endParaRPr>
          </a:p>
          <a:p>
            <a:pPr marL="342900" indent="-342900">
              <a:spcBef>
                <a:spcPct val="50000"/>
              </a:spcBef>
              <a:buFont typeface="+mj-lt"/>
              <a:buAutoNum type="arabicPeriod"/>
            </a:pPr>
            <a:endParaRPr lang="en-US" altLang="en-US" sz="1400" b="0" dirty="0">
              <a:solidFill>
                <a:srgbClr val="595959"/>
              </a:solidFill>
              <a:latin typeface="Gudea" panose="02000000000000000000"/>
            </a:endParaRPr>
          </a:p>
          <a:p>
            <a:pPr marL="342900" indent="-342900">
              <a:spcBef>
                <a:spcPct val="50000"/>
              </a:spcBef>
              <a:buFont typeface="+mj-lt"/>
              <a:buAutoNum type="arabicPeriod"/>
            </a:pPr>
            <a:endParaRPr lang="en-US" altLang="en-US" sz="1400" b="0" dirty="0">
              <a:solidFill>
                <a:srgbClr val="595959"/>
              </a:solidFill>
              <a:latin typeface="Gudea" panose="02000000000000000000"/>
            </a:endParaRPr>
          </a:p>
        </p:txBody>
      </p:sp>
      <p:cxnSp>
        <p:nvCxnSpPr>
          <p:cNvPr id="9" name="Straight Connector 15">
            <a:extLst>
              <a:ext uri="{FF2B5EF4-FFF2-40B4-BE49-F238E27FC236}">
                <a16:creationId xmlns:a16="http://schemas.microsoft.com/office/drawing/2014/main" id="{ED1C3BBD-68C2-4C3C-A504-23949255A0AD}"/>
              </a:ext>
            </a:extLst>
          </p:cNvPr>
          <p:cNvCxnSpPr>
            <a:cxnSpLocks/>
          </p:cNvCxnSpPr>
          <p:nvPr/>
        </p:nvCxnSpPr>
        <p:spPr>
          <a:xfrm>
            <a:off x="1976025" y="1393879"/>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51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9337" y="826557"/>
            <a:ext cx="6222384" cy="461665"/>
          </a:xfrm>
          <a:prstGeom prst="rect">
            <a:avLst/>
          </a:prstGeom>
          <a:noFill/>
        </p:spPr>
        <p:txBody>
          <a:bodyPr wrap="square" rtlCol="0">
            <a:spAutoFit/>
          </a:bodyPr>
          <a:lstStyle/>
          <a:p>
            <a:r>
              <a:rPr lang="fi-FI" sz="2400" b="1" spc="300" dirty="0" err="1">
                <a:solidFill>
                  <a:prstClr val="white">
                    <a:lumMod val="50000"/>
                  </a:prstClr>
                </a:solidFill>
                <a:latin typeface="Gudea" panose="02000000000000000000" pitchFamily="50" charset="0"/>
              </a:rPr>
              <a:t>What</a:t>
            </a:r>
            <a:r>
              <a:rPr lang="fi-FI" sz="2400" b="1" spc="300" dirty="0">
                <a:solidFill>
                  <a:prstClr val="white">
                    <a:lumMod val="50000"/>
                  </a:prstClr>
                </a:solidFill>
                <a:latin typeface="Gudea" panose="02000000000000000000" pitchFamily="50" charset="0"/>
              </a:rPr>
              <a:t> is AI and </a:t>
            </a:r>
            <a:r>
              <a:rPr lang="fi-FI" sz="2400" b="1" spc="300" dirty="0" err="1">
                <a:solidFill>
                  <a:prstClr val="white">
                    <a:lumMod val="50000"/>
                  </a:prstClr>
                </a:solidFill>
                <a:latin typeface="Gudea" panose="02000000000000000000" pitchFamily="50" charset="0"/>
              </a:rPr>
              <a:t>big</a:t>
            </a:r>
            <a:r>
              <a:rPr lang="fi-FI" sz="2400" b="1" spc="300" dirty="0">
                <a:solidFill>
                  <a:prstClr val="white">
                    <a:lumMod val="50000"/>
                  </a:prstClr>
                </a:solidFill>
                <a:latin typeface="Gudea" panose="02000000000000000000" pitchFamily="50" charset="0"/>
              </a:rPr>
              <a:t> data?</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7" name="TextBox 6"/>
          <p:cNvSpPr txBox="1"/>
          <p:nvPr/>
        </p:nvSpPr>
        <p:spPr>
          <a:xfrm>
            <a:off x="791354" y="1798499"/>
            <a:ext cx="10861384" cy="5078313"/>
          </a:xfrm>
          <a:prstGeom prst="rect">
            <a:avLst/>
          </a:prstGeom>
          <a:noFill/>
        </p:spPr>
        <p:txBody>
          <a:bodyPr wrap="square" rtlCol="0">
            <a:spAutoFit/>
          </a:bodyPr>
          <a:lstStyle/>
          <a:p>
            <a:endParaRPr lang="en-GB" altLang="en-US" sz="1400" dirty="0">
              <a:solidFill>
                <a:srgbClr val="595959"/>
              </a:solidFill>
              <a:latin typeface="Gudea" panose="02000000000000000000"/>
            </a:endParaRPr>
          </a:p>
          <a:p>
            <a:pPr marL="285750" indent="-285750" algn="just">
              <a:buFont typeface="Wingdings" pitchFamily="2" charset="2"/>
              <a:buChar char="ü"/>
            </a:pPr>
            <a:r>
              <a:rPr lang="en-US" dirty="0"/>
              <a:t>AI is intelligent behavior (in computers) through the ability to achieve human-level performance in all cognitive tasks, sufficient to fool an interrogator. The key test of computer intelligence is when the results generated by the computer cannot be distinguished from those of its human counterparts – Turing.</a:t>
            </a:r>
          </a:p>
          <a:p>
            <a:pPr marL="285750" indent="-285750" algn="just">
              <a:buFont typeface="Wingdings" pitchFamily="2" charset="2"/>
              <a:buChar char="ü"/>
            </a:pPr>
            <a:endParaRPr lang="en-GB" altLang="en-US" sz="1600" dirty="0">
              <a:solidFill>
                <a:srgbClr val="595959"/>
              </a:solidFill>
              <a:latin typeface="Gudea" panose="02000000000000000000"/>
            </a:endParaRPr>
          </a:p>
          <a:p>
            <a:pPr marL="285750" indent="-285750" algn="just">
              <a:buFont typeface="Wingdings" pitchFamily="2" charset="2"/>
              <a:buChar char="ü"/>
            </a:pPr>
            <a:r>
              <a:rPr lang="en-US" dirty="0"/>
              <a:t>AI is “the study of agents that exist in an environment and perceive and act - Russel and </a:t>
            </a:r>
            <a:r>
              <a:rPr lang="en-US" dirty="0" err="1"/>
              <a:t>Norvig</a:t>
            </a:r>
            <a:r>
              <a:rPr lang="en-US" dirty="0"/>
              <a:t>.   </a:t>
            </a:r>
          </a:p>
          <a:p>
            <a:pPr marL="285750" indent="-285750" algn="just">
              <a:buFont typeface="Wingdings" pitchFamily="2" charset="2"/>
              <a:buChar char="ü"/>
            </a:pPr>
            <a:endParaRPr lang="en-US" dirty="0"/>
          </a:p>
          <a:p>
            <a:pPr marL="285750" indent="-285750" algn="just">
              <a:buFont typeface="Wingdings" pitchFamily="2" charset="2"/>
              <a:buChar char="ü"/>
            </a:pPr>
            <a:r>
              <a:rPr lang="en-US" dirty="0"/>
              <a:t>Strong AI vs Weak AI.</a:t>
            </a:r>
          </a:p>
          <a:p>
            <a:pPr marL="285750" indent="-285750" algn="just">
              <a:buFont typeface="Wingdings" pitchFamily="2" charset="2"/>
              <a:buChar char="ü"/>
            </a:pPr>
            <a:endParaRPr lang="en-US" dirty="0"/>
          </a:p>
          <a:p>
            <a:pPr marL="285750" indent="-285750" algn="just">
              <a:buFont typeface="Wingdings" pitchFamily="2" charset="2"/>
              <a:buChar char="ü"/>
            </a:pPr>
            <a:endParaRPr lang="en-GB" altLang="en-US" sz="1600" dirty="0">
              <a:solidFill>
                <a:srgbClr val="595959"/>
              </a:solidFill>
              <a:latin typeface="Gudea" panose="02000000000000000000"/>
            </a:endParaRPr>
          </a:p>
          <a:p>
            <a:pPr marL="285750" indent="-285750" algn="just">
              <a:buFont typeface="Wingdings" pitchFamily="2" charset="2"/>
              <a:buChar char="ü"/>
            </a:pPr>
            <a:r>
              <a:rPr lang="en-US" dirty="0"/>
              <a:t>AI uses big data sets to learn from its experiences (machine learning)</a:t>
            </a:r>
          </a:p>
          <a:p>
            <a:pPr marL="285750" indent="-285750" algn="just">
              <a:buFont typeface="Wingdings" pitchFamily="2" charset="2"/>
              <a:buChar char="ü"/>
            </a:pPr>
            <a:endParaRPr lang="en-US" dirty="0"/>
          </a:p>
          <a:p>
            <a:pPr marL="285750" indent="-285750" algn="just">
              <a:buFont typeface="Wingdings" pitchFamily="2" charset="2"/>
              <a:buChar char="ü"/>
            </a:pPr>
            <a:r>
              <a:rPr lang="en-US" dirty="0"/>
              <a:t>Three Vs’ definition of big data where ‘Volume’ relates to massive datasets, ‘Velocity’ relates to real-time data and ‘Variety’ relates to different sources of data -Laney, </a:t>
            </a:r>
          </a:p>
          <a:p>
            <a:pPr marL="285750" indent="-285750" algn="just">
              <a:buFont typeface="Wingdings" pitchFamily="2" charset="2"/>
              <a:buChar char="ü"/>
            </a:pPr>
            <a:endParaRPr lang="en-US" altLang="en-US" sz="1600" dirty="0">
              <a:solidFill>
                <a:srgbClr val="595959"/>
              </a:solidFill>
              <a:latin typeface="Gudea" panose="02000000000000000000"/>
            </a:endParaRPr>
          </a:p>
          <a:p>
            <a:pPr marL="285750" indent="-285750" algn="just">
              <a:buFont typeface="Wingdings" pitchFamily="2" charset="2"/>
              <a:buChar char="ü"/>
            </a:pPr>
            <a:r>
              <a:rPr lang="en-US" dirty="0"/>
              <a:t>Big data is difficult to process using traditional processing methods.</a:t>
            </a:r>
            <a:endParaRPr lang="en-GB" altLang="en-US" sz="1600" dirty="0">
              <a:solidFill>
                <a:srgbClr val="595959"/>
              </a:solidFill>
              <a:latin typeface="Gudea" panose="02000000000000000000"/>
            </a:endParaRPr>
          </a:p>
          <a:p>
            <a:pPr marL="285750" indent="-285750">
              <a:buFont typeface="Wingdings" pitchFamily="2" charset="2"/>
              <a:buChar char="ü"/>
            </a:pPr>
            <a:endParaRPr lang="en-GB" altLang="en-US" sz="1600" dirty="0">
              <a:solidFill>
                <a:srgbClr val="595959"/>
              </a:solidFill>
              <a:latin typeface="Gudea" panose="02000000000000000000"/>
            </a:endParaRPr>
          </a:p>
          <a:p>
            <a:endParaRPr lang="en-GB" altLang="en-US" sz="1400" dirty="0">
              <a:solidFill>
                <a:srgbClr val="595959"/>
              </a:solidFill>
              <a:latin typeface="Gudea" panose="02000000000000000000"/>
            </a:endParaRPr>
          </a:p>
          <a:p>
            <a:pPr marL="342900" indent="-342900">
              <a:buFont typeface="Arial" panose="020B0604020202020204" pitchFamily="34" charset="0"/>
              <a:buChar char="•"/>
            </a:pPr>
            <a:endParaRPr lang="fi-FI" sz="1400" dirty="0">
              <a:solidFill>
                <a:srgbClr val="595959">
                  <a:lumMod val="65000"/>
                  <a:lumOff val="35000"/>
                </a:srgbClr>
              </a:solidFill>
              <a:latin typeface="Gudea" panose="02000000000000000000" pitchFamily="50" charset="0"/>
            </a:endParaRPr>
          </a:p>
        </p:txBody>
      </p:sp>
      <p:cxnSp>
        <p:nvCxnSpPr>
          <p:cNvPr id="8" name="Straight Connector 15">
            <a:extLst>
              <a:ext uri="{FF2B5EF4-FFF2-40B4-BE49-F238E27FC236}">
                <a16:creationId xmlns:a16="http://schemas.microsoft.com/office/drawing/2014/main" id="{1C1AE7D4-3129-4703-AD95-EAB7E55A351A}"/>
              </a:ext>
            </a:extLst>
          </p:cNvPr>
          <p:cNvCxnSpPr>
            <a:cxnSpLocks/>
          </p:cNvCxnSpPr>
          <p:nvPr/>
        </p:nvCxnSpPr>
        <p:spPr>
          <a:xfrm>
            <a:off x="1976025" y="1393879"/>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64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41311" y="447735"/>
            <a:ext cx="6905615" cy="830997"/>
          </a:xfrm>
          <a:prstGeom prst="rect">
            <a:avLst/>
          </a:prstGeom>
          <a:noFill/>
        </p:spPr>
        <p:txBody>
          <a:bodyPr wrap="square" rtlCol="0">
            <a:spAutoFit/>
          </a:bodyPr>
          <a:lstStyle/>
          <a:p>
            <a:r>
              <a:rPr lang="fi-FI" sz="2400" b="1" spc="300" dirty="0" err="1">
                <a:solidFill>
                  <a:prstClr val="white">
                    <a:lumMod val="50000"/>
                  </a:prstClr>
                </a:solidFill>
                <a:latin typeface="Gudea" panose="02000000000000000000" pitchFamily="50" charset="0"/>
              </a:rPr>
              <a:t>Uses</a:t>
            </a:r>
            <a:r>
              <a:rPr lang="fi-FI" sz="2400" b="1" spc="300" dirty="0">
                <a:solidFill>
                  <a:prstClr val="white">
                    <a:lumMod val="50000"/>
                  </a:prstClr>
                </a:solidFill>
                <a:latin typeface="Gudea" panose="02000000000000000000" pitchFamily="50" charset="0"/>
              </a:rPr>
              <a:t> of AI in </a:t>
            </a:r>
            <a:r>
              <a:rPr lang="fi-FI" sz="2400" b="1" spc="300" dirty="0" err="1">
                <a:solidFill>
                  <a:prstClr val="white">
                    <a:lumMod val="50000"/>
                  </a:prstClr>
                </a:solidFill>
                <a:latin typeface="Gudea" panose="02000000000000000000" pitchFamily="50" charset="0"/>
              </a:rPr>
              <a:t>medical</a:t>
            </a:r>
            <a:r>
              <a:rPr lang="fi-FI" sz="2400" b="1" spc="300" dirty="0">
                <a:solidFill>
                  <a:prstClr val="white">
                    <a:lumMod val="50000"/>
                  </a:prstClr>
                </a:solidFill>
                <a:latin typeface="Gudea" panose="02000000000000000000" pitchFamily="50" charset="0"/>
              </a:rPr>
              <a:t> </a:t>
            </a:r>
            <a:r>
              <a:rPr lang="fi-FI" sz="2400" b="1" spc="300" dirty="0" err="1">
                <a:solidFill>
                  <a:prstClr val="white">
                    <a:lumMod val="50000"/>
                  </a:prstClr>
                </a:solidFill>
                <a:latin typeface="Gudea" panose="02000000000000000000" pitchFamily="50" charset="0"/>
              </a:rPr>
              <a:t>practice</a:t>
            </a:r>
            <a:r>
              <a:rPr lang="fi-FI" sz="2400" b="1" spc="300" dirty="0">
                <a:solidFill>
                  <a:prstClr val="white">
                    <a:lumMod val="50000"/>
                  </a:prstClr>
                </a:solidFill>
                <a:latin typeface="Gudea" panose="02000000000000000000" pitchFamily="50" charset="0"/>
              </a:rPr>
              <a:t>? </a:t>
            </a:r>
            <a:endParaRPr lang="en-US" altLang="en-US" sz="2400" b="1" spc="300" dirty="0">
              <a:solidFill>
                <a:prstClr val="white">
                  <a:lumMod val="50000"/>
                </a:prstClr>
              </a:solidFill>
              <a:latin typeface="Gudea" panose="02000000000000000000" pitchFamily="50" charset="0"/>
            </a:endParaRPr>
          </a:p>
          <a:p>
            <a:endParaRPr lang="fi-FI" sz="2400" b="1" spc="300" dirty="0">
              <a:solidFill>
                <a:prstClr val="white">
                  <a:lumMod val="50000"/>
                </a:prstClr>
              </a:solidFill>
              <a:latin typeface="Gudea" panose="02000000000000000000" pitchFamily="50"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7" name="TextBox 6"/>
          <p:cNvSpPr txBox="1"/>
          <p:nvPr/>
        </p:nvSpPr>
        <p:spPr>
          <a:xfrm>
            <a:off x="457200" y="1624174"/>
            <a:ext cx="8831766" cy="2246769"/>
          </a:xfrm>
          <a:prstGeom prst="rect">
            <a:avLst/>
          </a:prstGeom>
          <a:noFill/>
        </p:spPr>
        <p:txBody>
          <a:bodyPr wrap="square" rtlCol="0">
            <a:spAutoFit/>
          </a:bodyPr>
          <a:lstStyle/>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pPr marL="285750" indent="-285750">
              <a:buFont typeface="Wingdings" pitchFamily="2" charset="2"/>
              <a:buChar char="ü"/>
            </a:pPr>
            <a:endParaRPr lang="en-US" altLang="fi-FI" sz="1400" dirty="0">
              <a:solidFill>
                <a:srgbClr val="595959"/>
              </a:solidFill>
              <a:latin typeface="Gudea" panose="02000000000000000000"/>
            </a:endParaRPr>
          </a:p>
          <a:p>
            <a:br>
              <a:rPr lang="en-US" altLang="fi-FI" sz="1400" dirty="0">
                <a:solidFill>
                  <a:srgbClr val="595959"/>
                </a:solidFill>
                <a:latin typeface="Gudea" panose="02000000000000000000"/>
              </a:rPr>
            </a:br>
            <a:endParaRPr lang="en-US" altLang="fi-FI" sz="1400" dirty="0">
              <a:solidFill>
                <a:srgbClr val="595959"/>
              </a:solidFill>
              <a:latin typeface="Gudea" panose="02000000000000000000"/>
            </a:endParaRPr>
          </a:p>
          <a:p>
            <a:br>
              <a:rPr lang="en-GB" altLang="fi-FI" sz="1400" dirty="0">
                <a:solidFill>
                  <a:srgbClr val="595959"/>
                </a:solidFill>
                <a:latin typeface="Gudea" panose="02000000000000000000"/>
              </a:rPr>
            </a:br>
            <a:endParaRPr lang="fi-FI" sz="1400" dirty="0">
              <a:solidFill>
                <a:srgbClr val="595959">
                  <a:lumMod val="65000"/>
                  <a:lumOff val="35000"/>
                </a:srgbClr>
              </a:solidFill>
              <a:latin typeface="Gudea" panose="02000000000000000000"/>
            </a:endParaRPr>
          </a:p>
        </p:txBody>
      </p:sp>
      <p:graphicFrame>
        <p:nvGraphicFramePr>
          <p:cNvPr id="2" name="Table 1">
            <a:extLst>
              <a:ext uri="{FF2B5EF4-FFF2-40B4-BE49-F238E27FC236}">
                <a16:creationId xmlns:a16="http://schemas.microsoft.com/office/drawing/2014/main" id="{B13EB3C4-3E39-9242-B8EA-3381384ECBF4}"/>
              </a:ext>
            </a:extLst>
          </p:cNvPr>
          <p:cNvGraphicFramePr>
            <a:graphicFrameLocks noGrp="1"/>
          </p:cNvGraphicFramePr>
          <p:nvPr>
            <p:extLst>
              <p:ext uri="{D42A27DB-BD31-4B8C-83A1-F6EECF244321}">
                <p14:modId xmlns:p14="http://schemas.microsoft.com/office/powerpoint/2010/main" val="2373606825"/>
              </p:ext>
            </p:extLst>
          </p:nvPr>
        </p:nvGraphicFramePr>
        <p:xfrm>
          <a:off x="1336431" y="1369104"/>
          <a:ext cx="9519138" cy="5031443"/>
        </p:xfrm>
        <a:graphic>
          <a:graphicData uri="http://schemas.openxmlformats.org/drawingml/2006/table">
            <a:tbl>
              <a:tblPr firstRow="1" bandRow="1">
                <a:tableStyleId>{5C22544A-7EE6-4342-B048-85BDC9FD1C3A}</a:tableStyleId>
              </a:tblPr>
              <a:tblGrid>
                <a:gridCol w="9519138">
                  <a:extLst>
                    <a:ext uri="{9D8B030D-6E8A-4147-A177-3AD203B41FA5}">
                      <a16:colId xmlns:a16="http://schemas.microsoft.com/office/drawing/2014/main" val="2987080083"/>
                    </a:ext>
                  </a:extLst>
                </a:gridCol>
              </a:tblGrid>
              <a:tr h="335494">
                <a:tc>
                  <a:txBody>
                    <a:bodyPr/>
                    <a:lstStyle/>
                    <a:p>
                      <a:r>
                        <a:rPr lang="de-DE" dirty="0" err="1"/>
                        <a:t>Descriptions</a:t>
                      </a:r>
                      <a:endParaRPr lang="de-DE" dirty="0"/>
                    </a:p>
                  </a:txBody>
                  <a:tcPr/>
                </a:tc>
                <a:extLst>
                  <a:ext uri="{0D108BD9-81ED-4DB2-BD59-A6C34878D82A}">
                    <a16:rowId xmlns:a16="http://schemas.microsoft.com/office/drawing/2014/main" val="4040574580"/>
                  </a:ext>
                </a:extLst>
              </a:tr>
              <a:tr h="802953">
                <a:tc>
                  <a:txBody>
                    <a:bodyPr/>
                    <a:lstStyle/>
                    <a:p>
                      <a:pPr marL="285750" indent="-285750" algn="just">
                        <a:buFont typeface="Wingdings" pitchFamily="2" charset="2"/>
                        <a:buChar char="ü"/>
                      </a:pPr>
                      <a:r>
                        <a:rPr lang="en-GB" altLang="fi-FI" sz="1800" dirty="0">
                          <a:solidFill>
                            <a:srgbClr val="595959"/>
                          </a:solidFill>
                          <a:highlight>
                            <a:srgbClr val="00FFFF"/>
                          </a:highlight>
                          <a:latin typeface="Gudea" panose="02000000000000000000"/>
                        </a:rPr>
                        <a:t>Disease diagnosis and prediction </a:t>
                      </a:r>
                      <a:r>
                        <a:rPr lang="en-GB" altLang="fi-FI" sz="1800" dirty="0" err="1">
                          <a:solidFill>
                            <a:srgbClr val="595959"/>
                          </a:solidFill>
                          <a:latin typeface="Gudea" panose="02000000000000000000"/>
                        </a:rPr>
                        <a:t>e.g</a:t>
                      </a:r>
                      <a:r>
                        <a:rPr lang="en-GB" altLang="fi-FI" sz="1800" dirty="0">
                          <a:solidFill>
                            <a:srgbClr val="595959"/>
                          </a:solidFill>
                          <a:latin typeface="Gudea" panose="02000000000000000000"/>
                        </a:rPr>
                        <a:t> – AI examines </a:t>
                      </a:r>
                      <a:r>
                        <a:rPr lang="en-GB" altLang="fi-FI" sz="1800" kern="1200" dirty="0">
                          <a:solidFill>
                            <a:schemeClr val="dk1"/>
                          </a:solidFill>
                          <a:latin typeface="+mn-lt"/>
                          <a:ea typeface="+mn-ea"/>
                          <a:cs typeface="+mn-cs"/>
                        </a:rPr>
                        <a:t>e</a:t>
                      </a:r>
                      <a:r>
                        <a:rPr lang="en-US" sz="1800" kern="1200" dirty="0">
                          <a:solidFill>
                            <a:schemeClr val="dk1"/>
                          </a:solidFill>
                          <a:latin typeface="+mn-lt"/>
                          <a:ea typeface="+mn-ea"/>
                          <a:cs typeface="+mn-cs"/>
                        </a:rPr>
                        <a:t>chocardiograms</a:t>
                      </a:r>
                      <a:r>
                        <a:rPr lang="en-GB" altLang="fi-FI" sz="1800" kern="1200" dirty="0">
                          <a:solidFill>
                            <a:schemeClr val="dk1"/>
                          </a:solidFill>
                          <a:latin typeface="+mn-lt"/>
                          <a:ea typeface="+mn-ea"/>
                          <a:cs typeface="+mn-cs"/>
                        </a:rPr>
                        <a:t> and classifies heart conditions. AI also predicts the possibility of suffering conditions such </a:t>
                      </a:r>
                      <a:r>
                        <a:rPr lang="en-GB" altLang="fi-FI" sz="1800" dirty="0">
                          <a:solidFill>
                            <a:srgbClr val="595959"/>
                          </a:solidFill>
                          <a:latin typeface="Gudea" panose="02000000000000000000"/>
                        </a:rPr>
                        <a:t>and predicting who is more likely to have what disease. AI has correctly predicted 355 cases of heart attack better than human medical doctors.</a:t>
                      </a:r>
                    </a:p>
                  </a:txBody>
                  <a:tcPr/>
                </a:tc>
                <a:extLst>
                  <a:ext uri="{0D108BD9-81ED-4DB2-BD59-A6C34878D82A}">
                    <a16:rowId xmlns:a16="http://schemas.microsoft.com/office/drawing/2014/main" val="3526382177"/>
                  </a:ext>
                </a:extLst>
              </a:tr>
              <a:tr h="802953">
                <a:tc>
                  <a:txBody>
                    <a:bodyPr/>
                    <a:lstStyle/>
                    <a:p>
                      <a:pPr marL="285750" indent="-285750" algn="just">
                        <a:buFont typeface="Wingdings" pitchFamily="2" charset="2"/>
                        <a:buChar char="ü"/>
                      </a:pPr>
                      <a:r>
                        <a:rPr lang="en-US" sz="1800" dirty="0">
                          <a:solidFill>
                            <a:srgbClr val="595959"/>
                          </a:solidFill>
                          <a:highlight>
                            <a:srgbClr val="00FFFF"/>
                          </a:highlight>
                          <a:latin typeface="Gudea" panose="02000000000000000000"/>
                        </a:rPr>
                        <a:t>Telerobotic surgeries and robot-assisted surgeries </a:t>
                      </a:r>
                      <a:r>
                        <a:rPr lang="en-US" sz="1800" dirty="0">
                          <a:solidFill>
                            <a:srgbClr val="595959"/>
                          </a:solidFill>
                          <a:latin typeface="Gudea" panose="02000000000000000000"/>
                        </a:rPr>
                        <a:t>– Surgeries are carried out with the aid of robotically controlled instruments through which coronary intervention can be undertaken by a doctor without any physical contact with the patient. (Operation Lindbergh, 2001). </a:t>
                      </a:r>
                    </a:p>
                  </a:txBody>
                  <a:tcPr/>
                </a:tc>
                <a:extLst>
                  <a:ext uri="{0D108BD9-81ED-4DB2-BD59-A6C34878D82A}">
                    <a16:rowId xmlns:a16="http://schemas.microsoft.com/office/drawing/2014/main" val="2855671078"/>
                  </a:ext>
                </a:extLst>
              </a:tr>
              <a:tr h="562067">
                <a:tc>
                  <a:txBody>
                    <a:bodyPr/>
                    <a:lstStyle/>
                    <a:p>
                      <a:pPr marL="285750" indent="-285750" algn="just">
                        <a:buFont typeface="Wingdings" pitchFamily="2" charset="2"/>
                        <a:buChar char="ü"/>
                      </a:pPr>
                      <a:r>
                        <a:rPr lang="en-GB" altLang="fi-FI" sz="1800" dirty="0">
                          <a:solidFill>
                            <a:srgbClr val="595959"/>
                          </a:solidFill>
                          <a:highlight>
                            <a:srgbClr val="00FFFF"/>
                          </a:highlight>
                          <a:latin typeface="Gudea" panose="02000000000000000000"/>
                        </a:rPr>
                        <a:t>Genomics</a:t>
                      </a:r>
                      <a:r>
                        <a:rPr lang="en-GB" altLang="fi-FI" sz="1800" dirty="0">
                          <a:solidFill>
                            <a:srgbClr val="595959"/>
                          </a:solidFill>
                          <a:latin typeface="Gudea" panose="02000000000000000000"/>
                        </a:rPr>
                        <a:t> – AI is being used to make specific changes in the DNA sequence of human beings (gene editing) to remove certain traits therefrom and insert new traits. AI is cheaper.</a:t>
                      </a:r>
                    </a:p>
                  </a:txBody>
                  <a:tcPr/>
                </a:tc>
                <a:extLst>
                  <a:ext uri="{0D108BD9-81ED-4DB2-BD59-A6C34878D82A}">
                    <a16:rowId xmlns:a16="http://schemas.microsoft.com/office/drawing/2014/main" val="3139350978"/>
                  </a:ext>
                </a:extLst>
              </a:tr>
              <a:tr h="1043839">
                <a:tc>
                  <a:txBody>
                    <a:bodyPr/>
                    <a:lstStyle/>
                    <a:p>
                      <a:pPr marL="285750" indent="-285750" algn="just">
                        <a:buFont typeface="Wingdings" pitchFamily="2" charset="2"/>
                        <a:buChar char="ü"/>
                      </a:pPr>
                      <a:r>
                        <a:rPr lang="en-GB" altLang="fi-FI" sz="1800" dirty="0">
                          <a:solidFill>
                            <a:srgbClr val="595959"/>
                          </a:solidFill>
                          <a:highlight>
                            <a:srgbClr val="00FFFF"/>
                          </a:highlight>
                          <a:latin typeface="Gudea" panose="02000000000000000000"/>
                        </a:rPr>
                        <a:t>Drug discovery, development and repurposing </a:t>
                      </a:r>
                      <a:r>
                        <a:rPr lang="en-GB" altLang="fi-FI" sz="1800" dirty="0">
                          <a:solidFill>
                            <a:srgbClr val="595959"/>
                          </a:solidFill>
                          <a:latin typeface="Gudea" panose="02000000000000000000"/>
                        </a:rPr>
                        <a:t>– AI analyses available data and identifies good target proteins (drug discovery). Drug repurposing is the application of an approved drug for the treatment of a different disease by using AI to evaluate the approved data of drug molecules to meet new targets. AI accesses the sensitive personal data of patients in the process.</a:t>
                      </a:r>
                    </a:p>
                  </a:txBody>
                  <a:tcPr/>
                </a:tc>
                <a:extLst>
                  <a:ext uri="{0D108BD9-81ED-4DB2-BD59-A6C34878D82A}">
                    <a16:rowId xmlns:a16="http://schemas.microsoft.com/office/drawing/2014/main" val="2901406677"/>
                  </a:ext>
                </a:extLst>
              </a:tr>
              <a:tr h="733763">
                <a:tc>
                  <a:txBody>
                    <a:bodyPr/>
                    <a:lstStyle/>
                    <a:p>
                      <a:pPr marL="285750" indent="-285750" algn="just">
                        <a:buFont typeface="Wingdings" pitchFamily="2" charset="2"/>
                        <a:buChar char="ü"/>
                      </a:pPr>
                      <a:r>
                        <a:rPr lang="en-GB" altLang="fi-FI" sz="1800" dirty="0">
                          <a:solidFill>
                            <a:srgbClr val="595959"/>
                          </a:solidFill>
                          <a:highlight>
                            <a:srgbClr val="00FFFF"/>
                          </a:highlight>
                          <a:latin typeface="Gudea" panose="02000000000000000000"/>
                        </a:rPr>
                        <a:t>Clinical trial </a:t>
                      </a:r>
                      <a:r>
                        <a:rPr lang="en-GB" altLang="fi-FI" sz="1800" dirty="0">
                          <a:solidFill>
                            <a:srgbClr val="595959"/>
                          </a:solidFill>
                          <a:latin typeface="Gudea" panose="02000000000000000000"/>
                        </a:rPr>
                        <a:t>– </a:t>
                      </a:r>
                      <a:r>
                        <a:rPr lang="en-GB" altLang="fi-FI" sz="1800" kern="1200" dirty="0">
                          <a:solidFill>
                            <a:srgbClr val="595959"/>
                          </a:solidFill>
                          <a:latin typeface="Gudea" panose="02000000000000000000"/>
                          <a:ea typeface="+mn-ea"/>
                          <a:cs typeface="+mn-cs"/>
                        </a:rPr>
                        <a:t>AI helps in the selection of candidates in determining the potency, side effects, etc. of new drugs.</a:t>
                      </a:r>
                    </a:p>
                  </a:txBody>
                  <a:tcPr/>
                </a:tc>
                <a:extLst>
                  <a:ext uri="{0D108BD9-81ED-4DB2-BD59-A6C34878D82A}">
                    <a16:rowId xmlns:a16="http://schemas.microsoft.com/office/drawing/2014/main" val="2870270749"/>
                  </a:ext>
                </a:extLst>
              </a:tr>
            </a:tbl>
          </a:graphicData>
        </a:graphic>
      </p:graphicFrame>
      <p:cxnSp>
        <p:nvCxnSpPr>
          <p:cNvPr id="8" name="Straight Connector 15">
            <a:extLst>
              <a:ext uri="{FF2B5EF4-FFF2-40B4-BE49-F238E27FC236}">
                <a16:creationId xmlns:a16="http://schemas.microsoft.com/office/drawing/2014/main" id="{6B0C9E05-FCC7-4CD1-BD7A-C352BE840AB3}"/>
              </a:ext>
            </a:extLst>
          </p:cNvPr>
          <p:cNvCxnSpPr>
            <a:cxnSpLocks/>
          </p:cNvCxnSpPr>
          <p:nvPr/>
        </p:nvCxnSpPr>
        <p:spPr>
          <a:xfrm>
            <a:off x="1421388" y="972077"/>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5651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37846" y="645550"/>
            <a:ext cx="12016154" cy="1200329"/>
          </a:xfrm>
          <a:prstGeom prst="rect">
            <a:avLst/>
          </a:prstGeom>
          <a:noFill/>
        </p:spPr>
        <p:txBody>
          <a:bodyPr wrap="square" rtlCol="0">
            <a:spAutoFit/>
          </a:bodyPr>
          <a:lstStyle/>
          <a:p>
            <a:r>
              <a:rPr lang="en-US" altLang="en-US" sz="2400" b="1" spc="300" dirty="0">
                <a:solidFill>
                  <a:prstClr val="white">
                    <a:lumMod val="50000"/>
                  </a:prstClr>
                </a:solidFill>
                <a:latin typeface="Gudea" panose="02000000000000000000" pitchFamily="50" charset="0"/>
              </a:rPr>
              <a:t>Data protection concerns and remediation actions </a:t>
            </a:r>
          </a:p>
          <a:p>
            <a:r>
              <a:rPr lang="en-US" altLang="en-US" sz="2400" b="1" spc="300" dirty="0">
                <a:solidFill>
                  <a:prstClr val="white">
                    <a:lumMod val="50000"/>
                  </a:prstClr>
                </a:solidFill>
                <a:latin typeface="Gudea" panose="02000000000000000000" pitchFamily="50" charset="0"/>
              </a:rPr>
              <a:t>in the use of AI in medicine</a:t>
            </a:r>
          </a:p>
          <a:p>
            <a:endParaRPr lang="fi-FI" sz="2400" b="1" spc="300" dirty="0">
              <a:solidFill>
                <a:prstClr val="white">
                  <a:lumMod val="50000"/>
                </a:prstClr>
              </a:solidFill>
              <a:latin typeface="Gudea" panose="02000000000000000000" pitchFamily="50"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7" name="TextBox 6"/>
          <p:cNvSpPr txBox="1"/>
          <p:nvPr/>
        </p:nvSpPr>
        <p:spPr>
          <a:xfrm>
            <a:off x="457200" y="1624174"/>
            <a:ext cx="8831766" cy="2246769"/>
          </a:xfrm>
          <a:prstGeom prst="rect">
            <a:avLst/>
          </a:prstGeom>
          <a:noFill/>
        </p:spPr>
        <p:txBody>
          <a:bodyPr wrap="square" rtlCol="0">
            <a:spAutoFit/>
          </a:bodyPr>
          <a:lstStyle/>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pPr marL="285750" indent="-285750">
              <a:buFont typeface="Wingdings" pitchFamily="2" charset="2"/>
              <a:buChar char="ü"/>
            </a:pPr>
            <a:endParaRPr lang="en-US" altLang="fi-FI" sz="1400" dirty="0">
              <a:solidFill>
                <a:srgbClr val="595959"/>
              </a:solidFill>
              <a:latin typeface="Gudea" panose="02000000000000000000"/>
            </a:endParaRPr>
          </a:p>
          <a:p>
            <a:br>
              <a:rPr lang="en-US" altLang="fi-FI" sz="1400" dirty="0">
                <a:solidFill>
                  <a:srgbClr val="595959"/>
                </a:solidFill>
                <a:latin typeface="Gudea" panose="02000000000000000000"/>
              </a:rPr>
            </a:br>
            <a:endParaRPr lang="en-US" altLang="fi-FI" sz="1400" dirty="0">
              <a:solidFill>
                <a:srgbClr val="595959"/>
              </a:solidFill>
              <a:latin typeface="Gudea" panose="02000000000000000000"/>
            </a:endParaRPr>
          </a:p>
          <a:p>
            <a:br>
              <a:rPr lang="en-GB" altLang="fi-FI" sz="1400" dirty="0">
                <a:solidFill>
                  <a:srgbClr val="595959"/>
                </a:solidFill>
                <a:latin typeface="Gudea" panose="02000000000000000000"/>
              </a:rPr>
            </a:br>
            <a:endParaRPr lang="fi-FI" sz="1400" dirty="0">
              <a:solidFill>
                <a:srgbClr val="595959">
                  <a:lumMod val="65000"/>
                  <a:lumOff val="35000"/>
                </a:srgbClr>
              </a:solidFill>
              <a:latin typeface="Gudea" panose="02000000000000000000"/>
            </a:endParaRPr>
          </a:p>
        </p:txBody>
      </p:sp>
      <p:graphicFrame>
        <p:nvGraphicFramePr>
          <p:cNvPr id="2" name="Table 1">
            <a:extLst>
              <a:ext uri="{FF2B5EF4-FFF2-40B4-BE49-F238E27FC236}">
                <a16:creationId xmlns:a16="http://schemas.microsoft.com/office/drawing/2014/main" id="{B13EB3C4-3E39-9242-B8EA-3381384ECBF4}"/>
              </a:ext>
            </a:extLst>
          </p:cNvPr>
          <p:cNvGraphicFramePr>
            <a:graphicFrameLocks noGrp="1"/>
          </p:cNvGraphicFramePr>
          <p:nvPr/>
        </p:nvGraphicFramePr>
        <p:xfrm>
          <a:off x="93784" y="1667183"/>
          <a:ext cx="12016155" cy="5064208"/>
        </p:xfrm>
        <a:graphic>
          <a:graphicData uri="http://schemas.openxmlformats.org/drawingml/2006/table">
            <a:tbl>
              <a:tblPr firstRow="1" bandRow="1">
                <a:tableStyleId>{5C22544A-7EE6-4342-B048-85BDC9FD1C3A}</a:tableStyleId>
              </a:tblPr>
              <a:tblGrid>
                <a:gridCol w="4005385">
                  <a:extLst>
                    <a:ext uri="{9D8B030D-6E8A-4147-A177-3AD203B41FA5}">
                      <a16:colId xmlns:a16="http://schemas.microsoft.com/office/drawing/2014/main" val="2375667167"/>
                    </a:ext>
                  </a:extLst>
                </a:gridCol>
                <a:gridCol w="4005385">
                  <a:extLst>
                    <a:ext uri="{9D8B030D-6E8A-4147-A177-3AD203B41FA5}">
                      <a16:colId xmlns:a16="http://schemas.microsoft.com/office/drawing/2014/main" val="2288787557"/>
                    </a:ext>
                  </a:extLst>
                </a:gridCol>
                <a:gridCol w="4005385">
                  <a:extLst>
                    <a:ext uri="{9D8B030D-6E8A-4147-A177-3AD203B41FA5}">
                      <a16:colId xmlns:a16="http://schemas.microsoft.com/office/drawing/2014/main" val="2987080083"/>
                    </a:ext>
                  </a:extLst>
                </a:gridCol>
              </a:tblGrid>
              <a:tr h="365737">
                <a:tc>
                  <a:txBody>
                    <a:bodyPr/>
                    <a:lstStyle/>
                    <a:p>
                      <a:r>
                        <a:rPr lang="de-DE" dirty="0" err="1"/>
                        <a:t>Concerns</a:t>
                      </a:r>
                      <a:endParaRPr lang="de-DE" dirty="0"/>
                    </a:p>
                  </a:txBody>
                  <a:tcPr/>
                </a:tc>
                <a:tc>
                  <a:txBody>
                    <a:bodyPr/>
                    <a:lstStyle/>
                    <a:p>
                      <a:r>
                        <a:rPr lang="de-DE" dirty="0"/>
                        <a:t>Description</a:t>
                      </a:r>
                    </a:p>
                  </a:txBody>
                  <a:tcPr/>
                </a:tc>
                <a:tc>
                  <a:txBody>
                    <a:bodyPr/>
                    <a:lstStyle/>
                    <a:p>
                      <a:r>
                        <a:rPr lang="de-DE" dirty="0" err="1"/>
                        <a:t>Remediation</a:t>
                      </a:r>
                      <a:r>
                        <a:rPr lang="de-DE" dirty="0"/>
                        <a:t> </a:t>
                      </a:r>
                      <a:r>
                        <a:rPr lang="de-DE" dirty="0" err="1"/>
                        <a:t>actions</a:t>
                      </a:r>
                      <a:endParaRPr lang="de-DE" dirty="0"/>
                    </a:p>
                  </a:txBody>
                  <a:tcPr/>
                </a:tc>
                <a:extLst>
                  <a:ext uri="{0D108BD9-81ED-4DB2-BD59-A6C34878D82A}">
                    <a16:rowId xmlns:a16="http://schemas.microsoft.com/office/drawing/2014/main" val="4040574580"/>
                  </a:ext>
                </a:extLst>
              </a:tr>
              <a:tr h="1439397">
                <a:tc>
                  <a:txBody>
                    <a:bodyPr/>
                    <a:lstStyle/>
                    <a:p>
                      <a:pPr marL="285750" indent="-285750">
                        <a:buFont typeface="Wingdings" pitchFamily="2" charset="2"/>
                        <a:buChar char="ü"/>
                      </a:pPr>
                      <a:r>
                        <a:rPr lang="en-US" altLang="fi-FI" sz="1800" b="1" dirty="0">
                          <a:solidFill>
                            <a:srgbClr val="595959"/>
                          </a:solidFill>
                          <a:latin typeface="Gudea" panose="02000000000000000000"/>
                        </a:rPr>
                        <a:t>Lawfulness and transparency principle </a:t>
                      </a:r>
                      <a:endParaRPr lang="de-DE" dirty="0"/>
                    </a:p>
                  </a:txBody>
                  <a:tcPr/>
                </a:tc>
                <a:tc>
                  <a:txBody>
                    <a:bodyPr/>
                    <a:lstStyle/>
                    <a:p>
                      <a:pPr marL="285750" indent="-285750">
                        <a:buFont typeface="Wingdings" pitchFamily="2" charset="2"/>
                        <a:buChar char="ü"/>
                      </a:pPr>
                      <a:r>
                        <a:rPr lang="de-DE" dirty="0" err="1"/>
                        <a:t>Necessity</a:t>
                      </a:r>
                      <a:r>
                        <a:rPr lang="de-DE" dirty="0"/>
                        <a:t> </a:t>
                      </a:r>
                      <a:r>
                        <a:rPr lang="de-DE" dirty="0" err="1"/>
                        <a:t>of</a:t>
                      </a:r>
                      <a:r>
                        <a:rPr lang="de-DE" dirty="0"/>
                        <a:t> </a:t>
                      </a:r>
                      <a:r>
                        <a:rPr lang="de-DE" dirty="0" err="1"/>
                        <a:t>processing</a:t>
                      </a:r>
                      <a:r>
                        <a:rPr lang="de-DE" dirty="0"/>
                        <a:t>,</a:t>
                      </a:r>
                    </a:p>
                    <a:p>
                      <a:pPr marL="285750" indent="-285750">
                        <a:buFont typeface="Wingdings" pitchFamily="2" charset="2"/>
                        <a:buChar char="ü"/>
                      </a:pPr>
                      <a:r>
                        <a:rPr lang="de-DE" dirty="0"/>
                        <a:t>‘Anonymised‘ </a:t>
                      </a:r>
                      <a:r>
                        <a:rPr lang="de-DE" dirty="0" err="1"/>
                        <a:t>genetic</a:t>
                      </a:r>
                      <a:r>
                        <a:rPr lang="de-DE" dirty="0"/>
                        <a:t> </a:t>
                      </a:r>
                      <a:r>
                        <a:rPr lang="de-DE" dirty="0" err="1"/>
                        <a:t>data</a:t>
                      </a:r>
                      <a:r>
                        <a:rPr lang="de-DE" dirty="0"/>
                        <a:t>,</a:t>
                      </a:r>
                    </a:p>
                    <a:p>
                      <a:pPr marL="285750" indent="-285750">
                        <a:buFont typeface="Wingdings" pitchFamily="2" charset="2"/>
                        <a:buChar char="ü"/>
                      </a:pPr>
                      <a:r>
                        <a:rPr lang="de-DE" dirty="0"/>
                        <a:t> Data </a:t>
                      </a:r>
                      <a:r>
                        <a:rPr lang="de-DE" dirty="0" err="1"/>
                        <a:t>repurposing</a:t>
                      </a:r>
                      <a:r>
                        <a:rPr lang="de-DE" dirty="0"/>
                        <a:t>,</a:t>
                      </a:r>
                    </a:p>
                    <a:p>
                      <a:pPr marL="285750" indent="-285750">
                        <a:buFont typeface="Wingdings" pitchFamily="2" charset="2"/>
                        <a:buChar char="ü"/>
                      </a:pPr>
                      <a:r>
                        <a:rPr lang="de-DE" dirty="0" err="1"/>
                        <a:t>Transparency</a:t>
                      </a:r>
                      <a:r>
                        <a:rPr lang="de-DE" dirty="0"/>
                        <a:t> </a:t>
                      </a:r>
                      <a:r>
                        <a:rPr lang="de-DE" dirty="0" err="1"/>
                        <a:t>becomes</a:t>
                      </a:r>
                      <a:r>
                        <a:rPr lang="de-DE" dirty="0"/>
                        <a:t> </a:t>
                      </a:r>
                      <a:r>
                        <a:rPr lang="de-DE" dirty="0" err="1"/>
                        <a:t>more</a:t>
                      </a:r>
                      <a:r>
                        <a:rPr lang="de-DE" dirty="0"/>
                        <a:t> </a:t>
                      </a:r>
                      <a:r>
                        <a:rPr lang="de-DE" dirty="0" err="1"/>
                        <a:t>difficult</a:t>
                      </a:r>
                      <a:r>
                        <a:rPr lang="de-DE" dirty="0"/>
                        <a:t> </a:t>
                      </a:r>
                      <a:r>
                        <a:rPr lang="de-DE" dirty="0" err="1"/>
                        <a:t>because</a:t>
                      </a:r>
                      <a:r>
                        <a:rPr lang="de-DE" dirty="0"/>
                        <a:t> </a:t>
                      </a:r>
                      <a:r>
                        <a:rPr lang="de-DE" dirty="0" err="1"/>
                        <a:t>of</a:t>
                      </a:r>
                      <a:r>
                        <a:rPr lang="de-DE" dirty="0"/>
                        <a:t> </a:t>
                      </a:r>
                      <a:r>
                        <a:rPr lang="de-DE" dirty="0" err="1"/>
                        <a:t>the</a:t>
                      </a:r>
                      <a:r>
                        <a:rPr lang="de-DE" dirty="0"/>
                        <a:t> </a:t>
                      </a:r>
                      <a:r>
                        <a:rPr lang="de-DE" dirty="0" err="1"/>
                        <a:t>above</a:t>
                      </a:r>
                      <a:r>
                        <a:rPr lang="de-DE" dirty="0"/>
                        <a:t>.</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a:solidFill>
                            <a:srgbClr val="595959"/>
                          </a:solidFill>
                          <a:latin typeface="Gudea" panose="02000000000000000000"/>
                        </a:rPr>
                        <a:t> </a:t>
                      </a:r>
                      <a:r>
                        <a:rPr lang="fi-FI" sz="1800" dirty="0" err="1">
                          <a:solidFill>
                            <a:srgbClr val="595959"/>
                          </a:solidFill>
                          <a:latin typeface="Gudea" panose="02000000000000000000"/>
                        </a:rPr>
                        <a:t>Thorough</a:t>
                      </a:r>
                      <a:r>
                        <a:rPr lang="fi-FI" sz="1800" dirty="0">
                          <a:solidFill>
                            <a:srgbClr val="595959"/>
                          </a:solidFill>
                          <a:latin typeface="Gudea" panose="02000000000000000000"/>
                        </a:rPr>
                        <a:t> anonymisation and </a:t>
                      </a:r>
                      <a:r>
                        <a:rPr lang="fi-FI" sz="1800" dirty="0" err="1">
                          <a:solidFill>
                            <a:srgbClr val="595959"/>
                          </a:solidFill>
                          <a:latin typeface="Gudea" panose="02000000000000000000"/>
                        </a:rPr>
                        <a:t>review</a:t>
                      </a:r>
                      <a:r>
                        <a:rPr lang="fi-FI" sz="1800" dirty="0">
                          <a:solidFill>
                            <a:srgbClr val="595959"/>
                          </a:solidFill>
                          <a:latin typeface="Gudea" panose="02000000000000000000"/>
                        </a:rPr>
                        <a:t> of anonymisation in </a:t>
                      </a:r>
                      <a:r>
                        <a:rPr lang="fi-FI" sz="1800" dirty="0" err="1">
                          <a:solidFill>
                            <a:srgbClr val="595959"/>
                          </a:solidFill>
                          <a:latin typeface="Gudea" panose="02000000000000000000"/>
                        </a:rPr>
                        <a:t>genetic</a:t>
                      </a:r>
                      <a:r>
                        <a:rPr lang="fi-FI" sz="1800" dirty="0">
                          <a:solidFill>
                            <a:srgbClr val="595959"/>
                          </a:solidFill>
                          <a:latin typeface="Gudea" panose="02000000000000000000"/>
                        </a:rPr>
                        <a:t> data.</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err="1">
                          <a:solidFill>
                            <a:srgbClr val="595959"/>
                          </a:solidFill>
                          <a:latin typeface="Gudea" panose="02000000000000000000"/>
                        </a:rPr>
                        <a:t>Assess</a:t>
                      </a:r>
                      <a:r>
                        <a:rPr lang="fi-FI" sz="1800" dirty="0">
                          <a:solidFill>
                            <a:srgbClr val="595959"/>
                          </a:solidFill>
                          <a:latin typeface="Gudea" panose="02000000000000000000"/>
                        </a:rPr>
                        <a:t> and </a:t>
                      </a:r>
                      <a:r>
                        <a:rPr lang="fi-FI" sz="1800" dirty="0" err="1">
                          <a:solidFill>
                            <a:srgbClr val="595959"/>
                          </a:solidFill>
                          <a:latin typeface="Gudea" panose="02000000000000000000"/>
                        </a:rPr>
                        <a:t>ensure</a:t>
                      </a:r>
                      <a:r>
                        <a:rPr lang="fi-FI" sz="1800" dirty="0">
                          <a:solidFill>
                            <a:srgbClr val="595959"/>
                          </a:solidFill>
                          <a:latin typeface="Gudea" panose="02000000000000000000"/>
                        </a:rPr>
                        <a:t> </a:t>
                      </a:r>
                      <a:r>
                        <a:rPr lang="fi-FI" sz="1800" dirty="0" err="1">
                          <a:solidFill>
                            <a:srgbClr val="595959"/>
                          </a:solidFill>
                          <a:latin typeface="Gudea" panose="02000000000000000000"/>
                        </a:rPr>
                        <a:t>strict</a:t>
                      </a:r>
                      <a:r>
                        <a:rPr lang="fi-FI" sz="1800" dirty="0">
                          <a:solidFill>
                            <a:srgbClr val="595959"/>
                          </a:solidFill>
                          <a:latin typeface="Gudea" panose="02000000000000000000"/>
                        </a:rPr>
                        <a:t> </a:t>
                      </a:r>
                      <a:r>
                        <a:rPr lang="fi-FI" sz="1800" dirty="0" err="1">
                          <a:solidFill>
                            <a:srgbClr val="595959"/>
                          </a:solidFill>
                          <a:latin typeface="Gudea" panose="02000000000000000000"/>
                        </a:rPr>
                        <a:t>compliance</a:t>
                      </a:r>
                      <a:r>
                        <a:rPr lang="fi-FI" sz="1800" dirty="0">
                          <a:solidFill>
                            <a:srgbClr val="595959"/>
                          </a:solidFill>
                          <a:latin typeface="Gudea" panose="02000000000000000000"/>
                        </a:rPr>
                        <a:t> </a:t>
                      </a:r>
                      <a:r>
                        <a:rPr lang="fi-FI" sz="1800" dirty="0" err="1">
                          <a:solidFill>
                            <a:srgbClr val="595959"/>
                          </a:solidFill>
                          <a:latin typeface="Gudea" panose="02000000000000000000"/>
                        </a:rPr>
                        <a:t>with</a:t>
                      </a:r>
                      <a:r>
                        <a:rPr lang="fi-FI" sz="1800" dirty="0">
                          <a:solidFill>
                            <a:srgbClr val="595959"/>
                          </a:solidFill>
                          <a:latin typeface="Gudea" panose="02000000000000000000"/>
                        </a:rPr>
                        <a:t> Article 6(4) GDPR?</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a:solidFill>
                            <a:srgbClr val="595959"/>
                          </a:solidFill>
                          <a:latin typeface="Gudea" panose="02000000000000000000"/>
                        </a:rPr>
                        <a:t>Provision of </a:t>
                      </a:r>
                      <a:r>
                        <a:rPr lang="fi-FI" sz="1800" dirty="0" err="1">
                          <a:solidFill>
                            <a:srgbClr val="595959"/>
                          </a:solidFill>
                          <a:latin typeface="Gudea" panose="02000000000000000000"/>
                        </a:rPr>
                        <a:t>proper</a:t>
                      </a:r>
                      <a:r>
                        <a:rPr lang="fi-FI" sz="1800" dirty="0">
                          <a:solidFill>
                            <a:srgbClr val="595959"/>
                          </a:solidFill>
                          <a:latin typeface="Gudea" panose="02000000000000000000"/>
                        </a:rPr>
                        <a:t> </a:t>
                      </a:r>
                      <a:r>
                        <a:rPr lang="fi-FI" sz="1800" dirty="0" err="1">
                          <a:solidFill>
                            <a:srgbClr val="595959"/>
                          </a:solidFill>
                          <a:latin typeface="Gudea" panose="02000000000000000000"/>
                        </a:rPr>
                        <a:t>information</a:t>
                      </a:r>
                      <a:endParaRPr lang="fi-FI" sz="1800" dirty="0">
                        <a:solidFill>
                          <a:srgbClr val="595959"/>
                        </a:solidFill>
                        <a:latin typeface="Gudea" panose="02000000000000000000"/>
                      </a:endParaRPr>
                    </a:p>
                  </a:txBody>
                  <a:tcPr/>
                </a:tc>
                <a:extLst>
                  <a:ext uri="{0D108BD9-81ED-4DB2-BD59-A6C34878D82A}">
                    <a16:rowId xmlns:a16="http://schemas.microsoft.com/office/drawing/2014/main" val="3526382177"/>
                  </a:ext>
                </a:extLst>
              </a:tr>
              <a:tr h="1498048">
                <a:tc>
                  <a:txBody>
                    <a:bodyPr/>
                    <a:lstStyle/>
                    <a:p>
                      <a:pPr marL="285750" indent="-285750">
                        <a:buFont typeface="Wingdings" pitchFamily="2" charset="2"/>
                        <a:buChar char="ü"/>
                      </a:pPr>
                      <a:r>
                        <a:rPr lang="fi-FI" sz="1800" b="1" kern="1200" dirty="0" err="1">
                          <a:solidFill>
                            <a:srgbClr val="595959"/>
                          </a:solidFill>
                          <a:latin typeface="Gudea" panose="02000000000000000000"/>
                          <a:ea typeface="+mn-ea"/>
                          <a:cs typeface="+mn-cs"/>
                        </a:rPr>
                        <a:t>Decision</a:t>
                      </a:r>
                      <a:r>
                        <a:rPr lang="fi-FI" sz="1800" b="1" kern="1200" dirty="0">
                          <a:solidFill>
                            <a:srgbClr val="595959"/>
                          </a:solidFill>
                          <a:latin typeface="Gudea" panose="02000000000000000000"/>
                          <a:ea typeface="+mn-ea"/>
                          <a:cs typeface="+mn-cs"/>
                        </a:rPr>
                        <a:t> </a:t>
                      </a:r>
                      <a:r>
                        <a:rPr lang="fi-FI" sz="1800" b="1" kern="1200" dirty="0" err="1">
                          <a:solidFill>
                            <a:srgbClr val="595959"/>
                          </a:solidFill>
                          <a:latin typeface="Gudea" panose="02000000000000000000"/>
                          <a:ea typeface="+mn-ea"/>
                          <a:cs typeface="+mn-cs"/>
                        </a:rPr>
                        <a:t>making</a:t>
                      </a:r>
                      <a:r>
                        <a:rPr lang="fi-FI" sz="1800" b="1" kern="1200" dirty="0">
                          <a:solidFill>
                            <a:srgbClr val="595959"/>
                          </a:solidFill>
                          <a:latin typeface="Gudea" panose="02000000000000000000"/>
                          <a:ea typeface="+mn-ea"/>
                          <a:cs typeface="+mn-cs"/>
                        </a:rPr>
                        <a:t> </a:t>
                      </a:r>
                      <a:r>
                        <a:rPr lang="fi-FI" sz="1800" b="1" kern="1200" dirty="0" err="1">
                          <a:solidFill>
                            <a:srgbClr val="595959"/>
                          </a:solidFill>
                          <a:latin typeface="Gudea" panose="02000000000000000000"/>
                          <a:ea typeface="+mn-ea"/>
                          <a:cs typeface="+mn-cs"/>
                        </a:rPr>
                        <a:t>algorithms</a:t>
                      </a:r>
                      <a:r>
                        <a:rPr lang="fi-FI" sz="1800" b="1" kern="1200" dirty="0">
                          <a:solidFill>
                            <a:srgbClr val="595959"/>
                          </a:solidFill>
                          <a:latin typeface="Gudea" panose="02000000000000000000"/>
                          <a:ea typeface="+mn-ea"/>
                          <a:cs typeface="+mn-cs"/>
                        </a:rPr>
                        <a:t> </a:t>
                      </a:r>
                    </a:p>
                  </a:txBody>
                  <a:tcPr/>
                </a:tc>
                <a:tc>
                  <a:txBody>
                    <a:bodyPr/>
                    <a:lstStyle/>
                    <a:p>
                      <a:pPr marL="285750" indent="-285750">
                        <a:buFont typeface="Wingdings" pitchFamily="2" charset="2"/>
                        <a:buChar char="ü"/>
                      </a:pPr>
                      <a:r>
                        <a:rPr lang="fi-FI" sz="1800" kern="1200" dirty="0">
                          <a:solidFill>
                            <a:schemeClr val="dk1"/>
                          </a:solidFill>
                          <a:latin typeface="+mn-lt"/>
                          <a:ea typeface="+mn-ea"/>
                          <a:cs typeface="+mn-cs"/>
                        </a:rPr>
                        <a:t>AI is </a:t>
                      </a:r>
                      <a:r>
                        <a:rPr lang="fi-FI" sz="1800" kern="1200" dirty="0" err="1">
                          <a:solidFill>
                            <a:schemeClr val="dk1"/>
                          </a:solidFill>
                          <a:latin typeface="+mn-lt"/>
                          <a:ea typeface="+mn-ea"/>
                          <a:cs typeface="+mn-cs"/>
                        </a:rPr>
                        <a:t>determining</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people’s</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fate</a:t>
                      </a:r>
                      <a:r>
                        <a:rPr lang="fi-FI" sz="1800" kern="1200" dirty="0">
                          <a:solidFill>
                            <a:schemeClr val="dk1"/>
                          </a:solidFill>
                          <a:latin typeface="+mn-lt"/>
                          <a:ea typeface="+mn-ea"/>
                          <a:cs typeface="+mn-cs"/>
                        </a:rPr>
                        <a:t> – </a:t>
                      </a:r>
                      <a:r>
                        <a:rPr lang="fi-FI" sz="1800" kern="1200" dirty="0" err="1">
                          <a:solidFill>
                            <a:schemeClr val="dk1"/>
                          </a:solidFill>
                          <a:latin typeface="+mn-lt"/>
                          <a:ea typeface="+mn-ea"/>
                          <a:cs typeface="+mn-cs"/>
                        </a:rPr>
                        <a:t>who</a:t>
                      </a:r>
                      <a:r>
                        <a:rPr lang="fi-FI" sz="1800" kern="1200" dirty="0">
                          <a:solidFill>
                            <a:schemeClr val="dk1"/>
                          </a:solidFill>
                          <a:latin typeface="+mn-lt"/>
                          <a:ea typeface="+mn-ea"/>
                          <a:cs typeface="+mn-cs"/>
                        </a:rPr>
                        <a:t> is </a:t>
                      </a:r>
                      <a:r>
                        <a:rPr lang="fi-FI" sz="1800" kern="1200" dirty="0" err="1">
                          <a:solidFill>
                            <a:schemeClr val="dk1"/>
                          </a:solidFill>
                          <a:latin typeface="+mn-lt"/>
                          <a:ea typeface="+mn-ea"/>
                          <a:cs typeface="+mn-cs"/>
                        </a:rPr>
                        <a:t>healthy</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enough</a:t>
                      </a:r>
                      <a:r>
                        <a:rPr lang="fi-FI" sz="1800" kern="1200" dirty="0">
                          <a:solidFill>
                            <a:schemeClr val="dk1"/>
                          </a:solidFill>
                          <a:latin typeface="+mn-lt"/>
                          <a:ea typeface="+mn-ea"/>
                          <a:cs typeface="+mn-cs"/>
                        </a:rPr>
                        <a:t> for </a:t>
                      </a:r>
                      <a:r>
                        <a:rPr lang="fi-FI" sz="1800" kern="1200" dirty="0" err="1">
                          <a:solidFill>
                            <a:schemeClr val="dk1"/>
                          </a:solidFill>
                          <a:latin typeface="+mn-lt"/>
                          <a:ea typeface="+mn-ea"/>
                          <a:cs typeface="+mn-cs"/>
                        </a:rPr>
                        <a:t>certain</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jobs</a:t>
                      </a:r>
                      <a:r>
                        <a:rPr lang="fi-FI" sz="1800" kern="1200" dirty="0">
                          <a:solidFill>
                            <a:schemeClr val="dk1"/>
                          </a:solidFill>
                          <a:latin typeface="+mn-lt"/>
                          <a:ea typeface="+mn-ea"/>
                          <a:cs typeface="+mn-cs"/>
                        </a:rPr>
                        <a:t> for </a:t>
                      </a:r>
                      <a:r>
                        <a:rPr lang="fi-FI" sz="1800" kern="1200" dirty="0" err="1">
                          <a:solidFill>
                            <a:schemeClr val="dk1"/>
                          </a:solidFill>
                          <a:latin typeface="+mn-lt"/>
                          <a:ea typeface="+mn-ea"/>
                          <a:cs typeface="+mn-cs"/>
                        </a:rPr>
                        <a:t>instance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but</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little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or</a:t>
                      </a:r>
                      <a:r>
                        <a:rPr lang="fi-FI" sz="1800" kern="1200" dirty="0">
                          <a:solidFill>
                            <a:schemeClr val="dk1"/>
                          </a:solidFill>
                          <a:latin typeface="+mn-lt"/>
                          <a:ea typeface="+mn-ea"/>
                          <a:cs typeface="+mn-cs"/>
                        </a:rPr>
                        <a:t> no </a:t>
                      </a:r>
                      <a:r>
                        <a:rPr lang="fi-FI" sz="1800" kern="1200" dirty="0" err="1">
                          <a:solidFill>
                            <a:schemeClr val="dk1"/>
                          </a:solidFill>
                          <a:latin typeface="+mn-lt"/>
                          <a:ea typeface="+mn-ea"/>
                          <a:cs typeface="+mn-cs"/>
                        </a:rPr>
                        <a:t>explanation</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because</a:t>
                      </a:r>
                      <a:r>
                        <a:rPr lang="fi-FI" sz="1800" kern="1200" dirty="0">
                          <a:solidFill>
                            <a:schemeClr val="dk1"/>
                          </a:solidFill>
                          <a:latin typeface="+mn-lt"/>
                          <a:ea typeface="+mn-ea"/>
                          <a:cs typeface="+mn-cs"/>
                        </a:rPr>
                        <a:t> of </a:t>
                      </a:r>
                      <a:r>
                        <a:rPr lang="fi-FI" sz="1800" kern="1200" dirty="0" err="1">
                          <a:solidFill>
                            <a:schemeClr val="dk1"/>
                          </a:solidFill>
                          <a:latin typeface="+mn-lt"/>
                          <a:ea typeface="+mn-ea"/>
                          <a:cs typeface="+mn-cs"/>
                        </a:rPr>
                        <a:t>black</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boxes</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opaque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algorithms</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human</a:t>
                      </a:r>
                      <a:r>
                        <a:rPr lang="fi-FI" sz="1800" kern="1200" dirty="0">
                          <a:solidFill>
                            <a:schemeClr val="dk1"/>
                          </a:solidFill>
                          <a:latin typeface="+mn-lt"/>
                          <a:ea typeface="+mn-ea"/>
                          <a:cs typeface="+mn-cs"/>
                        </a:rPr>
                        <a:t> supervision? etc.</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a:solidFill>
                            <a:srgbClr val="595959"/>
                          </a:solidFill>
                          <a:latin typeface="Gudea" panose="02000000000000000000"/>
                        </a:rPr>
                        <a:t>Data protection </a:t>
                      </a:r>
                      <a:r>
                        <a:rPr lang="fi-FI" sz="1800" dirty="0" err="1">
                          <a:solidFill>
                            <a:srgbClr val="595959"/>
                          </a:solidFill>
                          <a:latin typeface="Gudea" panose="02000000000000000000"/>
                        </a:rPr>
                        <a:t>by</a:t>
                      </a:r>
                      <a:r>
                        <a:rPr lang="fi-FI" sz="1800" dirty="0">
                          <a:solidFill>
                            <a:srgbClr val="595959"/>
                          </a:solidFill>
                          <a:latin typeface="Gudea" panose="02000000000000000000"/>
                        </a:rPr>
                        <a:t> </a:t>
                      </a:r>
                      <a:r>
                        <a:rPr lang="fi-FI" sz="1800" dirty="0" err="1">
                          <a:solidFill>
                            <a:srgbClr val="595959"/>
                          </a:solidFill>
                          <a:latin typeface="Gudea" panose="02000000000000000000"/>
                        </a:rPr>
                        <a:t>default</a:t>
                      </a:r>
                      <a:r>
                        <a:rPr lang="fi-FI" sz="1800" dirty="0">
                          <a:solidFill>
                            <a:srgbClr val="595959"/>
                          </a:solidFill>
                          <a:latin typeface="Gudea" panose="02000000000000000000"/>
                        </a:rPr>
                        <a:t> and design to </a:t>
                      </a:r>
                      <a:r>
                        <a:rPr lang="fi-FI" sz="1800" dirty="0" err="1">
                          <a:solidFill>
                            <a:srgbClr val="595959"/>
                          </a:solidFill>
                          <a:latin typeface="Gudea" panose="02000000000000000000"/>
                        </a:rPr>
                        <a:t>ensure</a:t>
                      </a:r>
                      <a:r>
                        <a:rPr lang="fi-FI" sz="1800" dirty="0">
                          <a:solidFill>
                            <a:srgbClr val="595959"/>
                          </a:solidFill>
                          <a:latin typeface="Gudea" panose="02000000000000000000"/>
                        </a:rPr>
                        <a:t> AI is </a:t>
                      </a:r>
                      <a:r>
                        <a:rPr lang="fi-FI" sz="1800" dirty="0" err="1">
                          <a:solidFill>
                            <a:srgbClr val="595959"/>
                          </a:solidFill>
                          <a:latin typeface="Gudea" panose="02000000000000000000"/>
                        </a:rPr>
                        <a:t>designed</a:t>
                      </a:r>
                      <a:r>
                        <a:rPr lang="fi-FI" sz="1800" dirty="0">
                          <a:solidFill>
                            <a:srgbClr val="595959"/>
                          </a:solidFill>
                          <a:latin typeface="Gudea" panose="02000000000000000000"/>
                        </a:rPr>
                        <a:t> to </a:t>
                      </a:r>
                      <a:r>
                        <a:rPr lang="fi-FI" sz="1800" dirty="0" err="1">
                          <a:solidFill>
                            <a:srgbClr val="595959"/>
                          </a:solidFill>
                          <a:latin typeface="Gudea" panose="02000000000000000000"/>
                        </a:rPr>
                        <a:t>provide</a:t>
                      </a:r>
                      <a:r>
                        <a:rPr lang="fi-FI" sz="1800" dirty="0">
                          <a:solidFill>
                            <a:srgbClr val="595959"/>
                          </a:solidFill>
                          <a:latin typeface="Gudea" panose="02000000000000000000"/>
                        </a:rPr>
                        <a:t> </a:t>
                      </a:r>
                      <a:r>
                        <a:rPr lang="fi-FI" sz="1800" dirty="0" err="1">
                          <a:solidFill>
                            <a:srgbClr val="595959"/>
                          </a:solidFill>
                          <a:latin typeface="Gudea" panose="02000000000000000000"/>
                        </a:rPr>
                        <a:t>adequate</a:t>
                      </a:r>
                      <a:r>
                        <a:rPr lang="fi-FI" sz="1800" dirty="0">
                          <a:solidFill>
                            <a:srgbClr val="595959"/>
                          </a:solidFill>
                          <a:latin typeface="Gudea" panose="02000000000000000000"/>
                        </a:rPr>
                        <a:t> </a:t>
                      </a:r>
                      <a:r>
                        <a:rPr lang="fi-FI" sz="1800" dirty="0" err="1">
                          <a:solidFill>
                            <a:srgbClr val="595959"/>
                          </a:solidFill>
                          <a:latin typeface="Gudea" panose="02000000000000000000"/>
                        </a:rPr>
                        <a:t>explanation</a:t>
                      </a:r>
                      <a:r>
                        <a:rPr lang="fi-FI" sz="1800" dirty="0">
                          <a:solidFill>
                            <a:srgbClr val="595959"/>
                          </a:solidFill>
                          <a:latin typeface="Gudea" panose="02000000000000000000"/>
                        </a:rPr>
                        <a:t>, </a:t>
                      </a:r>
                    </a:p>
                    <a:p>
                      <a:pPr marL="285750" marR="0" lvl="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fi-FI" altLang="fi-FI" sz="1800" dirty="0">
                          <a:solidFill>
                            <a:srgbClr val="595959"/>
                          </a:solidFill>
                          <a:latin typeface="Gudea" panose="02000000000000000000"/>
                        </a:rPr>
                        <a:t>Human intervention </a:t>
                      </a:r>
                      <a:r>
                        <a:rPr lang="fi-FI" altLang="fi-FI" sz="1800" dirty="0" err="1">
                          <a:solidFill>
                            <a:srgbClr val="595959"/>
                          </a:solidFill>
                          <a:latin typeface="Gudea" panose="02000000000000000000"/>
                        </a:rPr>
                        <a:t>must</a:t>
                      </a:r>
                      <a:r>
                        <a:rPr lang="fi-FI" altLang="fi-FI" sz="1800" dirty="0">
                          <a:solidFill>
                            <a:srgbClr val="595959"/>
                          </a:solidFill>
                          <a:latin typeface="Gudea" panose="02000000000000000000"/>
                        </a:rPr>
                        <a:t> </a:t>
                      </a:r>
                      <a:r>
                        <a:rPr lang="fi-FI" altLang="fi-FI" sz="1800" dirty="0" err="1">
                          <a:solidFill>
                            <a:srgbClr val="595959"/>
                          </a:solidFill>
                          <a:latin typeface="Gudea" panose="02000000000000000000"/>
                        </a:rPr>
                        <a:t>be</a:t>
                      </a:r>
                      <a:r>
                        <a:rPr lang="fi-FI" altLang="fi-FI" sz="1800" dirty="0">
                          <a:solidFill>
                            <a:srgbClr val="595959"/>
                          </a:solidFill>
                          <a:latin typeface="Gudea" panose="02000000000000000000"/>
                        </a:rPr>
                        <a:t> </a:t>
                      </a:r>
                      <a:r>
                        <a:rPr lang="fi-FI" altLang="fi-FI" sz="1800" dirty="0" err="1">
                          <a:solidFill>
                            <a:srgbClr val="595959"/>
                          </a:solidFill>
                          <a:latin typeface="Gudea" panose="02000000000000000000"/>
                        </a:rPr>
                        <a:t>established</a:t>
                      </a:r>
                      <a:r>
                        <a:rPr lang="fi-FI" altLang="fi-FI" sz="1800" dirty="0">
                          <a:solidFill>
                            <a:srgbClr val="595959"/>
                          </a:solidFill>
                          <a:latin typeface="Gudea" panose="02000000000000000000"/>
                        </a:rPr>
                        <a:t>.</a:t>
                      </a:r>
                      <a:endParaRPr lang="en-US" altLang="fi-FI" sz="1800" dirty="0">
                        <a:solidFill>
                          <a:srgbClr val="595959"/>
                        </a:solidFill>
                        <a:latin typeface="Gudea" panose="02000000000000000000"/>
                      </a:endParaRPr>
                    </a:p>
                  </a:txBody>
                  <a:tcPr/>
                </a:tc>
                <a:extLst>
                  <a:ext uri="{0D108BD9-81ED-4DB2-BD59-A6C34878D82A}">
                    <a16:rowId xmlns:a16="http://schemas.microsoft.com/office/drawing/2014/main" val="2855671078"/>
                  </a:ext>
                </a:extLst>
              </a:tr>
              <a:tr h="1439397">
                <a:tc>
                  <a:txBody>
                    <a:bodyPr/>
                    <a:lstStyle/>
                    <a:p>
                      <a:pPr marL="285750" indent="-285750" algn="l" defTabSz="914400" rtl="0" eaLnBrk="1" latinLnBrk="0" hangingPunct="1">
                        <a:buFont typeface="Wingdings" pitchFamily="2" charset="2"/>
                        <a:buChar char="ü"/>
                      </a:pPr>
                      <a:r>
                        <a:rPr lang="fi-FI" sz="1800" b="1" kern="1200" dirty="0">
                          <a:solidFill>
                            <a:srgbClr val="595959"/>
                          </a:solidFill>
                          <a:latin typeface="Gudea" panose="02000000000000000000"/>
                          <a:ea typeface="+mn-ea"/>
                          <a:cs typeface="+mn-cs"/>
                        </a:rPr>
                        <a:t>Data </a:t>
                      </a:r>
                      <a:r>
                        <a:rPr lang="fi-FI" sz="1800" b="1" kern="1200" dirty="0" err="1">
                          <a:solidFill>
                            <a:srgbClr val="595959"/>
                          </a:solidFill>
                          <a:latin typeface="Gudea" panose="02000000000000000000"/>
                          <a:ea typeface="+mn-ea"/>
                          <a:cs typeface="+mn-cs"/>
                        </a:rPr>
                        <a:t>security</a:t>
                      </a:r>
                      <a:r>
                        <a:rPr lang="fi-FI" sz="1800" b="1" kern="1200" dirty="0">
                          <a:solidFill>
                            <a:srgbClr val="595959"/>
                          </a:solidFill>
                          <a:latin typeface="Gudea" panose="02000000000000000000"/>
                          <a:ea typeface="+mn-ea"/>
                          <a:cs typeface="+mn-cs"/>
                        </a:rPr>
                        <a:t> and data </a:t>
                      </a:r>
                      <a:r>
                        <a:rPr lang="fi-FI" sz="1800" b="1" kern="1200" dirty="0" err="1">
                          <a:solidFill>
                            <a:srgbClr val="595959"/>
                          </a:solidFill>
                          <a:latin typeface="Gudea" panose="02000000000000000000"/>
                          <a:ea typeface="+mn-ea"/>
                          <a:cs typeface="+mn-cs"/>
                        </a:rPr>
                        <a:t>access</a:t>
                      </a:r>
                      <a:r>
                        <a:rPr lang="fi-FI" sz="1800" b="1" kern="1200" dirty="0">
                          <a:solidFill>
                            <a:srgbClr val="595959"/>
                          </a:solidFill>
                          <a:latin typeface="Gudea" panose="02000000000000000000"/>
                          <a:ea typeface="+mn-ea"/>
                          <a:cs typeface="+mn-cs"/>
                        </a:rPr>
                        <a:t> </a:t>
                      </a:r>
                      <a:endParaRPr lang="de-DE" sz="1800" b="1" kern="1200" dirty="0">
                        <a:solidFill>
                          <a:srgbClr val="595959"/>
                        </a:solidFill>
                        <a:latin typeface="Gudea" panose="02000000000000000000"/>
                        <a:ea typeface="+mn-ea"/>
                        <a:cs typeface="+mn-cs"/>
                      </a:endParaRPr>
                    </a:p>
                  </a:txBody>
                  <a:tcPr/>
                </a:tc>
                <a:tc>
                  <a:txBody>
                    <a:bodyPr/>
                    <a:lstStyle/>
                    <a:p>
                      <a:pPr marL="285750" indent="-285750" algn="l" defTabSz="914400" rtl="0" eaLnBrk="1" latinLnBrk="0" hangingPunct="1">
                        <a:buFont typeface="Wingdings" pitchFamily="2" charset="2"/>
                        <a:buChar char="ü"/>
                      </a:pPr>
                      <a:r>
                        <a:rPr lang="de-DE" sz="1800" kern="1200" dirty="0" err="1">
                          <a:solidFill>
                            <a:schemeClr val="dk1"/>
                          </a:solidFill>
                          <a:latin typeface="+mn-lt"/>
                          <a:ea typeface="+mn-ea"/>
                          <a:cs typeface="+mn-cs"/>
                        </a:rPr>
                        <a:t>Use</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of</a:t>
                      </a:r>
                      <a:r>
                        <a:rPr lang="de-DE" sz="1800" kern="1200" dirty="0">
                          <a:solidFill>
                            <a:schemeClr val="dk1"/>
                          </a:solidFill>
                          <a:latin typeface="+mn-lt"/>
                          <a:ea typeface="+mn-ea"/>
                          <a:cs typeface="+mn-cs"/>
                        </a:rPr>
                        <a:t> (personal) </a:t>
                      </a:r>
                      <a:r>
                        <a:rPr lang="de-DE" sz="1800" kern="1200" dirty="0" err="1">
                          <a:solidFill>
                            <a:schemeClr val="dk1"/>
                          </a:solidFill>
                          <a:latin typeface="+mn-lt"/>
                          <a:ea typeface="+mn-ea"/>
                          <a:cs typeface="+mn-cs"/>
                        </a:rPr>
                        <a:t>data</a:t>
                      </a:r>
                      <a:r>
                        <a:rPr lang="de-DE" sz="1800" kern="1200" dirty="0">
                          <a:solidFill>
                            <a:schemeClr val="dk1"/>
                          </a:solidFill>
                          <a:latin typeface="+mn-lt"/>
                          <a:ea typeface="+mn-ea"/>
                          <a:cs typeface="+mn-cs"/>
                        </a:rPr>
                        <a:t> in </a:t>
                      </a:r>
                      <a:r>
                        <a:rPr lang="de-DE" sz="1800" kern="1200" dirty="0" err="1">
                          <a:solidFill>
                            <a:schemeClr val="dk1"/>
                          </a:solidFill>
                          <a:latin typeface="+mn-lt"/>
                          <a:ea typeface="+mn-ea"/>
                          <a:cs typeface="+mn-cs"/>
                        </a:rPr>
                        <a:t>test</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environment</a:t>
                      </a:r>
                      <a:r>
                        <a:rPr lang="de-DE" sz="1800" kern="1200" dirty="0">
                          <a:solidFill>
                            <a:schemeClr val="dk1"/>
                          </a:solidFill>
                          <a:latin typeface="+mn-lt"/>
                          <a:ea typeface="+mn-ea"/>
                          <a:cs typeface="+mn-cs"/>
                        </a:rPr>
                        <a:t>,</a:t>
                      </a:r>
                    </a:p>
                    <a:p>
                      <a:pPr marL="285750" indent="-285750" algn="l" defTabSz="914400" rtl="0" eaLnBrk="1" latinLnBrk="0" hangingPunct="1">
                        <a:buFont typeface="Wingdings" pitchFamily="2" charset="2"/>
                        <a:buChar char="ü"/>
                      </a:pPr>
                      <a:r>
                        <a:rPr lang="de-DE" sz="1800" kern="1200" dirty="0">
                          <a:solidFill>
                            <a:schemeClr val="dk1"/>
                          </a:solidFill>
                          <a:latin typeface="+mn-lt"/>
                          <a:ea typeface="+mn-ea"/>
                          <a:cs typeface="+mn-cs"/>
                        </a:rPr>
                        <a:t>Data </a:t>
                      </a:r>
                      <a:r>
                        <a:rPr lang="de-DE" sz="1800" kern="1200" dirty="0" err="1">
                          <a:solidFill>
                            <a:schemeClr val="dk1"/>
                          </a:solidFill>
                          <a:latin typeface="+mn-lt"/>
                          <a:ea typeface="+mn-ea"/>
                          <a:cs typeface="+mn-cs"/>
                        </a:rPr>
                        <a:t>passes</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through</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more</a:t>
                      </a:r>
                      <a:r>
                        <a:rPr lang="de-DE" sz="1800" kern="1200" dirty="0">
                          <a:solidFill>
                            <a:schemeClr val="dk1"/>
                          </a:solidFill>
                          <a:latin typeface="+mn-lt"/>
                          <a:ea typeface="+mn-ea"/>
                          <a:cs typeface="+mn-cs"/>
                        </a:rPr>
                        <a:t> non-</a:t>
                      </a:r>
                      <a:r>
                        <a:rPr lang="de-DE" sz="1800" kern="1200" dirty="0" err="1">
                          <a:solidFill>
                            <a:schemeClr val="dk1"/>
                          </a:solidFill>
                          <a:latin typeface="+mn-lt"/>
                          <a:ea typeface="+mn-ea"/>
                          <a:cs typeface="+mn-cs"/>
                        </a:rPr>
                        <a:t>medical</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personel</a:t>
                      </a:r>
                      <a:r>
                        <a:rPr lang="de-DE" sz="1800" kern="1200" dirty="0">
                          <a:solidFill>
                            <a:schemeClr val="dk1"/>
                          </a:solidFill>
                          <a:latin typeface="+mn-lt"/>
                          <a:ea typeface="+mn-ea"/>
                          <a:cs typeface="+mn-cs"/>
                        </a:rPr>
                        <a:t> like </a:t>
                      </a:r>
                      <a:r>
                        <a:rPr lang="de-DE" sz="1800" kern="1200" dirty="0" err="1">
                          <a:solidFill>
                            <a:schemeClr val="dk1"/>
                          </a:solidFill>
                          <a:latin typeface="+mn-lt"/>
                          <a:ea typeface="+mn-ea"/>
                          <a:cs typeface="+mn-cs"/>
                        </a:rPr>
                        <a:t>information</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security</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experts</a:t>
                      </a:r>
                      <a:r>
                        <a:rPr lang="de-DE" sz="1800" kern="1200" dirty="0">
                          <a:solidFill>
                            <a:schemeClr val="dk1"/>
                          </a:solidFill>
                          <a:latin typeface="+mn-lt"/>
                          <a:ea typeface="+mn-ea"/>
                          <a:cs typeface="+mn-cs"/>
                        </a:rPr>
                        <a:t>.</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altLang="fi-FI" sz="1800" dirty="0">
                          <a:solidFill>
                            <a:srgbClr val="595959"/>
                          </a:solidFill>
                          <a:latin typeface="Gudea" panose="02000000000000000000"/>
                        </a:rPr>
                        <a:t>Where possible, avoid the use of personal data in </a:t>
                      </a:r>
                      <a:r>
                        <a:rPr lang="de-DE" sz="1800" kern="1200" dirty="0" err="1">
                          <a:solidFill>
                            <a:schemeClr val="dk1"/>
                          </a:solidFill>
                          <a:latin typeface="+mn-lt"/>
                          <a:ea typeface="+mn-ea"/>
                          <a:cs typeface="+mn-cs"/>
                        </a:rPr>
                        <a:t>test</a:t>
                      </a:r>
                      <a:r>
                        <a:rPr lang="de-DE" sz="1800" kern="1200" dirty="0">
                          <a:solidFill>
                            <a:schemeClr val="dk1"/>
                          </a:solidFill>
                          <a:latin typeface="+mn-lt"/>
                          <a:ea typeface="+mn-ea"/>
                          <a:cs typeface="+mn-cs"/>
                        </a:rPr>
                        <a:t> </a:t>
                      </a:r>
                      <a:r>
                        <a:rPr lang="de-DE" sz="1800" kern="1200" dirty="0" err="1">
                          <a:solidFill>
                            <a:schemeClr val="dk1"/>
                          </a:solidFill>
                          <a:latin typeface="+mn-lt"/>
                          <a:ea typeface="+mn-ea"/>
                          <a:cs typeface="+mn-cs"/>
                        </a:rPr>
                        <a:t>environment</a:t>
                      </a:r>
                      <a:r>
                        <a:rPr lang="de-DE" sz="1800" kern="1200" dirty="0">
                          <a:solidFill>
                            <a:schemeClr val="dk1"/>
                          </a:solidFill>
                          <a:latin typeface="+mn-lt"/>
                          <a:ea typeface="+mn-ea"/>
                          <a:cs typeface="+mn-cs"/>
                        </a:rPr>
                        <a:t>,</a:t>
                      </a:r>
                      <a:endParaRPr lang="en-US" altLang="fi-FI" sz="1800" dirty="0">
                        <a:solidFill>
                          <a:srgbClr val="595959"/>
                        </a:solidFill>
                        <a:latin typeface="Gudea" panose="0200000000000000000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err="1">
                          <a:solidFill>
                            <a:srgbClr val="595959"/>
                          </a:solidFill>
                          <a:latin typeface="Gudea" panose="02000000000000000000"/>
                        </a:rPr>
                        <a:t>Adequate</a:t>
                      </a:r>
                      <a:r>
                        <a:rPr lang="fi-FI" sz="1800" dirty="0">
                          <a:solidFill>
                            <a:srgbClr val="595959"/>
                          </a:solidFill>
                          <a:latin typeface="Gudea" panose="02000000000000000000"/>
                        </a:rPr>
                        <a:t> </a:t>
                      </a:r>
                      <a:r>
                        <a:rPr lang="fi-FI" sz="1800" dirty="0" err="1">
                          <a:solidFill>
                            <a:srgbClr val="595959"/>
                          </a:solidFill>
                          <a:latin typeface="Gudea" panose="02000000000000000000"/>
                        </a:rPr>
                        <a:t>technical</a:t>
                      </a:r>
                      <a:r>
                        <a:rPr lang="fi-FI" sz="1800" dirty="0">
                          <a:solidFill>
                            <a:srgbClr val="595959"/>
                          </a:solidFill>
                          <a:latin typeface="Gudea" panose="02000000000000000000"/>
                        </a:rPr>
                        <a:t> and </a:t>
                      </a:r>
                      <a:r>
                        <a:rPr lang="fi-FI" sz="1800" dirty="0" err="1">
                          <a:solidFill>
                            <a:srgbClr val="595959"/>
                          </a:solidFill>
                          <a:latin typeface="Gudea" panose="02000000000000000000"/>
                        </a:rPr>
                        <a:t>organizational</a:t>
                      </a:r>
                      <a:r>
                        <a:rPr lang="fi-FI" sz="1800" dirty="0">
                          <a:solidFill>
                            <a:srgbClr val="595959"/>
                          </a:solidFill>
                          <a:latin typeface="Gudea" panose="02000000000000000000"/>
                        </a:rPr>
                        <a:t> </a:t>
                      </a:r>
                      <a:r>
                        <a:rPr lang="fi-FI" sz="1800" dirty="0" err="1">
                          <a:solidFill>
                            <a:srgbClr val="595959"/>
                          </a:solidFill>
                          <a:latin typeface="Gudea" panose="02000000000000000000"/>
                        </a:rPr>
                        <a:t>measures</a:t>
                      </a:r>
                      <a:r>
                        <a:rPr lang="fi-FI" sz="1800" dirty="0">
                          <a:solidFill>
                            <a:srgbClr val="595959"/>
                          </a:solidFill>
                          <a:latin typeface="Gudea" panose="02000000000000000000"/>
                        </a:rPr>
                        <a:t>, </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err="1">
                          <a:solidFill>
                            <a:srgbClr val="595959"/>
                          </a:solidFill>
                          <a:latin typeface="Gudea" panose="02000000000000000000"/>
                        </a:rPr>
                        <a:t>Restrict</a:t>
                      </a:r>
                      <a:r>
                        <a:rPr lang="fi-FI" sz="1800" dirty="0">
                          <a:solidFill>
                            <a:srgbClr val="595959"/>
                          </a:solidFill>
                          <a:latin typeface="Gudea" panose="02000000000000000000"/>
                        </a:rPr>
                        <a:t> data </a:t>
                      </a:r>
                      <a:r>
                        <a:rPr lang="fi-FI" sz="1800" dirty="0" err="1">
                          <a:solidFill>
                            <a:srgbClr val="595959"/>
                          </a:solidFill>
                          <a:latin typeface="Gudea" panose="02000000000000000000"/>
                        </a:rPr>
                        <a:t>access</a:t>
                      </a:r>
                      <a:r>
                        <a:rPr lang="fi-FI" sz="1800" dirty="0">
                          <a:solidFill>
                            <a:srgbClr val="595959"/>
                          </a:solidFill>
                          <a:latin typeface="Gudea" panose="02000000000000000000"/>
                        </a:rPr>
                        <a:t> on a </a:t>
                      </a:r>
                      <a:r>
                        <a:rPr lang="fi-FI" sz="1800" dirty="0" err="1">
                          <a:solidFill>
                            <a:srgbClr val="595959"/>
                          </a:solidFill>
                          <a:latin typeface="Gudea" panose="02000000000000000000"/>
                        </a:rPr>
                        <a:t>strictly</a:t>
                      </a:r>
                      <a:r>
                        <a:rPr lang="fi-FI" sz="1800" dirty="0">
                          <a:solidFill>
                            <a:srgbClr val="595959"/>
                          </a:solidFill>
                          <a:latin typeface="Gudea" panose="02000000000000000000"/>
                        </a:rPr>
                        <a:t> </a:t>
                      </a:r>
                      <a:r>
                        <a:rPr lang="fi-FI" sz="1800" dirty="0" err="1">
                          <a:solidFill>
                            <a:srgbClr val="595959"/>
                          </a:solidFill>
                          <a:latin typeface="Gudea" panose="02000000000000000000"/>
                        </a:rPr>
                        <a:t>need</a:t>
                      </a:r>
                      <a:r>
                        <a:rPr lang="fi-FI" sz="1800" dirty="0">
                          <a:solidFill>
                            <a:srgbClr val="595959"/>
                          </a:solidFill>
                          <a:latin typeface="Gudea" panose="02000000000000000000"/>
                        </a:rPr>
                        <a:t> to-</a:t>
                      </a:r>
                      <a:r>
                        <a:rPr lang="fi-FI" sz="1800" dirty="0" err="1">
                          <a:solidFill>
                            <a:srgbClr val="595959"/>
                          </a:solidFill>
                          <a:latin typeface="Gudea" panose="02000000000000000000"/>
                        </a:rPr>
                        <a:t>know</a:t>
                      </a:r>
                      <a:r>
                        <a:rPr lang="fi-FI" sz="1800" dirty="0">
                          <a:solidFill>
                            <a:srgbClr val="595959"/>
                          </a:solidFill>
                          <a:latin typeface="Gudea" panose="02000000000000000000"/>
                        </a:rPr>
                        <a:t>-basis.</a:t>
                      </a:r>
                    </a:p>
                  </a:txBody>
                  <a:tcPr/>
                </a:tc>
                <a:extLst>
                  <a:ext uri="{0D108BD9-81ED-4DB2-BD59-A6C34878D82A}">
                    <a16:rowId xmlns:a16="http://schemas.microsoft.com/office/drawing/2014/main" val="3139350978"/>
                  </a:ext>
                </a:extLst>
              </a:tr>
            </a:tbl>
          </a:graphicData>
        </a:graphic>
      </p:graphicFrame>
      <p:cxnSp>
        <p:nvCxnSpPr>
          <p:cNvPr id="8" name="Straight Connector 15">
            <a:extLst>
              <a:ext uri="{FF2B5EF4-FFF2-40B4-BE49-F238E27FC236}">
                <a16:creationId xmlns:a16="http://schemas.microsoft.com/office/drawing/2014/main" id="{6B0C9E05-FCC7-4CD1-BD7A-C352BE840AB3}"/>
              </a:ext>
            </a:extLst>
          </p:cNvPr>
          <p:cNvCxnSpPr>
            <a:cxnSpLocks/>
          </p:cNvCxnSpPr>
          <p:nvPr/>
        </p:nvCxnSpPr>
        <p:spPr>
          <a:xfrm>
            <a:off x="937846" y="1493406"/>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9262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37846" y="449398"/>
            <a:ext cx="12016154" cy="1200329"/>
          </a:xfrm>
          <a:prstGeom prst="rect">
            <a:avLst/>
          </a:prstGeom>
          <a:noFill/>
        </p:spPr>
        <p:txBody>
          <a:bodyPr wrap="square" rtlCol="0">
            <a:spAutoFit/>
          </a:bodyPr>
          <a:lstStyle/>
          <a:p>
            <a:r>
              <a:rPr lang="en-US" altLang="en-US" sz="2400" b="1" spc="300" dirty="0">
                <a:solidFill>
                  <a:prstClr val="white">
                    <a:lumMod val="50000"/>
                  </a:prstClr>
                </a:solidFill>
                <a:latin typeface="Gudea" panose="02000000000000000000" pitchFamily="50" charset="0"/>
              </a:rPr>
              <a:t>Data protection concerns and remediation actions </a:t>
            </a:r>
          </a:p>
          <a:p>
            <a:r>
              <a:rPr lang="en-US" altLang="en-US" sz="2400" b="1" spc="300" dirty="0">
                <a:solidFill>
                  <a:prstClr val="white">
                    <a:lumMod val="50000"/>
                  </a:prstClr>
                </a:solidFill>
                <a:latin typeface="Gudea" panose="02000000000000000000" pitchFamily="50" charset="0"/>
              </a:rPr>
              <a:t>in the use of AI in medicine</a:t>
            </a:r>
          </a:p>
          <a:p>
            <a:endParaRPr lang="fi-FI" sz="2400" b="1" spc="300" dirty="0">
              <a:solidFill>
                <a:prstClr val="white">
                  <a:lumMod val="50000"/>
                </a:prstClr>
              </a:solidFill>
              <a:latin typeface="Gudea" panose="02000000000000000000" pitchFamily="50"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7" name="TextBox 6"/>
          <p:cNvSpPr txBox="1"/>
          <p:nvPr/>
        </p:nvSpPr>
        <p:spPr>
          <a:xfrm>
            <a:off x="457200" y="1624174"/>
            <a:ext cx="8831766" cy="2246769"/>
          </a:xfrm>
          <a:prstGeom prst="rect">
            <a:avLst/>
          </a:prstGeom>
          <a:noFill/>
        </p:spPr>
        <p:txBody>
          <a:bodyPr wrap="square" rtlCol="0">
            <a:spAutoFit/>
          </a:bodyPr>
          <a:lstStyle/>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pPr marL="285750" indent="-285750">
              <a:buFont typeface="Wingdings" pitchFamily="2" charset="2"/>
              <a:buChar char="ü"/>
            </a:pPr>
            <a:endParaRPr lang="en-US" altLang="fi-FI" sz="1400" dirty="0">
              <a:solidFill>
                <a:srgbClr val="595959"/>
              </a:solidFill>
              <a:latin typeface="Gudea" panose="02000000000000000000"/>
            </a:endParaRPr>
          </a:p>
          <a:p>
            <a:br>
              <a:rPr lang="en-US" altLang="fi-FI" sz="1400" dirty="0">
                <a:solidFill>
                  <a:srgbClr val="595959"/>
                </a:solidFill>
                <a:latin typeface="Gudea" panose="02000000000000000000"/>
              </a:rPr>
            </a:br>
            <a:endParaRPr lang="en-US" altLang="fi-FI" sz="1400" dirty="0">
              <a:solidFill>
                <a:srgbClr val="595959"/>
              </a:solidFill>
              <a:latin typeface="Gudea" panose="02000000000000000000"/>
            </a:endParaRPr>
          </a:p>
          <a:p>
            <a:br>
              <a:rPr lang="en-GB" altLang="fi-FI" sz="1400" dirty="0">
                <a:solidFill>
                  <a:srgbClr val="595959"/>
                </a:solidFill>
                <a:latin typeface="Gudea" panose="02000000000000000000"/>
              </a:rPr>
            </a:br>
            <a:endParaRPr lang="fi-FI" sz="1400" dirty="0">
              <a:solidFill>
                <a:srgbClr val="595959">
                  <a:lumMod val="65000"/>
                  <a:lumOff val="35000"/>
                </a:srgbClr>
              </a:solidFill>
              <a:latin typeface="Gudea" panose="02000000000000000000"/>
            </a:endParaRPr>
          </a:p>
        </p:txBody>
      </p:sp>
      <p:graphicFrame>
        <p:nvGraphicFramePr>
          <p:cNvPr id="2" name="Table 1">
            <a:extLst>
              <a:ext uri="{FF2B5EF4-FFF2-40B4-BE49-F238E27FC236}">
                <a16:creationId xmlns:a16="http://schemas.microsoft.com/office/drawing/2014/main" id="{B13EB3C4-3E39-9242-B8EA-3381384ECBF4}"/>
              </a:ext>
            </a:extLst>
          </p:cNvPr>
          <p:cNvGraphicFramePr>
            <a:graphicFrameLocks noGrp="1"/>
          </p:cNvGraphicFramePr>
          <p:nvPr/>
        </p:nvGraphicFramePr>
        <p:xfrm>
          <a:off x="205153" y="1427029"/>
          <a:ext cx="11781693" cy="5262566"/>
        </p:xfrm>
        <a:graphic>
          <a:graphicData uri="http://schemas.openxmlformats.org/drawingml/2006/table">
            <a:tbl>
              <a:tblPr firstRow="1" bandRow="1">
                <a:tableStyleId>{5C22544A-7EE6-4342-B048-85BDC9FD1C3A}</a:tableStyleId>
              </a:tblPr>
              <a:tblGrid>
                <a:gridCol w="3927231">
                  <a:extLst>
                    <a:ext uri="{9D8B030D-6E8A-4147-A177-3AD203B41FA5}">
                      <a16:colId xmlns:a16="http://schemas.microsoft.com/office/drawing/2014/main" val="2375667167"/>
                    </a:ext>
                  </a:extLst>
                </a:gridCol>
                <a:gridCol w="3927231">
                  <a:extLst>
                    <a:ext uri="{9D8B030D-6E8A-4147-A177-3AD203B41FA5}">
                      <a16:colId xmlns:a16="http://schemas.microsoft.com/office/drawing/2014/main" val="2288787557"/>
                    </a:ext>
                  </a:extLst>
                </a:gridCol>
                <a:gridCol w="3927231">
                  <a:extLst>
                    <a:ext uri="{9D8B030D-6E8A-4147-A177-3AD203B41FA5}">
                      <a16:colId xmlns:a16="http://schemas.microsoft.com/office/drawing/2014/main" val="2987080083"/>
                    </a:ext>
                  </a:extLst>
                </a:gridCol>
              </a:tblGrid>
              <a:tr h="416246">
                <a:tc>
                  <a:txBody>
                    <a:bodyPr/>
                    <a:lstStyle/>
                    <a:p>
                      <a:r>
                        <a:rPr lang="de-DE" dirty="0" err="1"/>
                        <a:t>Concerns</a:t>
                      </a:r>
                      <a:endParaRPr lang="de-DE" dirty="0"/>
                    </a:p>
                  </a:txBody>
                  <a:tcPr/>
                </a:tc>
                <a:tc>
                  <a:txBody>
                    <a:bodyPr/>
                    <a:lstStyle/>
                    <a:p>
                      <a:r>
                        <a:rPr lang="de-DE" dirty="0"/>
                        <a:t>Description</a:t>
                      </a:r>
                    </a:p>
                  </a:txBody>
                  <a:tcPr/>
                </a:tc>
                <a:tc>
                  <a:txBody>
                    <a:bodyPr/>
                    <a:lstStyle/>
                    <a:p>
                      <a:r>
                        <a:rPr lang="de-DE" dirty="0" err="1"/>
                        <a:t>Remediation</a:t>
                      </a:r>
                      <a:r>
                        <a:rPr lang="de-DE" dirty="0"/>
                        <a:t> </a:t>
                      </a:r>
                      <a:r>
                        <a:rPr lang="de-DE" dirty="0" err="1"/>
                        <a:t>actions</a:t>
                      </a:r>
                      <a:endParaRPr lang="de-DE" dirty="0"/>
                    </a:p>
                  </a:txBody>
                  <a:tcPr/>
                </a:tc>
                <a:extLst>
                  <a:ext uri="{0D108BD9-81ED-4DB2-BD59-A6C34878D82A}">
                    <a16:rowId xmlns:a16="http://schemas.microsoft.com/office/drawing/2014/main" val="4040574580"/>
                  </a:ext>
                </a:extLst>
              </a:tr>
              <a:tr h="3059064">
                <a:tc>
                  <a:txBody>
                    <a:bodyPr/>
                    <a:lstStyle/>
                    <a:p>
                      <a:pPr marL="285750" indent="-285750">
                        <a:buFont typeface="Wingdings" pitchFamily="2" charset="2"/>
                        <a:buChar char="ü"/>
                      </a:pPr>
                      <a:r>
                        <a:rPr lang="fi-FI" sz="1800" b="1" kern="1200" dirty="0" err="1">
                          <a:solidFill>
                            <a:srgbClr val="595959"/>
                          </a:solidFill>
                          <a:latin typeface="Gudea" panose="02000000000000000000"/>
                          <a:ea typeface="+mn-ea"/>
                          <a:cs typeface="+mn-cs"/>
                        </a:rPr>
                        <a:t>Discrimination</a:t>
                      </a:r>
                      <a:r>
                        <a:rPr lang="fi-FI" sz="1800" b="1" kern="1200" dirty="0">
                          <a:solidFill>
                            <a:srgbClr val="595959"/>
                          </a:solidFill>
                          <a:latin typeface="Gudea" panose="02000000000000000000"/>
                          <a:ea typeface="+mn-ea"/>
                          <a:cs typeface="+mn-cs"/>
                        </a:rPr>
                        <a:t> of data </a:t>
                      </a:r>
                      <a:r>
                        <a:rPr lang="fi-FI" sz="1800" b="1" kern="1200" dirty="0" err="1">
                          <a:solidFill>
                            <a:srgbClr val="595959"/>
                          </a:solidFill>
                          <a:latin typeface="Gudea" panose="02000000000000000000"/>
                          <a:ea typeface="+mn-ea"/>
                          <a:cs typeface="+mn-cs"/>
                        </a:rPr>
                        <a:t>subjects</a:t>
                      </a:r>
                      <a:r>
                        <a:rPr lang="fi-FI" sz="1800" b="1" kern="1200" dirty="0">
                          <a:solidFill>
                            <a:srgbClr val="595959"/>
                          </a:solidFill>
                          <a:latin typeface="Gudea" panose="02000000000000000000"/>
                          <a:ea typeface="+mn-ea"/>
                          <a:cs typeface="+mn-cs"/>
                        </a:rPr>
                        <a:t> </a:t>
                      </a:r>
                    </a:p>
                  </a:txBody>
                  <a:tcPr/>
                </a:tc>
                <a:tc>
                  <a:txBody>
                    <a:bodyPr/>
                    <a:lstStyle/>
                    <a:p>
                      <a:pPr marL="285750" indent="-285750">
                        <a:buFont typeface="Wingdings" pitchFamily="2" charset="2"/>
                        <a:buChar char="ü"/>
                      </a:pPr>
                      <a:r>
                        <a:rPr lang="de-DE" dirty="0"/>
                        <a:t>This </a:t>
                      </a:r>
                      <a:r>
                        <a:rPr lang="de-DE" dirty="0" err="1"/>
                        <a:t>could</a:t>
                      </a:r>
                      <a:r>
                        <a:rPr lang="de-DE" dirty="0"/>
                        <a:t> </a:t>
                      </a:r>
                      <a:r>
                        <a:rPr lang="de-DE" dirty="0" err="1"/>
                        <a:t>be</a:t>
                      </a:r>
                      <a:r>
                        <a:rPr lang="de-DE" dirty="0"/>
                        <a:t> </a:t>
                      </a:r>
                      <a:r>
                        <a:rPr lang="de-DE" dirty="0" err="1"/>
                        <a:t>caused</a:t>
                      </a:r>
                      <a:r>
                        <a:rPr lang="de-DE" dirty="0"/>
                        <a:t> </a:t>
                      </a:r>
                      <a:r>
                        <a:rPr lang="de-DE" dirty="0" err="1"/>
                        <a:t>by</a:t>
                      </a:r>
                      <a:r>
                        <a:rPr lang="de-DE" dirty="0"/>
                        <a:t> </a:t>
                      </a:r>
                      <a:r>
                        <a:rPr lang="de-DE" dirty="0" err="1"/>
                        <a:t>the</a:t>
                      </a:r>
                      <a:r>
                        <a:rPr lang="de-DE" dirty="0"/>
                        <a:t> </a:t>
                      </a:r>
                      <a:r>
                        <a:rPr lang="de-DE" dirty="0" err="1"/>
                        <a:t>use</a:t>
                      </a:r>
                      <a:r>
                        <a:rPr lang="de-DE" dirty="0"/>
                        <a:t> </a:t>
                      </a:r>
                      <a:r>
                        <a:rPr lang="de-DE" dirty="0" err="1"/>
                        <a:t>of</a:t>
                      </a:r>
                      <a:r>
                        <a:rPr lang="de-DE" dirty="0"/>
                        <a:t> </a:t>
                      </a:r>
                      <a:r>
                        <a:rPr lang="de-DE" dirty="0" err="1"/>
                        <a:t>biased</a:t>
                      </a:r>
                      <a:r>
                        <a:rPr lang="de-DE" dirty="0"/>
                        <a:t> </a:t>
                      </a:r>
                      <a:r>
                        <a:rPr lang="de-DE" dirty="0" err="1"/>
                        <a:t>data</a:t>
                      </a:r>
                      <a:r>
                        <a:rPr lang="de-DE" dirty="0"/>
                        <a:t>,</a:t>
                      </a:r>
                    </a:p>
                    <a:p>
                      <a:pPr marL="285750" indent="-285750">
                        <a:buFont typeface="Wingdings" pitchFamily="2" charset="2"/>
                        <a:buChar char="ü"/>
                      </a:pPr>
                      <a:r>
                        <a:rPr lang="de-DE" dirty="0"/>
                        <a:t>Non-standardisation in </a:t>
                      </a:r>
                      <a:r>
                        <a:rPr lang="de-DE" dirty="0" err="1"/>
                        <a:t>the</a:t>
                      </a:r>
                      <a:r>
                        <a:rPr lang="de-DE" dirty="0"/>
                        <a:t> </a:t>
                      </a:r>
                      <a:r>
                        <a:rPr lang="de-DE" dirty="0" err="1"/>
                        <a:t>development</a:t>
                      </a:r>
                      <a:r>
                        <a:rPr lang="de-DE" dirty="0"/>
                        <a:t> </a:t>
                      </a:r>
                      <a:r>
                        <a:rPr lang="de-DE" dirty="0" err="1"/>
                        <a:t>of</a:t>
                      </a:r>
                      <a:r>
                        <a:rPr lang="de-DE" dirty="0"/>
                        <a:t> </a:t>
                      </a:r>
                      <a:r>
                        <a:rPr lang="de-DE" dirty="0" err="1"/>
                        <a:t>algorithms</a:t>
                      </a:r>
                      <a:r>
                        <a:rPr lang="de-DE" dirty="0"/>
                        <a:t> </a:t>
                      </a:r>
                      <a:r>
                        <a:rPr lang="de-DE" dirty="0" err="1"/>
                        <a:t>which</a:t>
                      </a:r>
                      <a:r>
                        <a:rPr lang="de-DE" dirty="0"/>
                        <a:t> </a:t>
                      </a:r>
                      <a:r>
                        <a:rPr lang="de-DE" dirty="0" err="1"/>
                        <a:t>encourages</a:t>
                      </a:r>
                      <a:r>
                        <a:rPr lang="de-DE" dirty="0"/>
                        <a:t> </a:t>
                      </a:r>
                      <a:r>
                        <a:rPr lang="de-DE" dirty="0" err="1"/>
                        <a:t>the</a:t>
                      </a:r>
                      <a:r>
                        <a:rPr lang="de-DE" dirty="0"/>
                        <a:t> </a:t>
                      </a:r>
                      <a:r>
                        <a:rPr lang="de-DE" dirty="0" err="1"/>
                        <a:t>reflection</a:t>
                      </a:r>
                      <a:r>
                        <a:rPr lang="de-DE" dirty="0"/>
                        <a:t> </a:t>
                      </a:r>
                      <a:r>
                        <a:rPr lang="de-DE" dirty="0" err="1"/>
                        <a:t>of</a:t>
                      </a:r>
                      <a:r>
                        <a:rPr lang="de-DE" dirty="0"/>
                        <a:t> </a:t>
                      </a:r>
                      <a:r>
                        <a:rPr lang="de-DE" dirty="0" err="1"/>
                        <a:t>the</a:t>
                      </a:r>
                      <a:r>
                        <a:rPr lang="de-DE" dirty="0"/>
                        <a:t> </a:t>
                      </a:r>
                      <a:r>
                        <a:rPr lang="de-DE" dirty="0" err="1"/>
                        <a:t>biases</a:t>
                      </a:r>
                      <a:r>
                        <a:rPr lang="de-DE" dirty="0"/>
                        <a:t> </a:t>
                      </a:r>
                      <a:r>
                        <a:rPr lang="de-DE" dirty="0" err="1"/>
                        <a:t>of</a:t>
                      </a:r>
                      <a:r>
                        <a:rPr lang="de-DE" dirty="0"/>
                        <a:t> </a:t>
                      </a:r>
                      <a:r>
                        <a:rPr lang="de-DE" dirty="0" err="1"/>
                        <a:t>developers</a:t>
                      </a:r>
                      <a:r>
                        <a:rPr lang="de-DE" dirty="0"/>
                        <a:t> </a:t>
                      </a:r>
                      <a:r>
                        <a:rPr lang="de-DE" dirty="0" err="1"/>
                        <a:t>and</a:t>
                      </a:r>
                      <a:r>
                        <a:rPr lang="de-DE" dirty="0"/>
                        <a:t> </a:t>
                      </a:r>
                      <a:r>
                        <a:rPr lang="de-DE" dirty="0" err="1"/>
                        <a:t>engineers</a:t>
                      </a:r>
                      <a:r>
                        <a:rPr lang="de-DE" dirty="0"/>
                        <a:t> in AI.</a:t>
                      </a:r>
                    </a:p>
                    <a:p>
                      <a:pPr marL="285750" indent="-285750">
                        <a:buFont typeface="Wingdings" pitchFamily="2" charset="2"/>
                        <a:buChar char="ü"/>
                      </a:pPr>
                      <a:r>
                        <a:rPr lang="de-DE" dirty="0"/>
                        <a:t>The US </a:t>
                      </a:r>
                      <a:r>
                        <a:rPr lang="de-DE" dirty="0" err="1"/>
                        <a:t>example</a:t>
                      </a:r>
                      <a:r>
                        <a:rPr lang="de-DE" dirty="0"/>
                        <a:t> </a:t>
                      </a:r>
                      <a:r>
                        <a:rPr lang="de-DE" dirty="0" err="1"/>
                        <a:t>where</a:t>
                      </a:r>
                      <a:r>
                        <a:rPr lang="de-DE" dirty="0"/>
                        <a:t> </a:t>
                      </a:r>
                      <a:r>
                        <a:rPr lang="de-DE" dirty="0" err="1"/>
                        <a:t>people</a:t>
                      </a:r>
                      <a:r>
                        <a:rPr lang="de-DE" dirty="0"/>
                        <a:t> </a:t>
                      </a:r>
                      <a:r>
                        <a:rPr lang="de-DE" dirty="0" err="1"/>
                        <a:t>of</a:t>
                      </a:r>
                      <a:r>
                        <a:rPr lang="de-DE" dirty="0"/>
                        <a:t> </a:t>
                      </a:r>
                      <a:r>
                        <a:rPr lang="de-DE" dirty="0" err="1"/>
                        <a:t>colour</a:t>
                      </a:r>
                      <a:r>
                        <a:rPr lang="de-DE" dirty="0"/>
                        <a:t> </a:t>
                      </a:r>
                      <a:r>
                        <a:rPr lang="de-DE" dirty="0" err="1"/>
                        <a:t>were</a:t>
                      </a:r>
                      <a:r>
                        <a:rPr lang="de-DE" dirty="0"/>
                        <a:t> </a:t>
                      </a:r>
                      <a:r>
                        <a:rPr lang="de-DE" dirty="0" err="1"/>
                        <a:t>erroneously</a:t>
                      </a:r>
                      <a:r>
                        <a:rPr lang="de-DE" dirty="0"/>
                        <a:t> </a:t>
                      </a:r>
                      <a:r>
                        <a:rPr lang="de-DE" dirty="0" err="1"/>
                        <a:t>and</a:t>
                      </a:r>
                      <a:r>
                        <a:rPr lang="de-DE" dirty="0"/>
                        <a:t> </a:t>
                      </a:r>
                      <a:r>
                        <a:rPr lang="de-DE" dirty="0" err="1"/>
                        <a:t>unlawfully</a:t>
                      </a:r>
                      <a:r>
                        <a:rPr lang="de-DE" dirty="0"/>
                        <a:t> </a:t>
                      </a:r>
                      <a:r>
                        <a:rPr lang="de-DE" dirty="0" err="1"/>
                        <a:t>exempted</a:t>
                      </a:r>
                      <a:r>
                        <a:rPr lang="de-DE" dirty="0"/>
                        <a:t> </a:t>
                      </a:r>
                      <a:r>
                        <a:rPr lang="de-DE" dirty="0" err="1"/>
                        <a:t>from</a:t>
                      </a:r>
                      <a:r>
                        <a:rPr lang="de-DE" dirty="0"/>
                        <a:t> </a:t>
                      </a:r>
                      <a:r>
                        <a:rPr lang="de-DE" dirty="0" err="1"/>
                        <a:t>medical</a:t>
                      </a:r>
                      <a:r>
                        <a:rPr lang="de-DE" dirty="0"/>
                        <a:t> </a:t>
                      </a:r>
                      <a:r>
                        <a:rPr lang="de-DE" dirty="0" err="1"/>
                        <a:t>benefits</a:t>
                      </a:r>
                      <a:r>
                        <a:rPr lang="de-DE" dirty="0"/>
                        <a:t>.</a:t>
                      </a:r>
                    </a:p>
                  </a:txBody>
                  <a:tcPr/>
                </a:tc>
                <a:tc>
                  <a:txBody>
                    <a:bodyPr/>
                    <a:lstStyle/>
                    <a:p>
                      <a:pPr marL="285750" indent="-285750" algn="just">
                        <a:buFont typeface="Wingdings" pitchFamily="2" charset="2"/>
                        <a:buChar char="ü"/>
                      </a:pPr>
                      <a:r>
                        <a:rPr lang="fi-FI" sz="1800" dirty="0">
                          <a:solidFill>
                            <a:srgbClr val="595959"/>
                          </a:solidFill>
                          <a:latin typeface="Gudea" panose="02000000000000000000"/>
                        </a:rPr>
                        <a:t> </a:t>
                      </a:r>
                      <a:r>
                        <a:rPr lang="fi-FI" sz="1800" dirty="0" err="1">
                          <a:solidFill>
                            <a:srgbClr val="595959"/>
                          </a:solidFill>
                          <a:latin typeface="Gudea" panose="02000000000000000000"/>
                        </a:rPr>
                        <a:t>The</a:t>
                      </a:r>
                      <a:r>
                        <a:rPr lang="fi-FI" sz="1800" dirty="0">
                          <a:solidFill>
                            <a:srgbClr val="595959"/>
                          </a:solidFill>
                          <a:latin typeface="Gudea" panose="02000000000000000000"/>
                        </a:rPr>
                        <a:t> </a:t>
                      </a:r>
                      <a:r>
                        <a:rPr lang="fi-FI" sz="1800" dirty="0" err="1">
                          <a:solidFill>
                            <a:srgbClr val="595959"/>
                          </a:solidFill>
                          <a:latin typeface="Gudea" panose="02000000000000000000"/>
                        </a:rPr>
                        <a:t>need</a:t>
                      </a:r>
                      <a:r>
                        <a:rPr lang="fi-FI" sz="1800" dirty="0">
                          <a:solidFill>
                            <a:srgbClr val="595959"/>
                          </a:solidFill>
                          <a:latin typeface="Gudea" panose="02000000000000000000"/>
                        </a:rPr>
                        <a:t> for </a:t>
                      </a:r>
                      <a:r>
                        <a:rPr lang="fi-FI" sz="1800" dirty="0" err="1">
                          <a:solidFill>
                            <a:srgbClr val="595959"/>
                          </a:solidFill>
                          <a:latin typeface="Gudea" panose="02000000000000000000"/>
                        </a:rPr>
                        <a:t>more</a:t>
                      </a:r>
                      <a:r>
                        <a:rPr lang="fi-FI" sz="1800" dirty="0">
                          <a:solidFill>
                            <a:srgbClr val="595959"/>
                          </a:solidFill>
                          <a:latin typeface="Gudea" panose="02000000000000000000"/>
                        </a:rPr>
                        <a:t> </a:t>
                      </a:r>
                      <a:r>
                        <a:rPr lang="fi-FI" sz="1800" dirty="0" err="1">
                          <a:solidFill>
                            <a:srgbClr val="595959"/>
                          </a:solidFill>
                          <a:latin typeface="Gudea" panose="02000000000000000000"/>
                        </a:rPr>
                        <a:t>standardizations</a:t>
                      </a:r>
                      <a:r>
                        <a:rPr lang="fi-FI" sz="1800" dirty="0">
                          <a:solidFill>
                            <a:srgbClr val="595959"/>
                          </a:solidFill>
                          <a:latin typeface="Gudea" panose="02000000000000000000"/>
                        </a:rPr>
                        <a:t> and </a:t>
                      </a:r>
                      <a:r>
                        <a:rPr lang="fi-FI" sz="1800" dirty="0" err="1">
                          <a:solidFill>
                            <a:srgbClr val="595959"/>
                          </a:solidFill>
                          <a:latin typeface="Gudea" panose="02000000000000000000"/>
                        </a:rPr>
                        <a:t>codes</a:t>
                      </a:r>
                      <a:r>
                        <a:rPr lang="fi-FI" sz="1800" dirty="0">
                          <a:solidFill>
                            <a:srgbClr val="595959"/>
                          </a:solidFill>
                          <a:latin typeface="Gudea" panose="02000000000000000000"/>
                        </a:rPr>
                        <a:t> of </a:t>
                      </a:r>
                      <a:r>
                        <a:rPr lang="fi-FI" sz="1800" dirty="0" err="1">
                          <a:solidFill>
                            <a:srgbClr val="595959"/>
                          </a:solidFill>
                          <a:latin typeface="Gudea" panose="02000000000000000000"/>
                        </a:rPr>
                        <a:t>conduct</a:t>
                      </a:r>
                      <a:r>
                        <a:rPr lang="fi-FI" sz="1800" dirty="0">
                          <a:solidFill>
                            <a:srgbClr val="595959"/>
                          </a:solidFill>
                          <a:latin typeface="Gudea" panose="02000000000000000000"/>
                        </a:rPr>
                        <a:t>. </a:t>
                      </a:r>
                      <a:r>
                        <a:rPr lang="fi-FI" sz="1800" dirty="0" err="1">
                          <a:solidFill>
                            <a:srgbClr val="595959"/>
                          </a:solidFill>
                          <a:latin typeface="Gudea" panose="02000000000000000000"/>
                        </a:rPr>
                        <a:t>Mittelstadt</a:t>
                      </a:r>
                      <a:r>
                        <a:rPr lang="fi-FI" sz="1800" dirty="0">
                          <a:solidFill>
                            <a:srgbClr val="595959"/>
                          </a:solidFill>
                          <a:latin typeface="Gudea" panose="02000000000000000000"/>
                        </a:rPr>
                        <a:t> </a:t>
                      </a:r>
                      <a:r>
                        <a:rPr lang="fi-FI" sz="1800" dirty="0" err="1">
                          <a:solidFill>
                            <a:srgbClr val="595959"/>
                          </a:solidFill>
                          <a:latin typeface="Gudea" panose="02000000000000000000"/>
                        </a:rPr>
                        <a:t>analogy</a:t>
                      </a:r>
                      <a:r>
                        <a:rPr lang="fi-FI" sz="1800" dirty="0">
                          <a:solidFill>
                            <a:srgbClr val="595959"/>
                          </a:solidFill>
                          <a:latin typeface="Gudea" panose="02000000000000000000"/>
                        </a:rPr>
                        <a:t> on </a:t>
                      </a:r>
                      <a:r>
                        <a:rPr lang="fi-FI" sz="1800" dirty="0" err="1">
                          <a:solidFill>
                            <a:srgbClr val="595959"/>
                          </a:solidFill>
                          <a:latin typeface="Gudea" panose="02000000000000000000"/>
                        </a:rPr>
                        <a:t>Doctors</a:t>
                      </a:r>
                      <a:r>
                        <a:rPr lang="fi-FI" sz="1800" dirty="0">
                          <a:solidFill>
                            <a:srgbClr val="595959"/>
                          </a:solidFill>
                          <a:latin typeface="Gudea" panose="02000000000000000000"/>
                        </a:rPr>
                        <a:t> </a:t>
                      </a:r>
                      <a:r>
                        <a:rPr lang="fi-FI" sz="1800" dirty="0" err="1">
                          <a:solidFill>
                            <a:srgbClr val="595959"/>
                          </a:solidFill>
                          <a:latin typeface="Gudea" panose="02000000000000000000"/>
                        </a:rPr>
                        <a:t>vs</a:t>
                      </a:r>
                      <a:r>
                        <a:rPr lang="fi-FI" sz="1800" dirty="0">
                          <a:solidFill>
                            <a:srgbClr val="595959"/>
                          </a:solidFill>
                          <a:latin typeface="Gudea" panose="02000000000000000000"/>
                        </a:rPr>
                        <a:t> </a:t>
                      </a:r>
                      <a:r>
                        <a:rPr lang="fi-FI" sz="1800" dirty="0" err="1">
                          <a:solidFill>
                            <a:srgbClr val="595959"/>
                          </a:solidFill>
                          <a:latin typeface="Gudea" panose="02000000000000000000"/>
                        </a:rPr>
                        <a:t>patients</a:t>
                      </a:r>
                      <a:r>
                        <a:rPr lang="fi-FI" sz="1800" dirty="0">
                          <a:solidFill>
                            <a:srgbClr val="595959"/>
                          </a:solidFill>
                          <a:latin typeface="Gudea" panose="02000000000000000000"/>
                        </a:rPr>
                        <a:t> and AI </a:t>
                      </a:r>
                      <a:r>
                        <a:rPr lang="fi-FI" sz="1800" dirty="0" err="1">
                          <a:solidFill>
                            <a:srgbClr val="595959"/>
                          </a:solidFill>
                          <a:latin typeface="Gudea" panose="02000000000000000000"/>
                        </a:rPr>
                        <a:t>developers</a:t>
                      </a:r>
                      <a:r>
                        <a:rPr lang="fi-FI" sz="1800" dirty="0">
                          <a:solidFill>
                            <a:srgbClr val="595959"/>
                          </a:solidFill>
                          <a:latin typeface="Gudea" panose="02000000000000000000"/>
                        </a:rPr>
                        <a:t> </a:t>
                      </a:r>
                      <a:r>
                        <a:rPr lang="fi-FI" sz="1800" dirty="0" err="1">
                          <a:solidFill>
                            <a:srgbClr val="595959"/>
                          </a:solidFill>
                          <a:latin typeface="Gudea" panose="02000000000000000000"/>
                        </a:rPr>
                        <a:t>vs</a:t>
                      </a:r>
                      <a:r>
                        <a:rPr lang="fi-FI" sz="1800" dirty="0">
                          <a:solidFill>
                            <a:srgbClr val="595959"/>
                          </a:solidFill>
                          <a:latin typeface="Gudea" panose="02000000000000000000"/>
                        </a:rPr>
                        <a:t> </a:t>
                      </a:r>
                      <a:r>
                        <a:rPr lang="fi-FI" sz="1800" dirty="0" err="1">
                          <a:solidFill>
                            <a:srgbClr val="595959"/>
                          </a:solidFill>
                          <a:latin typeface="Gudea" panose="02000000000000000000"/>
                        </a:rPr>
                        <a:t>end</a:t>
                      </a:r>
                      <a:r>
                        <a:rPr lang="fi-FI" sz="1800" dirty="0">
                          <a:solidFill>
                            <a:srgbClr val="595959"/>
                          </a:solidFill>
                          <a:latin typeface="Gudea" panose="02000000000000000000"/>
                        </a:rPr>
                        <a:t> </a:t>
                      </a:r>
                      <a:r>
                        <a:rPr lang="fi-FI" sz="1800" dirty="0" err="1">
                          <a:solidFill>
                            <a:srgbClr val="595959"/>
                          </a:solidFill>
                          <a:latin typeface="Gudea" panose="02000000000000000000"/>
                        </a:rPr>
                        <a:t>users</a:t>
                      </a:r>
                      <a:r>
                        <a:rPr lang="fi-FI" sz="1800" dirty="0">
                          <a:solidFill>
                            <a:srgbClr val="595959"/>
                          </a:solidFill>
                          <a:latin typeface="Gudea" panose="02000000000000000000"/>
                        </a:rPr>
                        <a:t>,</a:t>
                      </a:r>
                    </a:p>
                    <a:p>
                      <a:pPr marL="285750" indent="-285750" algn="just">
                        <a:buFont typeface="Wingdings" pitchFamily="2" charset="2"/>
                        <a:buChar char="ü"/>
                      </a:pPr>
                      <a:r>
                        <a:rPr lang="fi-FI" sz="1800" dirty="0" err="1">
                          <a:solidFill>
                            <a:srgbClr val="595959"/>
                          </a:solidFill>
                          <a:latin typeface="Gudea" panose="02000000000000000000"/>
                        </a:rPr>
                        <a:t>Algorithms</a:t>
                      </a:r>
                      <a:r>
                        <a:rPr lang="fi-FI" sz="1800" dirty="0">
                          <a:solidFill>
                            <a:srgbClr val="595959"/>
                          </a:solidFill>
                          <a:latin typeface="Gudea" panose="02000000000000000000"/>
                        </a:rPr>
                        <a:t> (and </a:t>
                      </a:r>
                      <a:r>
                        <a:rPr lang="fi-FI" sz="1800" dirty="0" err="1">
                          <a:solidFill>
                            <a:srgbClr val="595959"/>
                          </a:solidFill>
                          <a:latin typeface="Gudea" panose="02000000000000000000"/>
                        </a:rPr>
                        <a:t>non-personal</a:t>
                      </a:r>
                      <a:r>
                        <a:rPr lang="fi-FI" sz="1800" dirty="0">
                          <a:solidFill>
                            <a:srgbClr val="595959"/>
                          </a:solidFill>
                          <a:latin typeface="Gudea" panose="02000000000000000000"/>
                        </a:rPr>
                        <a:t> data) should </a:t>
                      </a:r>
                      <a:r>
                        <a:rPr lang="fi-FI" sz="1800" dirty="0" err="1">
                          <a:solidFill>
                            <a:srgbClr val="595959"/>
                          </a:solidFill>
                          <a:latin typeface="Gudea" panose="02000000000000000000"/>
                        </a:rPr>
                        <a:t>be</a:t>
                      </a:r>
                      <a:r>
                        <a:rPr lang="fi-FI" sz="1800" dirty="0">
                          <a:solidFill>
                            <a:srgbClr val="595959"/>
                          </a:solidFill>
                          <a:latin typeface="Gudea" panose="02000000000000000000"/>
                        </a:rPr>
                        <a:t> </a:t>
                      </a:r>
                      <a:r>
                        <a:rPr lang="fi-FI" sz="1800" dirty="0" err="1">
                          <a:solidFill>
                            <a:srgbClr val="595959"/>
                          </a:solidFill>
                          <a:latin typeface="Gudea" panose="02000000000000000000"/>
                        </a:rPr>
                        <a:t>accessible</a:t>
                      </a:r>
                      <a:r>
                        <a:rPr lang="fi-FI" sz="1800" dirty="0">
                          <a:solidFill>
                            <a:srgbClr val="595959"/>
                          </a:solidFill>
                          <a:latin typeface="Gudea" panose="02000000000000000000"/>
                        </a:rPr>
                        <a:t> to </a:t>
                      </a:r>
                      <a:r>
                        <a:rPr lang="fi-FI" sz="1800" dirty="0" err="1">
                          <a:solidFill>
                            <a:srgbClr val="595959"/>
                          </a:solidFill>
                          <a:latin typeface="Gudea" panose="02000000000000000000"/>
                        </a:rPr>
                        <a:t>researchers</a:t>
                      </a:r>
                      <a:r>
                        <a:rPr lang="fi-FI" sz="1800" dirty="0">
                          <a:solidFill>
                            <a:srgbClr val="595959"/>
                          </a:solidFill>
                          <a:latin typeface="Gudea" panose="02000000000000000000"/>
                        </a:rPr>
                        <a:t> and </a:t>
                      </a:r>
                      <a:r>
                        <a:rPr lang="fi-FI" sz="1800" dirty="0" err="1">
                          <a:solidFill>
                            <a:srgbClr val="595959"/>
                          </a:solidFill>
                          <a:latin typeface="Gudea" panose="02000000000000000000"/>
                        </a:rPr>
                        <a:t>stakeholders</a:t>
                      </a:r>
                      <a:r>
                        <a:rPr lang="fi-FI" sz="1800" dirty="0">
                          <a:solidFill>
                            <a:srgbClr val="595959"/>
                          </a:solidFill>
                          <a:latin typeface="Gudea" panose="02000000000000000000"/>
                        </a:rPr>
                        <a:t> for </a:t>
                      </a:r>
                      <a:r>
                        <a:rPr lang="fi-FI" sz="1800" dirty="0" err="1">
                          <a:solidFill>
                            <a:srgbClr val="595959"/>
                          </a:solidFill>
                          <a:latin typeface="Gudea" panose="02000000000000000000"/>
                        </a:rPr>
                        <a:t>auditing</a:t>
                      </a:r>
                      <a:r>
                        <a:rPr lang="fi-FI" sz="1800" dirty="0">
                          <a:solidFill>
                            <a:srgbClr val="595959"/>
                          </a:solidFill>
                          <a:latin typeface="Gudea" panose="02000000000000000000"/>
                        </a:rPr>
                        <a:t>.</a:t>
                      </a:r>
                    </a:p>
                  </a:txBody>
                  <a:tcPr/>
                </a:tc>
                <a:extLst>
                  <a:ext uri="{0D108BD9-81ED-4DB2-BD59-A6C34878D82A}">
                    <a16:rowId xmlns:a16="http://schemas.microsoft.com/office/drawing/2014/main" val="3526382177"/>
                  </a:ext>
                </a:extLst>
              </a:tr>
              <a:tr h="1709477">
                <a:tc>
                  <a:txBody>
                    <a:bodyPr/>
                    <a:lstStyle/>
                    <a:p>
                      <a:pPr marL="285750" indent="-285750" algn="l" defTabSz="914400" rtl="0" eaLnBrk="1" latinLnBrk="0" hangingPunct="1">
                        <a:buFont typeface="Wingdings" pitchFamily="2" charset="2"/>
                        <a:buChar char="ü"/>
                      </a:pPr>
                      <a:r>
                        <a:rPr lang="fi-FI" sz="1800" dirty="0">
                          <a:solidFill>
                            <a:srgbClr val="595959"/>
                          </a:solidFill>
                          <a:latin typeface="Gudea" panose="02000000000000000000"/>
                        </a:rPr>
                        <a:t>Da</a:t>
                      </a:r>
                      <a:r>
                        <a:rPr lang="fi-FI" sz="1800" b="1" kern="1200" dirty="0">
                          <a:solidFill>
                            <a:srgbClr val="595959"/>
                          </a:solidFill>
                          <a:latin typeface="Gudea" panose="02000000000000000000"/>
                          <a:ea typeface="+mn-ea"/>
                          <a:cs typeface="+mn-cs"/>
                        </a:rPr>
                        <a:t>ta </a:t>
                      </a:r>
                      <a:r>
                        <a:rPr lang="fi-FI" sz="1800" b="1" kern="1200" dirty="0" err="1">
                          <a:solidFill>
                            <a:srgbClr val="595959"/>
                          </a:solidFill>
                          <a:latin typeface="Gudea" panose="02000000000000000000"/>
                          <a:ea typeface="+mn-ea"/>
                          <a:cs typeface="+mn-cs"/>
                        </a:rPr>
                        <a:t>Transfers</a:t>
                      </a:r>
                      <a:endParaRPr lang="de-DE" sz="1800" b="1" kern="1200" dirty="0">
                        <a:solidFill>
                          <a:srgbClr val="595959"/>
                        </a:solidFill>
                        <a:latin typeface="Gudea" panose="02000000000000000000"/>
                        <a:ea typeface="+mn-ea"/>
                        <a:cs typeface="+mn-cs"/>
                      </a:endParaRPr>
                    </a:p>
                  </a:txBody>
                  <a:tcPr/>
                </a:tc>
                <a:tc>
                  <a:txBody>
                    <a:bodyPr/>
                    <a:lstStyle/>
                    <a:p>
                      <a:pPr marL="285750" indent="-285750">
                        <a:buFont typeface="Wingdings" pitchFamily="2" charset="2"/>
                        <a:buChar char="ü"/>
                      </a:pPr>
                      <a:r>
                        <a:rPr lang="fi-FI" sz="1800" kern="1200" dirty="0">
                          <a:solidFill>
                            <a:schemeClr val="dk1"/>
                          </a:solidFill>
                          <a:latin typeface="+mn-lt"/>
                          <a:ea typeface="+mn-ea"/>
                          <a:cs typeface="+mn-cs"/>
                        </a:rPr>
                        <a:t>Data </a:t>
                      </a:r>
                      <a:r>
                        <a:rPr lang="fi-FI" sz="1800" kern="1200" dirty="0" err="1">
                          <a:solidFill>
                            <a:schemeClr val="dk1"/>
                          </a:solidFill>
                          <a:latin typeface="+mn-lt"/>
                          <a:ea typeface="+mn-ea"/>
                          <a:cs typeface="+mn-cs"/>
                        </a:rPr>
                        <a:t>transfer</a:t>
                      </a:r>
                      <a:r>
                        <a:rPr lang="fi-FI" sz="1800" kern="1200" dirty="0">
                          <a:solidFill>
                            <a:schemeClr val="dk1"/>
                          </a:solidFill>
                          <a:latin typeface="+mn-lt"/>
                          <a:ea typeface="+mn-ea"/>
                          <a:cs typeface="+mn-cs"/>
                        </a:rPr>
                        <a:t> outside </a:t>
                      </a:r>
                      <a:r>
                        <a:rPr lang="fi-FI" sz="1800" kern="1200" dirty="0" err="1">
                          <a:solidFill>
                            <a:schemeClr val="dk1"/>
                          </a:solidFill>
                          <a:latin typeface="+mn-lt"/>
                          <a:ea typeface="+mn-ea"/>
                          <a:cs typeface="+mn-cs"/>
                        </a:rPr>
                        <a:t>the</a:t>
                      </a:r>
                      <a:r>
                        <a:rPr lang="fi-FI" sz="1800" kern="1200" dirty="0">
                          <a:solidFill>
                            <a:schemeClr val="dk1"/>
                          </a:solidFill>
                          <a:latin typeface="+mn-lt"/>
                          <a:ea typeface="+mn-ea"/>
                          <a:cs typeface="+mn-cs"/>
                        </a:rPr>
                        <a:t> EU. For </a:t>
                      </a:r>
                      <a:r>
                        <a:rPr lang="fi-FI" sz="1800" kern="1200" dirty="0" err="1">
                          <a:solidFill>
                            <a:schemeClr val="dk1"/>
                          </a:solidFill>
                          <a:latin typeface="+mn-lt"/>
                          <a:ea typeface="+mn-ea"/>
                          <a:cs typeface="+mn-cs"/>
                        </a:rPr>
                        <a:t>instance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the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first</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telerobotic</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surgery</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Operation</a:t>
                      </a:r>
                      <a:r>
                        <a:rPr lang="fi-FI" sz="1800" kern="1200" dirty="0">
                          <a:solidFill>
                            <a:schemeClr val="dk1"/>
                          </a:solidFill>
                          <a:latin typeface="+mn-lt"/>
                          <a:ea typeface="+mn-ea"/>
                          <a:cs typeface="+mn-cs"/>
                        </a:rPr>
                        <a:t> Lindbergh’ </a:t>
                      </a:r>
                      <a:r>
                        <a:rPr lang="fi-FI" sz="1800" kern="1200" dirty="0" err="1">
                          <a:solidFill>
                            <a:schemeClr val="dk1"/>
                          </a:solidFill>
                          <a:latin typeface="+mn-lt"/>
                          <a:ea typeface="+mn-ea"/>
                          <a:cs typeface="+mn-cs"/>
                        </a:rPr>
                        <a:t>was</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carried</a:t>
                      </a:r>
                      <a:r>
                        <a:rPr lang="fi-FI" sz="1800" kern="1200" dirty="0">
                          <a:solidFill>
                            <a:schemeClr val="dk1"/>
                          </a:solidFill>
                          <a:latin typeface="+mn-lt"/>
                          <a:ea typeface="+mn-ea"/>
                          <a:cs typeface="+mn-cs"/>
                        </a:rPr>
                        <a:t> out on a </a:t>
                      </a:r>
                      <a:r>
                        <a:rPr lang="fi-FI" sz="1800" kern="1200" dirty="0" err="1">
                          <a:solidFill>
                            <a:schemeClr val="dk1"/>
                          </a:solidFill>
                          <a:latin typeface="+mn-lt"/>
                          <a:ea typeface="+mn-ea"/>
                          <a:cs typeface="+mn-cs"/>
                        </a:rPr>
                        <a:t>patient</a:t>
                      </a:r>
                      <a:r>
                        <a:rPr lang="fi-FI" sz="1800" kern="1200" dirty="0">
                          <a:solidFill>
                            <a:schemeClr val="dk1"/>
                          </a:solidFill>
                          <a:latin typeface="+mn-lt"/>
                          <a:ea typeface="+mn-ea"/>
                          <a:cs typeface="+mn-cs"/>
                        </a:rPr>
                        <a:t> in France </a:t>
                      </a:r>
                      <a:r>
                        <a:rPr lang="fi-FI" sz="1800" kern="1200" dirty="0" err="1">
                          <a:solidFill>
                            <a:schemeClr val="dk1"/>
                          </a:solidFill>
                          <a:latin typeface="+mn-lt"/>
                          <a:ea typeface="+mn-ea"/>
                          <a:cs typeface="+mn-cs"/>
                        </a:rPr>
                        <a:t>while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the</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medical</a:t>
                      </a:r>
                      <a:r>
                        <a:rPr lang="fi-FI" sz="1800" kern="1200" dirty="0">
                          <a:solidFill>
                            <a:schemeClr val="dk1"/>
                          </a:solidFill>
                          <a:latin typeface="+mn-lt"/>
                          <a:ea typeface="+mn-ea"/>
                          <a:cs typeface="+mn-cs"/>
                        </a:rPr>
                        <a:t> team </a:t>
                      </a:r>
                      <a:r>
                        <a:rPr lang="fi-FI" sz="1800" kern="1200" dirty="0" err="1">
                          <a:solidFill>
                            <a:schemeClr val="dk1"/>
                          </a:solidFill>
                          <a:latin typeface="+mn-lt"/>
                          <a:ea typeface="+mn-ea"/>
                          <a:cs typeface="+mn-cs"/>
                        </a:rPr>
                        <a:t>was</a:t>
                      </a:r>
                      <a:r>
                        <a:rPr lang="fi-FI" sz="1800" kern="1200" dirty="0">
                          <a:solidFill>
                            <a:schemeClr val="dk1"/>
                          </a:solidFill>
                          <a:latin typeface="+mn-lt"/>
                          <a:ea typeface="+mn-ea"/>
                          <a:cs typeface="+mn-cs"/>
                        </a:rPr>
                        <a:t> </a:t>
                      </a:r>
                      <a:r>
                        <a:rPr lang="fi-FI" sz="1800" kern="1200" dirty="0" err="1">
                          <a:solidFill>
                            <a:schemeClr val="dk1"/>
                          </a:solidFill>
                          <a:latin typeface="+mn-lt"/>
                          <a:ea typeface="+mn-ea"/>
                          <a:cs typeface="+mn-cs"/>
                        </a:rPr>
                        <a:t>located</a:t>
                      </a:r>
                      <a:r>
                        <a:rPr lang="fi-FI" sz="1800" kern="1200" dirty="0">
                          <a:solidFill>
                            <a:schemeClr val="dk1"/>
                          </a:solidFill>
                          <a:latin typeface="+mn-lt"/>
                          <a:ea typeface="+mn-ea"/>
                          <a:cs typeface="+mn-cs"/>
                        </a:rPr>
                        <a:t> in </a:t>
                      </a:r>
                      <a:r>
                        <a:rPr lang="fi-FI" sz="1800" kern="1200" dirty="0" err="1">
                          <a:solidFill>
                            <a:schemeClr val="dk1"/>
                          </a:solidFill>
                          <a:latin typeface="+mn-lt"/>
                          <a:ea typeface="+mn-ea"/>
                          <a:cs typeface="+mn-cs"/>
                        </a:rPr>
                        <a:t>the</a:t>
                      </a:r>
                      <a:r>
                        <a:rPr lang="fi-FI" sz="1800" kern="1200" dirty="0">
                          <a:solidFill>
                            <a:schemeClr val="dk1"/>
                          </a:solidFill>
                          <a:latin typeface="+mn-lt"/>
                          <a:ea typeface="+mn-ea"/>
                          <a:cs typeface="+mn-cs"/>
                        </a:rPr>
                        <a:t> USA.</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fi-FI" sz="1800" dirty="0" err="1">
                          <a:solidFill>
                            <a:srgbClr val="595959"/>
                          </a:solidFill>
                          <a:latin typeface="Gudea" panose="02000000000000000000"/>
                        </a:rPr>
                        <a:t>Ensure</a:t>
                      </a:r>
                      <a:r>
                        <a:rPr lang="fi-FI" sz="1800" dirty="0">
                          <a:solidFill>
                            <a:srgbClr val="595959"/>
                          </a:solidFill>
                          <a:latin typeface="Gudea" panose="02000000000000000000"/>
                        </a:rPr>
                        <a:t> </a:t>
                      </a:r>
                      <a:r>
                        <a:rPr lang="fi-FI" sz="1800" dirty="0" err="1">
                          <a:solidFill>
                            <a:srgbClr val="595959"/>
                          </a:solidFill>
                          <a:latin typeface="Gudea" panose="02000000000000000000"/>
                        </a:rPr>
                        <a:t>compliance</a:t>
                      </a:r>
                      <a:r>
                        <a:rPr lang="fi-FI" sz="1800" dirty="0">
                          <a:solidFill>
                            <a:srgbClr val="595959"/>
                          </a:solidFill>
                          <a:latin typeface="Gudea" panose="02000000000000000000"/>
                        </a:rPr>
                        <a:t> </a:t>
                      </a:r>
                      <a:r>
                        <a:rPr lang="fi-FI" sz="1800" dirty="0" err="1">
                          <a:solidFill>
                            <a:srgbClr val="595959"/>
                          </a:solidFill>
                          <a:latin typeface="Gudea" panose="02000000000000000000"/>
                        </a:rPr>
                        <a:t>with</a:t>
                      </a:r>
                      <a:r>
                        <a:rPr lang="fi-FI" sz="1800" dirty="0">
                          <a:solidFill>
                            <a:srgbClr val="595959"/>
                          </a:solidFill>
                          <a:latin typeface="Gudea" panose="02000000000000000000"/>
                        </a:rPr>
                        <a:t> data </a:t>
                      </a:r>
                      <a:r>
                        <a:rPr lang="fi-FI" sz="1800" dirty="0" err="1">
                          <a:solidFill>
                            <a:srgbClr val="595959"/>
                          </a:solidFill>
                          <a:latin typeface="Gudea" panose="02000000000000000000"/>
                        </a:rPr>
                        <a:t>transfer</a:t>
                      </a:r>
                      <a:r>
                        <a:rPr lang="fi-FI" sz="1800" dirty="0">
                          <a:solidFill>
                            <a:srgbClr val="595959"/>
                          </a:solidFill>
                          <a:latin typeface="Gudea" panose="02000000000000000000"/>
                        </a:rPr>
                        <a:t> </a:t>
                      </a:r>
                      <a:r>
                        <a:rPr lang="fi-FI" sz="1800" dirty="0" err="1">
                          <a:solidFill>
                            <a:srgbClr val="595959"/>
                          </a:solidFill>
                          <a:latin typeface="Gudea" panose="02000000000000000000"/>
                        </a:rPr>
                        <a:t>rules</a:t>
                      </a:r>
                      <a:r>
                        <a:rPr lang="fi-FI" sz="1800" dirty="0">
                          <a:solidFill>
                            <a:srgbClr val="595959"/>
                          </a:solidFill>
                          <a:latin typeface="Gudea" panose="02000000000000000000"/>
                        </a:rPr>
                        <a:t>.</a:t>
                      </a:r>
                      <a:endParaRPr lang="en-US" altLang="fi-FI" sz="1800" dirty="0">
                        <a:solidFill>
                          <a:srgbClr val="595959"/>
                        </a:solidFill>
                        <a:latin typeface="Gudea" panose="02000000000000000000"/>
                      </a:endParaRPr>
                    </a:p>
                  </a:txBody>
                  <a:tcPr/>
                </a:tc>
                <a:extLst>
                  <a:ext uri="{0D108BD9-81ED-4DB2-BD59-A6C34878D82A}">
                    <a16:rowId xmlns:a16="http://schemas.microsoft.com/office/drawing/2014/main" val="2855671078"/>
                  </a:ext>
                </a:extLst>
              </a:tr>
            </a:tbl>
          </a:graphicData>
        </a:graphic>
      </p:graphicFrame>
      <p:cxnSp>
        <p:nvCxnSpPr>
          <p:cNvPr id="8" name="Straight Connector 15">
            <a:extLst>
              <a:ext uri="{FF2B5EF4-FFF2-40B4-BE49-F238E27FC236}">
                <a16:creationId xmlns:a16="http://schemas.microsoft.com/office/drawing/2014/main" id="{6B0C9E05-FCC7-4CD1-BD7A-C352BE840AB3}"/>
              </a:ext>
            </a:extLst>
          </p:cNvPr>
          <p:cNvCxnSpPr>
            <a:cxnSpLocks/>
          </p:cNvCxnSpPr>
          <p:nvPr/>
        </p:nvCxnSpPr>
        <p:spPr>
          <a:xfrm>
            <a:off x="855784" y="1305837"/>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56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41311" y="447735"/>
            <a:ext cx="6905615" cy="830997"/>
          </a:xfrm>
          <a:prstGeom prst="rect">
            <a:avLst/>
          </a:prstGeom>
          <a:noFill/>
        </p:spPr>
        <p:txBody>
          <a:bodyPr wrap="square" rtlCol="0">
            <a:spAutoFit/>
          </a:bodyPr>
          <a:lstStyle/>
          <a:p>
            <a:r>
              <a:rPr lang="de-DE" sz="2400" b="1" spc="300" dirty="0">
                <a:solidFill>
                  <a:prstClr val="white">
                    <a:lumMod val="50000"/>
                  </a:prstClr>
                </a:solidFill>
                <a:latin typeface="Gudea" panose="02000000000000000000" pitchFamily="50" charset="0"/>
              </a:rPr>
              <a:t>Other recommendations</a:t>
            </a:r>
            <a:endParaRPr lang="en-US" altLang="en-US" sz="2400" b="1" spc="300" dirty="0">
              <a:solidFill>
                <a:prstClr val="white">
                  <a:lumMod val="50000"/>
                </a:prstClr>
              </a:solidFill>
              <a:latin typeface="Gudea" panose="02000000000000000000" pitchFamily="50" charset="0"/>
            </a:endParaRPr>
          </a:p>
          <a:p>
            <a:endParaRPr lang="fi-FI" sz="2400" b="1" spc="300" dirty="0">
              <a:solidFill>
                <a:prstClr val="white">
                  <a:lumMod val="50000"/>
                </a:prstClr>
              </a:solidFill>
              <a:latin typeface="Gudea" panose="02000000000000000000" pitchFamily="50"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7" name="TextBox 6"/>
          <p:cNvSpPr txBox="1"/>
          <p:nvPr/>
        </p:nvSpPr>
        <p:spPr>
          <a:xfrm>
            <a:off x="457200" y="1624174"/>
            <a:ext cx="8831766" cy="2246769"/>
          </a:xfrm>
          <a:prstGeom prst="rect">
            <a:avLst/>
          </a:prstGeom>
          <a:noFill/>
        </p:spPr>
        <p:txBody>
          <a:bodyPr wrap="square" rtlCol="0">
            <a:spAutoFit/>
          </a:bodyPr>
          <a:lstStyle/>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endParaRPr lang="en-US" altLang="fi-FI" sz="1400" dirty="0">
              <a:solidFill>
                <a:srgbClr val="595959"/>
              </a:solidFill>
              <a:latin typeface="Gudea" panose="02000000000000000000"/>
            </a:endParaRPr>
          </a:p>
          <a:p>
            <a:pPr marL="285750" indent="-285750">
              <a:buFont typeface="Wingdings" pitchFamily="2" charset="2"/>
              <a:buChar char="ü"/>
            </a:pPr>
            <a:endParaRPr lang="en-US" altLang="fi-FI" sz="1400" dirty="0">
              <a:solidFill>
                <a:srgbClr val="595959"/>
              </a:solidFill>
              <a:latin typeface="Gudea" panose="02000000000000000000"/>
            </a:endParaRPr>
          </a:p>
          <a:p>
            <a:br>
              <a:rPr lang="en-US" altLang="fi-FI" sz="1400" dirty="0">
                <a:solidFill>
                  <a:srgbClr val="595959"/>
                </a:solidFill>
                <a:latin typeface="Gudea" panose="02000000000000000000"/>
              </a:rPr>
            </a:br>
            <a:endParaRPr lang="en-US" altLang="fi-FI" sz="1400" dirty="0">
              <a:solidFill>
                <a:srgbClr val="595959"/>
              </a:solidFill>
              <a:latin typeface="Gudea" panose="02000000000000000000"/>
            </a:endParaRPr>
          </a:p>
          <a:p>
            <a:br>
              <a:rPr lang="en-GB" altLang="fi-FI" sz="1400" dirty="0">
                <a:solidFill>
                  <a:srgbClr val="595959"/>
                </a:solidFill>
                <a:latin typeface="Gudea" panose="02000000000000000000"/>
              </a:rPr>
            </a:br>
            <a:endParaRPr lang="fi-FI" sz="1400" dirty="0">
              <a:solidFill>
                <a:srgbClr val="595959">
                  <a:lumMod val="65000"/>
                  <a:lumOff val="35000"/>
                </a:srgbClr>
              </a:solidFill>
              <a:latin typeface="Gudea" panose="02000000000000000000"/>
            </a:endParaRPr>
          </a:p>
        </p:txBody>
      </p:sp>
      <p:graphicFrame>
        <p:nvGraphicFramePr>
          <p:cNvPr id="2" name="Table 1">
            <a:extLst>
              <a:ext uri="{FF2B5EF4-FFF2-40B4-BE49-F238E27FC236}">
                <a16:creationId xmlns:a16="http://schemas.microsoft.com/office/drawing/2014/main" id="{B13EB3C4-3E39-9242-B8EA-3381384ECBF4}"/>
              </a:ext>
            </a:extLst>
          </p:cNvPr>
          <p:cNvGraphicFramePr>
            <a:graphicFrameLocks noGrp="1"/>
          </p:cNvGraphicFramePr>
          <p:nvPr/>
        </p:nvGraphicFramePr>
        <p:xfrm>
          <a:off x="1336431" y="1369103"/>
          <a:ext cx="9999784" cy="4773786"/>
        </p:xfrm>
        <a:graphic>
          <a:graphicData uri="http://schemas.openxmlformats.org/drawingml/2006/table">
            <a:tbl>
              <a:tblPr firstRow="1" bandRow="1">
                <a:tableStyleId>{5C22544A-7EE6-4342-B048-85BDC9FD1C3A}</a:tableStyleId>
              </a:tblPr>
              <a:tblGrid>
                <a:gridCol w="9999784">
                  <a:extLst>
                    <a:ext uri="{9D8B030D-6E8A-4147-A177-3AD203B41FA5}">
                      <a16:colId xmlns:a16="http://schemas.microsoft.com/office/drawing/2014/main" val="2987080083"/>
                    </a:ext>
                  </a:extLst>
                </a:gridCol>
              </a:tblGrid>
              <a:tr h="621737">
                <a:tc>
                  <a:txBody>
                    <a:bodyPr/>
                    <a:lstStyle/>
                    <a:p>
                      <a:r>
                        <a:rPr lang="de-DE" dirty="0" err="1"/>
                        <a:t>Descriptions</a:t>
                      </a:r>
                      <a:endParaRPr lang="de-DE" dirty="0"/>
                    </a:p>
                  </a:txBody>
                  <a:tcPr/>
                </a:tc>
                <a:extLst>
                  <a:ext uri="{0D108BD9-81ED-4DB2-BD59-A6C34878D82A}">
                    <a16:rowId xmlns:a16="http://schemas.microsoft.com/office/drawing/2014/main" val="4040574580"/>
                  </a:ext>
                </a:extLst>
              </a:tr>
              <a:tr h="1175977">
                <a:tc>
                  <a:txBody>
                    <a:bodyPr/>
                    <a:lstStyle/>
                    <a:p>
                      <a:pPr marL="285750" indent="-285750" algn="just">
                        <a:buFont typeface="Wingdings" pitchFamily="2" charset="2"/>
                        <a:buChar char="ü"/>
                      </a:pPr>
                      <a:r>
                        <a:rPr lang="fi-FI" sz="1800" dirty="0" err="1">
                          <a:solidFill>
                            <a:srgbClr val="595959"/>
                          </a:solidFill>
                          <a:highlight>
                            <a:srgbClr val="00FFFF"/>
                          </a:highlight>
                          <a:latin typeface="Gudea" panose="02000000000000000000"/>
                        </a:rPr>
                        <a:t>Accountability</a:t>
                      </a:r>
                      <a:r>
                        <a:rPr lang="fi-FI" sz="1800" dirty="0">
                          <a:solidFill>
                            <a:srgbClr val="595959"/>
                          </a:solidFill>
                          <a:highlight>
                            <a:srgbClr val="00FFFF"/>
                          </a:highlight>
                          <a:latin typeface="Gudea" panose="02000000000000000000"/>
                        </a:rPr>
                        <a:t> of AI </a:t>
                      </a:r>
                      <a:r>
                        <a:rPr lang="fi-FI" sz="1800" dirty="0" err="1">
                          <a:solidFill>
                            <a:srgbClr val="595959"/>
                          </a:solidFill>
                          <a:highlight>
                            <a:srgbClr val="00FFFF"/>
                          </a:highlight>
                          <a:latin typeface="Gudea" panose="02000000000000000000"/>
                        </a:rPr>
                        <a:t>developers</a:t>
                      </a:r>
                      <a:r>
                        <a:rPr lang="fi-FI" sz="1800" dirty="0">
                          <a:solidFill>
                            <a:srgbClr val="595959"/>
                          </a:solidFill>
                          <a:highlight>
                            <a:srgbClr val="00FFFF"/>
                          </a:highlight>
                          <a:latin typeface="Gudea" panose="02000000000000000000"/>
                        </a:rPr>
                        <a:t> in </a:t>
                      </a:r>
                      <a:r>
                        <a:rPr lang="fi-FI" sz="1800" dirty="0" err="1">
                          <a:solidFill>
                            <a:srgbClr val="595959"/>
                          </a:solidFill>
                          <a:highlight>
                            <a:srgbClr val="00FFFF"/>
                          </a:highlight>
                          <a:latin typeface="Gudea" panose="02000000000000000000"/>
                        </a:rPr>
                        <a:t>medicine</a:t>
                      </a:r>
                      <a:r>
                        <a:rPr lang="fi-FI" sz="1800" dirty="0">
                          <a:solidFill>
                            <a:srgbClr val="595959"/>
                          </a:solidFill>
                          <a:highlight>
                            <a:srgbClr val="00FFFF"/>
                          </a:highlight>
                          <a:latin typeface="Gudea" panose="02000000000000000000"/>
                        </a:rPr>
                        <a:t>:</a:t>
                      </a:r>
                      <a:r>
                        <a:rPr lang="fi-FI" sz="1800" dirty="0">
                          <a:solidFill>
                            <a:srgbClr val="595959"/>
                          </a:solidFill>
                          <a:latin typeface="Gudea" panose="02000000000000000000"/>
                        </a:rPr>
                        <a:t> </a:t>
                      </a:r>
                      <a:r>
                        <a:rPr lang="fi-FI" sz="1800" dirty="0" err="1">
                          <a:solidFill>
                            <a:srgbClr val="595959"/>
                          </a:solidFill>
                          <a:latin typeface="Gudea" panose="02000000000000000000"/>
                        </a:rPr>
                        <a:t>Mittelstadt</a:t>
                      </a:r>
                      <a:r>
                        <a:rPr lang="fi-FI" sz="1800" dirty="0">
                          <a:solidFill>
                            <a:srgbClr val="595959"/>
                          </a:solidFill>
                          <a:latin typeface="Gudea" panose="02000000000000000000"/>
                        </a:rPr>
                        <a:t> </a:t>
                      </a:r>
                      <a:r>
                        <a:rPr lang="fi-FI" sz="1800" dirty="0" err="1">
                          <a:solidFill>
                            <a:srgbClr val="595959"/>
                          </a:solidFill>
                          <a:latin typeface="Gudea" panose="02000000000000000000"/>
                        </a:rPr>
                        <a:t>analogy</a:t>
                      </a:r>
                      <a:r>
                        <a:rPr lang="fi-FI" sz="1800" dirty="0">
                          <a:solidFill>
                            <a:srgbClr val="595959"/>
                          </a:solidFill>
                          <a:latin typeface="Gudea" panose="02000000000000000000"/>
                        </a:rPr>
                        <a:t> on </a:t>
                      </a:r>
                      <a:r>
                        <a:rPr lang="fi-FI" sz="1800" dirty="0" err="1">
                          <a:solidFill>
                            <a:srgbClr val="595959"/>
                          </a:solidFill>
                          <a:latin typeface="Gudea" panose="02000000000000000000"/>
                        </a:rPr>
                        <a:t>doctors</a:t>
                      </a:r>
                      <a:r>
                        <a:rPr lang="fi-FI" sz="1800" dirty="0">
                          <a:solidFill>
                            <a:srgbClr val="595959"/>
                          </a:solidFill>
                          <a:latin typeface="Gudea" panose="02000000000000000000"/>
                        </a:rPr>
                        <a:t> </a:t>
                      </a:r>
                      <a:r>
                        <a:rPr lang="fi-FI" sz="1800" dirty="0" err="1">
                          <a:solidFill>
                            <a:srgbClr val="595959"/>
                          </a:solidFill>
                          <a:latin typeface="Gudea" panose="02000000000000000000"/>
                        </a:rPr>
                        <a:t>vs</a:t>
                      </a:r>
                      <a:r>
                        <a:rPr lang="fi-FI" sz="1800" dirty="0">
                          <a:solidFill>
                            <a:srgbClr val="595959"/>
                          </a:solidFill>
                          <a:latin typeface="Gudea" panose="02000000000000000000"/>
                        </a:rPr>
                        <a:t> </a:t>
                      </a:r>
                      <a:r>
                        <a:rPr lang="fi-FI" sz="1800" dirty="0" err="1">
                          <a:solidFill>
                            <a:srgbClr val="595959"/>
                          </a:solidFill>
                          <a:latin typeface="Gudea" panose="02000000000000000000"/>
                        </a:rPr>
                        <a:t>patients</a:t>
                      </a:r>
                      <a:r>
                        <a:rPr lang="fi-FI" sz="1800" dirty="0">
                          <a:solidFill>
                            <a:srgbClr val="595959"/>
                          </a:solidFill>
                          <a:latin typeface="Gudea" panose="02000000000000000000"/>
                        </a:rPr>
                        <a:t> and AI </a:t>
                      </a:r>
                      <a:r>
                        <a:rPr lang="fi-FI" sz="1800" dirty="0" err="1">
                          <a:solidFill>
                            <a:srgbClr val="595959"/>
                          </a:solidFill>
                          <a:latin typeface="Gudea" panose="02000000000000000000"/>
                        </a:rPr>
                        <a:t>developers</a:t>
                      </a:r>
                      <a:r>
                        <a:rPr lang="fi-FI" sz="1800" dirty="0">
                          <a:solidFill>
                            <a:srgbClr val="595959"/>
                          </a:solidFill>
                          <a:latin typeface="Gudea" panose="02000000000000000000"/>
                        </a:rPr>
                        <a:t> </a:t>
                      </a:r>
                      <a:r>
                        <a:rPr lang="fi-FI" sz="1800" dirty="0" err="1">
                          <a:solidFill>
                            <a:srgbClr val="595959"/>
                          </a:solidFill>
                          <a:latin typeface="Gudea" panose="02000000000000000000"/>
                        </a:rPr>
                        <a:t>vs</a:t>
                      </a:r>
                      <a:r>
                        <a:rPr lang="fi-FI" sz="1800" dirty="0">
                          <a:solidFill>
                            <a:srgbClr val="595959"/>
                          </a:solidFill>
                          <a:latin typeface="Gudea" panose="02000000000000000000"/>
                        </a:rPr>
                        <a:t> </a:t>
                      </a:r>
                      <a:r>
                        <a:rPr lang="fi-FI" sz="1800" dirty="0" err="1">
                          <a:solidFill>
                            <a:srgbClr val="595959"/>
                          </a:solidFill>
                          <a:latin typeface="Gudea" panose="02000000000000000000"/>
                        </a:rPr>
                        <a:t>end</a:t>
                      </a:r>
                      <a:r>
                        <a:rPr lang="fi-FI" sz="1800" dirty="0">
                          <a:solidFill>
                            <a:srgbClr val="595959"/>
                          </a:solidFill>
                          <a:latin typeface="Gudea" panose="02000000000000000000"/>
                        </a:rPr>
                        <a:t> </a:t>
                      </a:r>
                      <a:r>
                        <a:rPr lang="fi-FI" sz="1800" dirty="0" err="1">
                          <a:solidFill>
                            <a:srgbClr val="595959"/>
                          </a:solidFill>
                          <a:latin typeface="Gudea" panose="02000000000000000000"/>
                        </a:rPr>
                        <a:t>users</a:t>
                      </a:r>
                      <a:r>
                        <a:rPr lang="fi-FI" sz="1800" dirty="0">
                          <a:solidFill>
                            <a:srgbClr val="595959"/>
                          </a:solidFill>
                          <a:latin typeface="Gudea" panose="02000000000000000000"/>
                        </a:rPr>
                        <a:t>,</a:t>
                      </a:r>
                    </a:p>
                  </a:txBody>
                  <a:tcPr/>
                </a:tc>
                <a:extLst>
                  <a:ext uri="{0D108BD9-81ED-4DB2-BD59-A6C34878D82A}">
                    <a16:rowId xmlns:a16="http://schemas.microsoft.com/office/drawing/2014/main" val="3526382177"/>
                  </a:ext>
                </a:extLst>
              </a:tr>
              <a:tr h="2020643">
                <a:tc>
                  <a:txBody>
                    <a:bodyPr/>
                    <a:lstStyle/>
                    <a:p>
                      <a:pPr marL="285750" indent="-285750" algn="just">
                        <a:buFont typeface="Wingdings" pitchFamily="2" charset="2"/>
                        <a:buChar char="ü"/>
                      </a:pPr>
                      <a:r>
                        <a:rPr lang="fi-FI" sz="1800" kern="1200" dirty="0" err="1">
                          <a:solidFill>
                            <a:srgbClr val="595959"/>
                          </a:solidFill>
                          <a:highlight>
                            <a:srgbClr val="00FFFF"/>
                          </a:highlight>
                          <a:latin typeface="Gudea" panose="02000000000000000000"/>
                          <a:ea typeface="+mn-ea"/>
                          <a:cs typeface="+mn-cs"/>
                        </a:rPr>
                        <a:t>Hippocratic</a:t>
                      </a:r>
                      <a:r>
                        <a:rPr lang="fi-FI" sz="1800" kern="1200" dirty="0">
                          <a:solidFill>
                            <a:srgbClr val="595959"/>
                          </a:solidFill>
                          <a:highlight>
                            <a:srgbClr val="00FFFF"/>
                          </a:highlight>
                          <a:latin typeface="Gudea" panose="02000000000000000000"/>
                          <a:ea typeface="+mn-ea"/>
                          <a:cs typeface="+mn-cs"/>
                        </a:rPr>
                        <a:t> </a:t>
                      </a:r>
                      <a:r>
                        <a:rPr lang="fi-FI" sz="1800" kern="1200" dirty="0" err="1">
                          <a:solidFill>
                            <a:srgbClr val="595959"/>
                          </a:solidFill>
                          <a:highlight>
                            <a:srgbClr val="00FFFF"/>
                          </a:highlight>
                          <a:latin typeface="Gudea" panose="02000000000000000000"/>
                          <a:ea typeface="+mn-ea"/>
                          <a:cs typeface="+mn-cs"/>
                        </a:rPr>
                        <a:t>oath</a:t>
                      </a:r>
                      <a:r>
                        <a:rPr lang="fi-FI" sz="1800" kern="1200" dirty="0">
                          <a:solidFill>
                            <a:srgbClr val="595959"/>
                          </a:solidFill>
                          <a:highlight>
                            <a:srgbClr val="00FFFF"/>
                          </a:highlight>
                          <a:latin typeface="Gudea" panose="02000000000000000000"/>
                          <a:ea typeface="+mn-ea"/>
                          <a:cs typeface="+mn-cs"/>
                        </a:rPr>
                        <a:t> for AI </a:t>
                      </a:r>
                      <a:r>
                        <a:rPr lang="fi-FI" sz="1800" kern="1200" dirty="0" err="1">
                          <a:solidFill>
                            <a:srgbClr val="595959"/>
                          </a:solidFill>
                          <a:highlight>
                            <a:srgbClr val="00FFFF"/>
                          </a:highlight>
                          <a:latin typeface="Gudea" panose="02000000000000000000"/>
                          <a:ea typeface="+mn-ea"/>
                          <a:cs typeface="+mn-cs"/>
                        </a:rPr>
                        <a:t>developers</a:t>
                      </a:r>
                      <a:r>
                        <a:rPr lang="fi-FI" sz="1800" kern="1200" dirty="0">
                          <a:solidFill>
                            <a:srgbClr val="595959"/>
                          </a:solidFill>
                          <a:highlight>
                            <a:srgbClr val="00FFFF"/>
                          </a:highlight>
                          <a:latin typeface="Gudea" panose="02000000000000000000"/>
                          <a:ea typeface="+mn-ea"/>
                          <a:cs typeface="+mn-cs"/>
                        </a:rPr>
                        <a:t>:</a:t>
                      </a:r>
                      <a:r>
                        <a:rPr lang="fi-FI" sz="1600" dirty="0">
                          <a:solidFill>
                            <a:srgbClr val="595959"/>
                          </a:solidFill>
                          <a:latin typeface="Gudea" panose="02000000000000000000"/>
                        </a:rPr>
                        <a:t> ”</a:t>
                      </a:r>
                      <a:r>
                        <a:rPr lang="en-US" dirty="0"/>
                        <a:t>proactively understanding the ethical implications of technology for all stakeholders, telling the truth about the capabilities, advantages and disadvantages of a technology, and acting responsibly in situations which are morally challenging“</a:t>
                      </a:r>
                      <a:r>
                        <a:rPr lang="de-DE" sz="1600" dirty="0"/>
                        <a:t> - </a:t>
                      </a:r>
                      <a:r>
                        <a:rPr lang="de-DE" sz="1800" kern="1200" dirty="0" err="1">
                          <a:solidFill>
                            <a:schemeClr val="dk1"/>
                          </a:solidFill>
                          <a:latin typeface="+mn-lt"/>
                          <a:ea typeface="+mn-ea"/>
                          <a:cs typeface="+mn-cs"/>
                        </a:rPr>
                        <a:t>Rothstein</a:t>
                      </a:r>
                      <a:endParaRPr lang="fi-FI" sz="1800" kern="1200" dirty="0">
                        <a:solidFill>
                          <a:schemeClr val="dk1"/>
                        </a:solidFill>
                        <a:latin typeface="+mn-lt"/>
                        <a:ea typeface="+mn-ea"/>
                        <a:cs typeface="+mn-cs"/>
                      </a:endParaRPr>
                    </a:p>
                  </a:txBody>
                  <a:tcPr/>
                </a:tc>
                <a:extLst>
                  <a:ext uri="{0D108BD9-81ED-4DB2-BD59-A6C34878D82A}">
                    <a16:rowId xmlns:a16="http://schemas.microsoft.com/office/drawing/2014/main" val="2855671078"/>
                  </a:ext>
                </a:extLst>
              </a:tr>
              <a:tr h="955429">
                <a:tc>
                  <a:txBody>
                    <a:bodyPr/>
                    <a:lstStyle/>
                    <a:p>
                      <a:pPr marL="285750" indent="-285750" algn="just">
                        <a:buFont typeface="Wingdings" pitchFamily="2" charset="2"/>
                        <a:buChar char="ü"/>
                      </a:pPr>
                      <a:r>
                        <a:rPr lang="en-US" sz="1800" dirty="0">
                          <a:solidFill>
                            <a:srgbClr val="595959"/>
                          </a:solidFill>
                          <a:latin typeface="Gudea" panose="02000000000000000000"/>
                        </a:rPr>
                        <a:t>AI developers in medicine should be held to a standard as high as those of medical doctors. A sensitive and highly regulated endeavour like medicine cannot be a test ground for AI.</a:t>
                      </a:r>
                    </a:p>
                  </a:txBody>
                  <a:tcPr/>
                </a:tc>
                <a:extLst>
                  <a:ext uri="{0D108BD9-81ED-4DB2-BD59-A6C34878D82A}">
                    <a16:rowId xmlns:a16="http://schemas.microsoft.com/office/drawing/2014/main" val="3139350978"/>
                  </a:ext>
                </a:extLst>
              </a:tr>
            </a:tbl>
          </a:graphicData>
        </a:graphic>
      </p:graphicFrame>
      <p:cxnSp>
        <p:nvCxnSpPr>
          <p:cNvPr id="8" name="Straight Connector 15">
            <a:extLst>
              <a:ext uri="{FF2B5EF4-FFF2-40B4-BE49-F238E27FC236}">
                <a16:creationId xmlns:a16="http://schemas.microsoft.com/office/drawing/2014/main" id="{6B0C9E05-FCC7-4CD1-BD7A-C352BE840AB3}"/>
              </a:ext>
            </a:extLst>
          </p:cNvPr>
          <p:cNvCxnSpPr>
            <a:cxnSpLocks/>
          </p:cNvCxnSpPr>
          <p:nvPr/>
        </p:nvCxnSpPr>
        <p:spPr>
          <a:xfrm>
            <a:off x="1421388" y="972077"/>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251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16012" y="852489"/>
            <a:ext cx="3409588" cy="461665"/>
          </a:xfrm>
          <a:prstGeom prst="rect">
            <a:avLst/>
          </a:prstGeom>
          <a:noFill/>
        </p:spPr>
        <p:txBody>
          <a:bodyPr wrap="none" rtlCol="0">
            <a:spAutoFit/>
          </a:bodyPr>
          <a:lstStyle/>
          <a:p>
            <a:r>
              <a:rPr lang="fi-FI" altLang="fi-FI" sz="2400" b="1" spc="300" dirty="0">
                <a:solidFill>
                  <a:prstClr val="white">
                    <a:lumMod val="50000"/>
                  </a:prstClr>
                </a:solidFill>
                <a:latin typeface="Gudea" panose="02000000000000000000" pitchFamily="50" charset="0"/>
              </a:rPr>
              <a:t>Concluding analysis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22064" y="161617"/>
            <a:ext cx="1525279" cy="444102"/>
          </a:xfrm>
          <a:prstGeom prst="rect">
            <a:avLst/>
          </a:prstGeom>
        </p:spPr>
      </p:pic>
      <p:sp>
        <p:nvSpPr>
          <p:cNvPr id="10" name="TextBox 9"/>
          <p:cNvSpPr txBox="1"/>
          <p:nvPr/>
        </p:nvSpPr>
        <p:spPr>
          <a:xfrm>
            <a:off x="797444" y="2016826"/>
            <a:ext cx="9788494" cy="2154436"/>
          </a:xfrm>
          <a:prstGeom prst="rect">
            <a:avLst/>
          </a:prstGeom>
          <a:noFill/>
        </p:spPr>
        <p:txBody>
          <a:bodyPr wrap="square" rtlCol="0">
            <a:spAutoFit/>
          </a:bodyPr>
          <a:lstStyle/>
          <a:p>
            <a:pPr marL="285750" indent="-285750">
              <a:buFont typeface="Wingdings" pitchFamily="2" charset="2"/>
              <a:buChar char="ü"/>
            </a:pPr>
            <a:r>
              <a:rPr lang="en-US" altLang="en-US" sz="1600" dirty="0">
                <a:solidFill>
                  <a:srgbClr val="595959"/>
                </a:solidFill>
                <a:latin typeface="Gudea" panose="02000000000000000000"/>
                <a:ea typeface="Verdana" panose="020B0604030504040204" pitchFamily="34" charset="0"/>
                <a:cs typeface="Verdana" panose="020B0604030504040204" pitchFamily="34" charset="0"/>
              </a:rPr>
              <a:t>What are the key take away points?</a:t>
            </a:r>
          </a:p>
          <a:p>
            <a:pPr marL="285750" indent="-285750">
              <a:buFont typeface="Wingdings" pitchFamily="2" charset="2"/>
              <a:buChar char="ü"/>
            </a:pPr>
            <a:r>
              <a:rPr lang="en-US" altLang="en-US" sz="1600" dirty="0">
                <a:solidFill>
                  <a:srgbClr val="595959"/>
                </a:solidFill>
                <a:latin typeface="Gudea" panose="02000000000000000000"/>
                <a:ea typeface="Verdana" panose="020B0604030504040204" pitchFamily="34" charset="0"/>
                <a:cs typeface="Verdana" panose="020B0604030504040204" pitchFamily="34" charset="0"/>
              </a:rPr>
              <a:t>AI should support and not replace doctors,</a:t>
            </a:r>
          </a:p>
          <a:p>
            <a:pPr marL="285750" indent="-285750">
              <a:buFont typeface="Wingdings" pitchFamily="2" charset="2"/>
              <a:buChar char="ü"/>
            </a:pPr>
            <a:r>
              <a:rPr lang="en-US" altLang="en-US" sz="1600" dirty="0">
                <a:solidFill>
                  <a:srgbClr val="595959"/>
                </a:solidFill>
                <a:latin typeface="Gudea" panose="02000000000000000000"/>
                <a:ea typeface="Verdana" panose="020B0604030504040204" pitchFamily="34" charset="0"/>
                <a:cs typeface="Verdana" panose="020B0604030504040204" pitchFamily="34" charset="0"/>
              </a:rPr>
              <a:t>AI in medical practice should be closely monitored,</a:t>
            </a:r>
          </a:p>
          <a:p>
            <a:pPr marL="285750" indent="-285750">
              <a:buFont typeface="Wingdings" pitchFamily="2" charset="2"/>
              <a:buChar char="ü"/>
            </a:pPr>
            <a:r>
              <a:rPr lang="en-US" altLang="en-US" sz="1600" dirty="0">
                <a:solidFill>
                  <a:srgbClr val="595959"/>
                </a:solidFill>
                <a:latin typeface="Gudea" panose="02000000000000000000"/>
                <a:ea typeface="Verdana" panose="020B0604030504040204" pitchFamily="34" charset="0"/>
                <a:cs typeface="Verdana" panose="020B0604030504040204" pitchFamily="34" charset="0"/>
              </a:rPr>
              <a:t>Stakeholder participation in medical AI regulation is key.</a:t>
            </a:r>
          </a:p>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pPr marL="285750" indent="-285750">
              <a:buFont typeface="Wingdings" pitchFamily="2" charset="2"/>
              <a:buChar char="ü"/>
            </a:pPr>
            <a:endParaRPr lang="en-US" altLang="en-US" sz="1400" dirty="0">
              <a:solidFill>
                <a:srgbClr val="595959"/>
              </a:solidFill>
              <a:latin typeface="Gudea" panose="02000000000000000000"/>
              <a:ea typeface="Verdana" panose="020B0604030504040204" pitchFamily="34" charset="0"/>
              <a:cs typeface="Verdana" panose="020B0604030504040204" pitchFamily="34" charset="0"/>
            </a:endParaRPr>
          </a:p>
          <a:p>
            <a:r>
              <a:rPr lang="en-US" altLang="en-US" sz="1400" dirty="0">
                <a:solidFill>
                  <a:srgbClr val="595959"/>
                </a:solidFill>
                <a:latin typeface="Gudea" panose="02000000000000000000"/>
                <a:ea typeface="Verdana" panose="020B0604030504040204" pitchFamily="34" charset="0"/>
                <a:cs typeface="Verdana" panose="020B0604030504040204" pitchFamily="34" charset="0"/>
              </a:rPr>
              <a:t>	</a:t>
            </a:r>
            <a:endParaRPr lang="en-US" altLang="en-US" sz="2800" b="1" dirty="0">
              <a:solidFill>
                <a:srgbClr val="28CAF0"/>
              </a:solidFill>
              <a:latin typeface="Gudea" panose="02000000000000000000"/>
            </a:endParaRPr>
          </a:p>
          <a:p>
            <a:endParaRPr lang="fi-FI" altLang="en-US" sz="1400" dirty="0">
              <a:solidFill>
                <a:srgbClr val="595959"/>
              </a:solidFill>
              <a:latin typeface="Gudea" panose="02000000000000000000"/>
              <a:ea typeface="Verdana" panose="020B0604030504040204" pitchFamily="34" charset="0"/>
              <a:cs typeface="Verdana" panose="020B0604030504040204" pitchFamily="34" charset="0"/>
            </a:endParaRPr>
          </a:p>
          <a:p>
            <a:endParaRPr lang="fi-FI" sz="1400" dirty="0">
              <a:solidFill>
                <a:srgbClr val="595959">
                  <a:lumMod val="65000"/>
                  <a:lumOff val="35000"/>
                </a:srgbClr>
              </a:solidFill>
              <a:latin typeface="Gudea" panose="02000000000000000000" pitchFamily="50" charset="0"/>
            </a:endParaRPr>
          </a:p>
        </p:txBody>
      </p:sp>
      <p:cxnSp>
        <p:nvCxnSpPr>
          <p:cNvPr id="7" name="Straight Connector 15">
            <a:extLst>
              <a:ext uri="{FF2B5EF4-FFF2-40B4-BE49-F238E27FC236}">
                <a16:creationId xmlns:a16="http://schemas.microsoft.com/office/drawing/2014/main" id="{720A0327-ABA2-49FA-8622-4F0518E7AABB}"/>
              </a:ext>
            </a:extLst>
          </p:cNvPr>
          <p:cNvCxnSpPr>
            <a:cxnSpLocks/>
          </p:cNvCxnSpPr>
          <p:nvPr/>
        </p:nvCxnSpPr>
        <p:spPr>
          <a:xfrm>
            <a:off x="1976025" y="1393879"/>
            <a:ext cx="8239949" cy="1"/>
          </a:xfrm>
          <a:prstGeom prst="line">
            <a:avLst/>
          </a:prstGeom>
          <a:ln w="3175">
            <a:solidFill>
              <a:srgbClr val="28CA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890037"/>
      </p:ext>
    </p:extLst>
  </p:cSld>
  <p:clrMapOvr>
    <a:masterClrMapping/>
  </p:clrMapOvr>
</p:sld>
</file>

<file path=ppt/theme/theme1.xml><?xml version="1.0" encoding="utf-8"?>
<a:theme xmlns:a="http://schemas.openxmlformats.org/drawingml/2006/main" name="1_Office Theme">
  <a:themeElements>
    <a:clrScheme name="LaY_theme">
      <a:dk1>
        <a:srgbClr val="595959"/>
      </a:dk1>
      <a:lt1>
        <a:sysClr val="window" lastClr="FFFFFF"/>
      </a:lt1>
      <a:dk2>
        <a:srgbClr val="28CAF0"/>
      </a:dk2>
      <a:lt2>
        <a:srgbClr val="FFFFFF"/>
      </a:lt2>
      <a:accent1>
        <a:srgbClr val="28CAF0"/>
      </a:accent1>
      <a:accent2>
        <a:srgbClr val="595959"/>
      </a:accent2>
      <a:accent3>
        <a:srgbClr val="FF3300"/>
      </a:accent3>
      <a:accent4>
        <a:srgbClr val="7F7F7F"/>
      </a:accent4>
      <a:accent5>
        <a:srgbClr val="BFBFBF"/>
      </a:accent5>
      <a:accent6>
        <a:srgbClr val="F2F2F2"/>
      </a:accent6>
      <a:hlink>
        <a:srgbClr val="28CAF0"/>
      </a:hlink>
      <a:folHlink>
        <a:srgbClr val="595959"/>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BAF3E67F73C80A4FACB96DB0EAC000B7" ma:contentTypeVersion="9" ma:contentTypeDescription="Luo uusi asiakirja." ma:contentTypeScope="" ma:versionID="466d37caad1ebc25cfde1a6e8ddaeb6a">
  <xsd:schema xmlns:xsd="http://www.w3.org/2001/XMLSchema" xmlns:xs="http://www.w3.org/2001/XMLSchema" xmlns:p="http://schemas.microsoft.com/office/2006/metadata/properties" xmlns:ns3="1053ad3b-6305-40c5-8084-b07fc8af97fd" targetNamespace="http://schemas.microsoft.com/office/2006/metadata/properties" ma:root="true" ma:fieldsID="f075454a08cca1eff7c3752ba7521daa" ns3:_="">
    <xsd:import namespace="1053ad3b-6305-40c5-8084-b07fc8af97f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3ad3b-6305-40c5-8084-b07fc8af97f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C77BB5-22ED-4138-B1EE-2EC04B0140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3ad3b-6305-40c5-8084-b07fc8af97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168FDB-5FF7-42B0-B8B8-F0024AB8DE45}">
  <ds:schemaRefs>
    <ds:schemaRef ds:uri="http://schemas.microsoft.com/sharepoint/v3/contenttype/forms"/>
  </ds:schemaRefs>
</ds:datastoreItem>
</file>

<file path=customXml/itemProps3.xml><?xml version="1.0" encoding="utf-8"?>
<ds:datastoreItem xmlns:ds="http://schemas.openxmlformats.org/officeDocument/2006/customXml" ds:itemID="{2A9ECD5E-5091-4EED-BD55-2819FC883D34}">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1053ad3b-6305-40c5-8084-b07fc8af97f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10075</TotalTime>
  <Words>1042</Words>
  <Application>Microsoft Office PowerPoint</Application>
  <PresentationFormat>Widescreen</PresentationFormat>
  <Paragraphs>162</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Apple Chancery</vt:lpstr>
      <vt:lpstr>Arial</vt:lpstr>
      <vt:lpstr>Calibri</vt:lpstr>
      <vt:lpstr>Calibri Light</vt:lpstr>
      <vt:lpstr>Gudea</vt:lpstr>
      <vt:lpstr>Verdana</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Nurmela Virpi</dc:creator>
  <cp:lastModifiedBy>Ballardini Rosa</cp:lastModifiedBy>
  <cp:revision>142</cp:revision>
  <dcterms:created xsi:type="dcterms:W3CDTF">2016-08-22T11:28:40Z</dcterms:created>
  <dcterms:modified xsi:type="dcterms:W3CDTF">2021-01-26T12:43:58Z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0x010100BAF3E67F73C80A4FACB96DB0EAC000B7</vt:lpwstr>
  </property>
</Properties>
</file>