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6" r:id="rId11"/>
    <p:sldId id="267" r:id="rId12"/>
    <p:sldId id="272" r:id="rId13"/>
    <p:sldId id="277" r:id="rId14"/>
    <p:sldId id="282" r:id="rId15"/>
    <p:sldId id="287" r:id="rId16"/>
    <p:sldId id="284" r:id="rId17"/>
    <p:sldId id="285" r:id="rId18"/>
  </p:sldIdLst>
  <p:sldSz cx="9144000" cy="5143500" type="screen16x9"/>
  <p:notesSz cx="6858000" cy="9144000"/>
  <p:embeddedFontLst>
    <p:embeddedFont>
      <p:font typeface="Amatic SC" panose="020B0604020202020204"/>
      <p:regular r:id="rId20"/>
      <p:bold r:id="rId21"/>
    </p:embeddedFont>
    <p:embeddedFont>
      <p:font typeface="Calibri" panose="020F0502020204030204" pitchFamily="34" charset="0"/>
      <p:regular r:id="rId22"/>
      <p:bold r:id="rId23"/>
      <p:italic r:id="rId24"/>
      <p:boldItalic r:id="rId25"/>
    </p:embeddedFont>
    <p:embeddedFont>
      <p:font typeface="Lato"/>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8" clrIdx="0"/>
  <p:cmAuthor id="1" name="Enni Mikkonen" initials="" lastIdx="40" clrIdx="1"/>
  <p:cmAuthor id="2" name="Mikkonen Enni" initials="ME" lastIdx="25" clrIdx="2">
    <p:extLst>
      <p:ext uri="{19B8F6BF-5375-455C-9EA6-DF929625EA0E}">
        <p15:presenceInfo xmlns:p15="http://schemas.microsoft.com/office/powerpoint/2012/main" userId="S-1-5-21-2194496264-130578476-1156749656-3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001169-D2CB-448B-AAC9-5C0301D218E9}">
  <a:tblStyle styleId="{20001169-D2CB-448B-AAC9-5C0301D218E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804"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1459a910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61459a910d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buClr>
                <a:schemeClr val="dk1"/>
              </a:buClr>
              <a:buSzPts val="1100"/>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6b6babd37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16b6babd374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6b6babd37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16b6babd374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0569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1459a910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61459a910d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7" name="Google Shape;17;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valtioneuvosto.fi/-/1410853/olen-antirasisti-kampanja-haastaa-rakentamaan-rasismista-vapaata-suomea"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www.youtube.com/watch?v=rstAt9da4_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urn.fi/URN:NBN:fi:hulib-2020122856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talentia-lehti.fi/opetellaan-antirasistinen-tyoote/" TargetMode="External"/><Relationship Id="rId5" Type="http://schemas.openxmlformats.org/officeDocument/2006/relationships/image" Target="../media/image4.jpg"/><Relationship Id="rId4" Type="http://schemas.openxmlformats.org/officeDocument/2006/relationships/hyperlink" Target="https://areena.yle.fi/1-502814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syrjinta.fi/asiakaspalvel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IMG_7918.jpg"/>
          <p:cNvPicPr preferRelativeResize="0"/>
          <p:nvPr/>
        </p:nvPicPr>
        <p:blipFill rotWithShape="1">
          <a:blip r:embed="rId3">
            <a:alphaModFix/>
          </a:blip>
          <a:srcRect/>
          <a:stretch/>
        </p:blipFill>
        <p:spPr>
          <a:xfrm>
            <a:off x="0" y="0"/>
            <a:ext cx="9144000" cy="5402775"/>
          </a:xfrm>
          <a:prstGeom prst="rect">
            <a:avLst/>
          </a:prstGeom>
          <a:noFill/>
          <a:ln>
            <a:noFill/>
          </a:ln>
        </p:spPr>
      </p:pic>
      <p:sp>
        <p:nvSpPr>
          <p:cNvPr id="55" name="Google Shape;55;p13"/>
          <p:cNvSpPr txBox="1"/>
          <p:nvPr/>
        </p:nvSpPr>
        <p:spPr>
          <a:xfrm>
            <a:off x="3379474" y="455788"/>
            <a:ext cx="5482161" cy="2031295"/>
          </a:xfrm>
          <a:prstGeom prst="rect">
            <a:avLst/>
          </a:prstGeom>
          <a:noFill/>
          <a:ln>
            <a:noFill/>
          </a:ln>
        </p:spPr>
        <p:txBody>
          <a:bodyPr spcFirstLastPara="1" wrap="square" lIns="91425" tIns="91425" rIns="91425" bIns="91425" anchor="t" anchorCtr="0">
            <a:spAutoFit/>
          </a:bodyPr>
          <a:lstStyle/>
          <a:p>
            <a:pPr algn="ctr"/>
            <a:r>
              <a:rPr lang="fi-FI" sz="2400" b="1" i="1" dirty="0">
                <a:latin typeface="Calibri" panose="020F0502020204030204" pitchFamily="34" charset="0"/>
                <a:cs typeface="Calibri" panose="020F0502020204030204" pitchFamily="34" charset="0"/>
              </a:rPr>
              <a:t>“It </a:t>
            </a:r>
            <a:r>
              <a:rPr lang="fi-FI" sz="2400" b="1" i="1" dirty="0" err="1">
                <a:latin typeface="Calibri" panose="020F0502020204030204" pitchFamily="34" charset="0"/>
                <a:cs typeface="Calibri" panose="020F0502020204030204" pitchFamily="34" charset="0"/>
              </a:rPr>
              <a:t>goes</a:t>
            </a:r>
            <a:r>
              <a:rPr lang="fi-FI" sz="2400" b="1" i="1" dirty="0">
                <a:latin typeface="Calibri" panose="020F0502020204030204" pitchFamily="34" charset="0"/>
                <a:cs typeface="Calibri" panose="020F0502020204030204" pitchFamily="34" charset="0"/>
              </a:rPr>
              <a:t> </a:t>
            </a:r>
            <a:r>
              <a:rPr lang="fi-FI" sz="2400" b="1" i="1" dirty="0" err="1">
                <a:latin typeface="Calibri" panose="020F0502020204030204" pitchFamily="34" charset="0"/>
                <a:cs typeface="Calibri" panose="020F0502020204030204" pitchFamily="34" charset="0"/>
              </a:rPr>
              <a:t>somewhere</a:t>
            </a:r>
            <a:r>
              <a:rPr lang="fi-FI" sz="2400" b="1" i="1" dirty="0">
                <a:latin typeface="Calibri" panose="020F0502020204030204" pitchFamily="34" charset="0"/>
                <a:cs typeface="Calibri" panose="020F0502020204030204" pitchFamily="34" charset="0"/>
              </a:rPr>
              <a:t> </a:t>
            </a:r>
            <a:r>
              <a:rPr lang="fi-FI" sz="2400" b="1" i="1" dirty="0" err="1">
                <a:latin typeface="Calibri" panose="020F0502020204030204" pitchFamily="34" charset="0"/>
                <a:cs typeface="Calibri" panose="020F0502020204030204" pitchFamily="34" charset="0"/>
              </a:rPr>
              <a:t>particularly</a:t>
            </a:r>
            <a:r>
              <a:rPr lang="fi-FI" sz="2400" b="1" i="1" dirty="0">
                <a:latin typeface="Calibri" panose="020F0502020204030204" pitchFamily="34" charset="0"/>
                <a:cs typeface="Calibri" panose="020F0502020204030204" pitchFamily="34" charset="0"/>
              </a:rPr>
              <a:t> </a:t>
            </a:r>
            <a:r>
              <a:rPr lang="fi-FI" sz="2400" b="1" i="1" dirty="0" err="1">
                <a:latin typeface="Calibri" panose="020F0502020204030204" pitchFamily="34" charset="0"/>
                <a:cs typeface="Calibri" panose="020F0502020204030204" pitchFamily="34" charset="0"/>
              </a:rPr>
              <a:t>painful</a:t>
            </a:r>
            <a:r>
              <a:rPr lang="fi-FI" sz="2400" b="1"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endParaRPr lang="fi-FI" sz="2400" b="1" i="1" dirty="0">
              <a:latin typeface="Calibri" panose="020F0502020204030204" pitchFamily="34" charset="0"/>
              <a:cs typeface="Calibri" panose="020F0502020204030204" pitchFamily="34" charset="0"/>
            </a:endParaRPr>
          </a:p>
          <a:p>
            <a:pPr algn="ctr"/>
            <a:r>
              <a:rPr lang="fi-FI" sz="2400" b="1" dirty="0">
                <a:latin typeface="Calibri" panose="020F0502020204030204" pitchFamily="34" charset="0"/>
                <a:cs typeface="Calibri" panose="020F0502020204030204" pitchFamily="34" charset="0"/>
              </a:rPr>
              <a:t> </a:t>
            </a:r>
          </a:p>
          <a:p>
            <a:pPr algn="ctr"/>
            <a:r>
              <a:rPr lang="fi-FI" sz="2400" b="1"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Social workers’ orientations towards w</a:t>
            </a:r>
            <a:r>
              <a:rPr lang="en-US" sz="2400" b="1" dirty="0" err="1">
                <a:latin typeface="Calibri" panose="020F0502020204030204" pitchFamily="34" charset="0"/>
                <a:cs typeface="Calibri" panose="020F0502020204030204" pitchFamily="34" charset="0"/>
              </a:rPr>
              <a:t>hiteness</a:t>
            </a:r>
            <a:r>
              <a:rPr lang="en-US" sz="2400" b="1" dirty="0">
                <a:latin typeface="Calibri" panose="020F0502020204030204" pitchFamily="34" charset="0"/>
                <a:cs typeface="Calibri" panose="020F0502020204030204" pitchFamily="34" charset="0"/>
              </a:rPr>
              <a:t> and </a:t>
            </a:r>
            <a:r>
              <a:rPr lang="en-US" sz="2400" b="1" dirty="0" err="1">
                <a:latin typeface="Calibri" panose="020F0502020204030204" pitchFamily="34" charset="0"/>
                <a:cs typeface="Calibri" panose="020F0502020204030204" pitchFamily="34" charset="0"/>
              </a:rPr>
              <a:t>racialised</a:t>
            </a:r>
            <a:r>
              <a:rPr lang="en-US" sz="2400" b="1" dirty="0">
                <a:latin typeface="Calibri" panose="020F0502020204030204" pitchFamily="34" charset="0"/>
                <a:cs typeface="Calibri" panose="020F0502020204030204" pitchFamily="34" charset="0"/>
              </a:rPr>
              <a:t> structures in the Finnish professional context</a:t>
            </a:r>
            <a:endParaRPr sz="2400" b="1" i="0" u="none" strike="noStrike" cap="none" dirty="0">
              <a:solidFill>
                <a:srgbClr val="000000"/>
              </a:solidFill>
              <a:latin typeface="Calibri" panose="020F0502020204030204" pitchFamily="34" charset="0"/>
              <a:ea typeface="Amatic SC" panose="020B0604020202020204"/>
              <a:cs typeface="Calibri" panose="020F0502020204030204" pitchFamily="34" charset="0"/>
              <a:sym typeface="Amatic SC"/>
            </a:endParaRPr>
          </a:p>
        </p:txBody>
      </p:sp>
      <p:sp>
        <p:nvSpPr>
          <p:cNvPr id="56" name="Google Shape;56;p13"/>
          <p:cNvSpPr txBox="1"/>
          <p:nvPr/>
        </p:nvSpPr>
        <p:spPr>
          <a:xfrm>
            <a:off x="4522206" y="3376145"/>
            <a:ext cx="4701540" cy="1692741"/>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600"/>
              <a:buFont typeface="Arial"/>
              <a:buNone/>
            </a:pPr>
            <a:r>
              <a:rPr lang="fi" i="1" dirty="0">
                <a:solidFill>
                  <a:schemeClr val="dk1"/>
                </a:solidFill>
                <a:latin typeface="Calibri" panose="020F0502020204030204" pitchFamily="34" charset="0"/>
                <a:ea typeface="Calibri"/>
                <a:cs typeface="Calibri" panose="020F0502020204030204" pitchFamily="34" charset="0"/>
                <a:sym typeface="Calibri"/>
              </a:rPr>
              <a:t>26</a:t>
            </a:r>
            <a:r>
              <a:rPr lang="fi" i="1" u="none" strike="noStrike" cap="none" dirty="0">
                <a:solidFill>
                  <a:schemeClr val="dk1"/>
                </a:solidFill>
                <a:latin typeface="Calibri" panose="020F0502020204030204" pitchFamily="34" charset="0"/>
                <a:ea typeface="Calibri"/>
                <a:cs typeface="Calibri" panose="020F0502020204030204" pitchFamily="34" charset="0"/>
                <a:sym typeface="Calibri"/>
              </a:rPr>
              <a:t>.5.2023</a:t>
            </a:r>
            <a:endParaRPr lang="fi-FI"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a:buSzPts val="1600"/>
            </a:pPr>
            <a:r>
              <a:rPr lang="fi-FI" b="1" dirty="0">
                <a:solidFill>
                  <a:schemeClr val="dk1"/>
                </a:solidFill>
                <a:latin typeface="Calibri" panose="020F0502020204030204" pitchFamily="34" charset="0"/>
                <a:ea typeface="Calibri"/>
                <a:cs typeface="Calibri" panose="020F0502020204030204" pitchFamily="34" charset="0"/>
                <a:sym typeface="Calibri"/>
              </a:rPr>
              <a:t>International Summer School: </a:t>
            </a:r>
          </a:p>
          <a:p>
            <a:pPr>
              <a:buSzPts val="1600"/>
            </a:pPr>
            <a:r>
              <a:rPr lang="en-US" b="1" dirty="0">
                <a:latin typeface="Calibri" panose="020F0502020204030204" pitchFamily="34" charset="0"/>
                <a:cs typeface="Calibri" panose="020F0502020204030204" pitchFamily="34" charset="0"/>
              </a:rPr>
              <a:t>Social Work and Social Science from a Global Perspective</a:t>
            </a:r>
            <a:r>
              <a:rPr lang="fi-FI" b="1" dirty="0">
                <a:solidFill>
                  <a:schemeClr val="dk1"/>
                </a:solidFill>
                <a:latin typeface="Calibri" panose="020F0502020204030204" pitchFamily="34" charset="0"/>
                <a:ea typeface="Calibri"/>
                <a:cs typeface="Calibri" panose="020F0502020204030204" pitchFamily="34" charset="0"/>
                <a:sym typeface="Calibri"/>
              </a:rPr>
              <a:t> </a:t>
            </a:r>
            <a:endParaRPr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lvl="0">
              <a:buSzPts val="1600"/>
            </a:pPr>
            <a:r>
              <a:rPr lang="fi" i="0" u="none" strike="noStrike" cap="none" dirty="0">
                <a:solidFill>
                  <a:schemeClr val="dk1"/>
                </a:solidFill>
                <a:latin typeface="Calibri" panose="020F0502020204030204" pitchFamily="34" charset="0"/>
                <a:ea typeface="Calibri"/>
                <a:cs typeface="Calibri" panose="020F0502020204030204" pitchFamily="34" charset="0"/>
                <a:sym typeface="Calibri"/>
              </a:rPr>
              <a:t>Enni Mikkonen, </a:t>
            </a:r>
            <a:r>
              <a:rPr lang="fi-FI" dirty="0">
                <a:solidFill>
                  <a:schemeClr val="dk1"/>
                </a:solidFill>
                <a:latin typeface="Calibri" panose="020F0502020204030204" pitchFamily="34" charset="0"/>
                <a:ea typeface="Calibri"/>
                <a:cs typeface="Calibri" panose="020F0502020204030204" pitchFamily="34" charset="0"/>
                <a:sym typeface="Calibri"/>
              </a:rPr>
              <a:t>Dr. </a:t>
            </a:r>
            <a:r>
              <a:rPr lang="fi-FI" dirty="0" err="1">
                <a:solidFill>
                  <a:schemeClr val="dk1"/>
                </a:solidFill>
                <a:latin typeface="Calibri" panose="020F0502020204030204" pitchFamily="34" charset="0"/>
                <a:ea typeface="Calibri"/>
                <a:cs typeface="Calibri" panose="020F0502020204030204" pitchFamily="34" charset="0"/>
                <a:sym typeface="Calibri"/>
              </a:rPr>
              <a:t>Soc.Sci</a:t>
            </a:r>
            <a:endParaRPr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rtl="0">
              <a:lnSpc>
                <a:spcPct val="100000"/>
              </a:lnSpc>
              <a:spcBef>
                <a:spcPts val="0"/>
              </a:spcBef>
              <a:spcAft>
                <a:spcPts val="0"/>
              </a:spcAft>
              <a:buClr>
                <a:srgbClr val="000000"/>
              </a:buClr>
              <a:buSzPts val="1600"/>
              <a:buFont typeface="Arial"/>
              <a:buNone/>
            </a:pPr>
            <a:r>
              <a:rPr lang="fi-FI" dirty="0" err="1">
                <a:solidFill>
                  <a:schemeClr val="dk1"/>
                </a:solidFill>
                <a:latin typeface="Calibri" panose="020F0502020204030204" pitchFamily="34" charset="0"/>
                <a:ea typeface="Calibri"/>
                <a:cs typeface="Calibri" panose="020F0502020204030204" pitchFamily="34" charset="0"/>
                <a:sym typeface="Calibri"/>
              </a:rPr>
              <a:t>University</a:t>
            </a:r>
            <a:r>
              <a:rPr lang="fi-FI" dirty="0">
                <a:solidFill>
                  <a:schemeClr val="dk1"/>
                </a:solidFill>
                <a:latin typeface="Calibri" panose="020F0502020204030204" pitchFamily="34" charset="0"/>
                <a:ea typeface="Calibri"/>
                <a:cs typeface="Calibri" panose="020F0502020204030204" pitchFamily="34" charset="0"/>
                <a:sym typeface="Calibri"/>
              </a:rPr>
              <a:t> </a:t>
            </a:r>
            <a:r>
              <a:rPr lang="fi-FI" dirty="0" err="1">
                <a:solidFill>
                  <a:schemeClr val="dk1"/>
                </a:solidFill>
                <a:latin typeface="Calibri" panose="020F0502020204030204" pitchFamily="34" charset="0"/>
                <a:ea typeface="Calibri"/>
                <a:cs typeface="Calibri" panose="020F0502020204030204" pitchFamily="34" charset="0"/>
                <a:sym typeface="Calibri"/>
              </a:rPr>
              <a:t>Researcher</a:t>
            </a:r>
            <a:endParaRPr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rtl="0">
              <a:lnSpc>
                <a:spcPct val="100000"/>
              </a:lnSpc>
              <a:spcBef>
                <a:spcPts val="0"/>
              </a:spcBef>
              <a:spcAft>
                <a:spcPts val="0"/>
              </a:spcAft>
              <a:buClr>
                <a:srgbClr val="000000"/>
              </a:buClr>
              <a:buSzPts val="1600"/>
              <a:buFont typeface="Arial"/>
              <a:buNone/>
            </a:pPr>
            <a:r>
              <a:rPr lang="en-US" i="0" u="none" strike="noStrike" cap="none" dirty="0">
                <a:solidFill>
                  <a:schemeClr val="dk1"/>
                </a:solidFill>
                <a:latin typeface="Calibri" panose="020F0502020204030204" pitchFamily="34" charset="0"/>
                <a:ea typeface="Calibri"/>
                <a:cs typeface="Calibri" panose="020F0502020204030204" pitchFamily="34" charset="0"/>
                <a:sym typeface="Calibri"/>
              </a:rPr>
              <a:t>Faculty of Social Sciences /</a:t>
            </a:r>
            <a:r>
              <a:rPr lang="fi-FI"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US" i="0" u="none" strike="noStrike" cap="none" dirty="0">
                <a:solidFill>
                  <a:schemeClr val="dk1"/>
                </a:solidFill>
                <a:latin typeface="Calibri" panose="020F0502020204030204" pitchFamily="34" charset="0"/>
                <a:ea typeface="Calibri"/>
                <a:cs typeface="Calibri" panose="020F0502020204030204" pitchFamily="34" charset="0"/>
                <a:sym typeface="Calibri"/>
              </a:rPr>
              <a:t>Social Work </a:t>
            </a:r>
          </a:p>
          <a:p>
            <a:pPr marL="0" marR="0" lvl="0" indent="0" rtl="0">
              <a:lnSpc>
                <a:spcPct val="100000"/>
              </a:lnSpc>
              <a:spcBef>
                <a:spcPts val="0"/>
              </a:spcBef>
              <a:spcAft>
                <a:spcPts val="0"/>
              </a:spcAft>
              <a:buClr>
                <a:srgbClr val="000000"/>
              </a:buClr>
              <a:buSzPts val="1600"/>
              <a:buFont typeface="Arial"/>
              <a:buNone/>
            </a:pPr>
            <a:r>
              <a:rPr lang="en-US" dirty="0">
                <a:solidFill>
                  <a:schemeClr val="dk1"/>
                </a:solidFill>
                <a:latin typeface="Calibri" panose="020F0502020204030204" pitchFamily="34" charset="0"/>
                <a:ea typeface="Calibri"/>
                <a:cs typeface="Calibri" panose="020F0502020204030204" pitchFamily="34" charset="0"/>
                <a:sym typeface="Calibri"/>
              </a:rPr>
              <a:t>University of Lapland </a:t>
            </a:r>
            <a:r>
              <a:rPr lang="en-US" i="0" u="none" strike="noStrike" cap="none" dirty="0">
                <a:solidFill>
                  <a:schemeClr val="dk1"/>
                </a:solidFill>
                <a:latin typeface="Calibri" panose="020F0502020204030204" pitchFamily="34" charset="0"/>
                <a:ea typeface="Calibri"/>
                <a:cs typeface="Calibri" panose="020F0502020204030204" pitchFamily="34" charset="0"/>
                <a:sym typeface="Calibri"/>
              </a:rPr>
              <a:t> </a:t>
            </a:r>
          </a:p>
        </p:txBody>
      </p:sp>
      <p:pic>
        <p:nvPicPr>
          <p:cNvPr id="6" name="Google Shape;57;p13">
            <a:extLst>
              <a:ext uri="{FF2B5EF4-FFF2-40B4-BE49-F238E27FC236}">
                <a16:creationId xmlns:a16="http://schemas.microsoft.com/office/drawing/2014/main" id="{4F59818B-AF27-497B-9F48-6D55A6E410E4}"/>
              </a:ext>
            </a:extLst>
          </p:cNvPr>
          <p:cNvPicPr preferRelativeResize="0"/>
          <p:nvPr/>
        </p:nvPicPr>
        <p:blipFill rotWithShape="1">
          <a:blip r:embed="rId4">
            <a:alphaModFix/>
          </a:blip>
          <a:srcRect/>
          <a:stretch/>
        </p:blipFill>
        <p:spPr>
          <a:xfrm>
            <a:off x="500187" y="556230"/>
            <a:ext cx="2786153" cy="2015520"/>
          </a:xfrm>
          <a:prstGeom prst="rect">
            <a:avLst/>
          </a:prstGeom>
          <a:noFill/>
          <a:ln>
            <a:noFill/>
          </a:ln>
        </p:spPr>
      </p:pic>
      <p:pic>
        <p:nvPicPr>
          <p:cNvPr id="7" name="Google Shape;58;p13">
            <a:extLst>
              <a:ext uri="{FF2B5EF4-FFF2-40B4-BE49-F238E27FC236}">
                <a16:creationId xmlns:a16="http://schemas.microsoft.com/office/drawing/2014/main" id="{23C5AAEE-077D-4DEC-837D-6959091FF5BE}"/>
              </a:ext>
            </a:extLst>
          </p:cNvPr>
          <p:cNvPicPr preferRelativeResize="0"/>
          <p:nvPr/>
        </p:nvPicPr>
        <p:blipFill rotWithShape="1">
          <a:blip r:embed="rId5">
            <a:alphaModFix/>
          </a:blip>
          <a:srcRect/>
          <a:stretch/>
        </p:blipFill>
        <p:spPr>
          <a:xfrm>
            <a:off x="500187" y="2811084"/>
            <a:ext cx="2786154" cy="1565910"/>
          </a:xfrm>
          <a:prstGeom prst="rect">
            <a:avLst/>
          </a:prstGeom>
          <a:noFill/>
          <a:ln>
            <a:noFill/>
          </a:ln>
        </p:spPr>
      </p:pic>
      <p:sp>
        <p:nvSpPr>
          <p:cNvPr id="2" name="Rectangle 1">
            <a:extLst>
              <a:ext uri="{FF2B5EF4-FFF2-40B4-BE49-F238E27FC236}">
                <a16:creationId xmlns:a16="http://schemas.microsoft.com/office/drawing/2014/main" id="{EE1139D5-D210-402F-8CCC-EB45E6FB6AA8}"/>
              </a:ext>
            </a:extLst>
          </p:cNvPr>
          <p:cNvSpPr/>
          <p:nvPr/>
        </p:nvSpPr>
        <p:spPr>
          <a:xfrm>
            <a:off x="420441" y="4308551"/>
            <a:ext cx="1414170" cy="307777"/>
          </a:xfrm>
          <a:prstGeom prst="rect">
            <a:avLst/>
          </a:prstGeom>
        </p:spPr>
        <p:txBody>
          <a:bodyPr wrap="square">
            <a:spAutoFit/>
          </a:bodyPr>
          <a:lstStyle/>
          <a:p>
            <a:pPr lvl="0"/>
            <a:r>
              <a:rPr lang="fi-FI"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valtioneuvosto.fi</a:t>
            </a:r>
            <a:endParaRPr lang="fi-FI"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descr="IMG_7918.jpg"/>
          <p:cNvPicPr preferRelativeResize="0"/>
          <p:nvPr/>
        </p:nvPicPr>
        <p:blipFill rotWithShape="1">
          <a:blip r:embed="rId3">
            <a:alphaModFix/>
          </a:blip>
          <a:srcRect/>
          <a:stretch/>
        </p:blipFill>
        <p:spPr>
          <a:xfrm>
            <a:off x="-45825" y="0"/>
            <a:ext cx="9244777" cy="6096000"/>
          </a:xfrm>
          <a:prstGeom prst="rect">
            <a:avLst/>
          </a:prstGeom>
          <a:noFill/>
          <a:ln>
            <a:noFill/>
          </a:ln>
        </p:spPr>
      </p:pic>
      <p:sp>
        <p:nvSpPr>
          <p:cNvPr id="159" name="Google Shape;159;p23"/>
          <p:cNvSpPr txBox="1"/>
          <p:nvPr/>
        </p:nvSpPr>
        <p:spPr>
          <a:xfrm>
            <a:off x="1993529" y="293049"/>
            <a:ext cx="5156941" cy="112951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Clr>
                <a:schemeClr val="dk1"/>
              </a:buClr>
              <a:buSzPts val="1100"/>
              <a:buFont typeface="Arial"/>
              <a:buNone/>
            </a:pPr>
            <a:r>
              <a:rPr lang="fi-FI" sz="1800" b="1" dirty="0" err="1">
                <a:solidFill>
                  <a:schemeClr val="dk1"/>
                </a:solidFill>
                <a:latin typeface="Calibri" panose="020F0502020204030204" pitchFamily="34" charset="0"/>
                <a:ea typeface="Amatic SC"/>
                <a:cs typeface="Calibri" panose="020F0502020204030204" pitchFamily="34" charset="0"/>
                <a:sym typeface="Amatic SC"/>
              </a:rPr>
              <a:t>Results</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Producing</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sustaining</a:t>
            </a:r>
            <a:r>
              <a:rPr lang="fi-FI" sz="1800" b="1" dirty="0">
                <a:solidFill>
                  <a:schemeClr val="dk1"/>
                </a:solidFill>
                <a:latin typeface="Calibri" panose="020F0502020204030204" pitchFamily="34" charset="0"/>
                <a:ea typeface="Amatic SC"/>
                <a:cs typeface="Calibri" panose="020F0502020204030204" pitchFamily="34" charset="0"/>
                <a:sym typeface="Amatic SC"/>
              </a:rPr>
              <a:t> and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deconstructing</a:t>
            </a:r>
            <a:r>
              <a:rPr lang="fi-FI" sz="1800" b="1" dirty="0">
                <a:solidFill>
                  <a:schemeClr val="dk1"/>
                </a:solidFill>
                <a:latin typeface="Calibri" panose="020F0502020204030204" pitchFamily="34" charset="0"/>
                <a:ea typeface="Amatic SC"/>
                <a:cs typeface="Calibri" panose="020F0502020204030204" pitchFamily="34" charset="0"/>
                <a:sym typeface="Amatic SC"/>
              </a:rPr>
              <a:t> white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normativity</a:t>
            </a:r>
            <a:r>
              <a:rPr lang="fi-FI" sz="1800" b="1" dirty="0">
                <a:solidFill>
                  <a:schemeClr val="dk1"/>
                </a:solidFill>
                <a:latin typeface="Calibri" panose="020F0502020204030204" pitchFamily="34" charset="0"/>
                <a:ea typeface="Amatic SC"/>
                <a:cs typeface="Calibri" panose="020F0502020204030204" pitchFamily="34" charset="0"/>
                <a:sym typeface="Amatic SC"/>
              </a:rPr>
              <a:t> in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social</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work</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endParaRPr sz="1800" b="1" i="0" u="none" strike="noStrike" cap="none" dirty="0">
              <a:solidFill>
                <a:srgbClr val="000000"/>
              </a:solidFill>
              <a:latin typeface="Calibri" panose="020F0502020204030204" pitchFamily="34" charset="0"/>
              <a:ea typeface="Amatic SC"/>
              <a:cs typeface="Calibri" panose="020F0502020204030204" pitchFamily="34" charset="0"/>
              <a:sym typeface="Amatic SC"/>
            </a:endParaRPr>
          </a:p>
        </p:txBody>
      </p:sp>
      <p:graphicFrame>
        <p:nvGraphicFramePr>
          <p:cNvPr id="160" name="Google Shape;160;p23"/>
          <p:cNvGraphicFramePr/>
          <p:nvPr>
            <p:extLst>
              <p:ext uri="{D42A27DB-BD31-4B8C-83A1-F6EECF244321}">
                <p14:modId xmlns:p14="http://schemas.microsoft.com/office/powerpoint/2010/main" val="2748939396"/>
              </p:ext>
            </p:extLst>
          </p:nvPr>
        </p:nvGraphicFramePr>
        <p:xfrm>
          <a:off x="365738" y="1361838"/>
          <a:ext cx="8421675" cy="3488613"/>
        </p:xfrm>
        <a:graphic>
          <a:graphicData uri="http://schemas.openxmlformats.org/drawingml/2006/table">
            <a:tbl>
              <a:tblPr>
                <a:noFill/>
                <a:tableStyleId>{20001169-D2CB-448B-AAC9-5C0301D218E9}</a:tableStyleId>
              </a:tblPr>
              <a:tblGrid>
                <a:gridCol w="2889375">
                  <a:extLst>
                    <a:ext uri="{9D8B030D-6E8A-4147-A177-3AD203B41FA5}">
                      <a16:colId xmlns:a16="http://schemas.microsoft.com/office/drawing/2014/main" val="20000"/>
                    </a:ext>
                  </a:extLst>
                </a:gridCol>
                <a:gridCol w="2921250">
                  <a:extLst>
                    <a:ext uri="{9D8B030D-6E8A-4147-A177-3AD203B41FA5}">
                      <a16:colId xmlns:a16="http://schemas.microsoft.com/office/drawing/2014/main" val="20001"/>
                    </a:ext>
                  </a:extLst>
                </a:gridCol>
                <a:gridCol w="2611050">
                  <a:extLst>
                    <a:ext uri="{9D8B030D-6E8A-4147-A177-3AD203B41FA5}">
                      <a16:colId xmlns:a16="http://schemas.microsoft.com/office/drawing/2014/main" val="20002"/>
                    </a:ext>
                  </a:extLst>
                </a:gridCol>
              </a:tblGrid>
              <a:tr h="835425">
                <a:tc>
                  <a:txBody>
                    <a:bodyPr/>
                    <a:lstStyle/>
                    <a:p>
                      <a:pPr marL="0" lvl="0" indent="0" algn="ctr" rtl="0">
                        <a:lnSpc>
                          <a:spcPct val="115000"/>
                        </a:lnSpc>
                        <a:spcBef>
                          <a:spcPts val="1200"/>
                        </a:spcBef>
                        <a:spcAft>
                          <a:spcPts val="1200"/>
                        </a:spcAft>
                        <a:buNone/>
                      </a:pPr>
                      <a:r>
                        <a:rPr lang="fi-FI" sz="1600" b="1" dirty="0" err="1">
                          <a:latin typeface="Calibri"/>
                          <a:ea typeface="Calibri"/>
                          <a:cs typeface="Calibri"/>
                          <a:sym typeface="Calibri"/>
                        </a:rPr>
                        <a:t>Savior</a:t>
                      </a:r>
                      <a:r>
                        <a:rPr lang="fi-FI" sz="1600" b="1" dirty="0">
                          <a:latin typeface="Calibri"/>
                          <a:ea typeface="Calibri"/>
                          <a:cs typeface="Calibri"/>
                          <a:sym typeface="Calibri"/>
                        </a:rPr>
                        <a:t> orientation</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FI" sz="1600" b="1" dirty="0">
                          <a:latin typeface="Calibri"/>
                          <a:ea typeface="Calibri"/>
                          <a:cs typeface="Calibri"/>
                          <a:sym typeface="Calibri"/>
                        </a:rPr>
                        <a:t>System-</a:t>
                      </a:r>
                      <a:r>
                        <a:rPr lang="fi-FI" sz="1600" b="1" dirty="0" err="1">
                          <a:latin typeface="Calibri"/>
                          <a:ea typeface="Calibri"/>
                          <a:cs typeface="Calibri"/>
                          <a:sym typeface="Calibri"/>
                        </a:rPr>
                        <a:t>centered</a:t>
                      </a:r>
                      <a:r>
                        <a:rPr lang="fi-FI" sz="1600" b="1" dirty="0">
                          <a:latin typeface="Calibri"/>
                          <a:ea typeface="Calibri"/>
                          <a:cs typeface="Calibri"/>
                          <a:sym typeface="Calibri"/>
                        </a:rPr>
                        <a:t> – (järjestelmäkeskeinen) orientation</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FI" sz="1600" b="1" dirty="0" err="1">
                          <a:latin typeface="Calibri"/>
                          <a:ea typeface="Calibri"/>
                          <a:cs typeface="Calibri"/>
                          <a:sym typeface="Calibri"/>
                        </a:rPr>
                        <a:t>Solidarity</a:t>
                      </a:r>
                      <a:r>
                        <a:rPr lang="fi-FI" sz="1600" b="1" dirty="0">
                          <a:latin typeface="Calibri"/>
                          <a:ea typeface="Calibri"/>
                          <a:cs typeface="Calibri"/>
                          <a:sym typeface="Calibri"/>
                        </a:rPr>
                        <a:t> orientation </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45625">
                <a:tc>
                  <a:txBody>
                    <a:bodyPr/>
                    <a:lstStyle/>
                    <a:p>
                      <a:pPr marL="0" lvl="0" indent="0" algn="ctr" rtl="0">
                        <a:lnSpc>
                          <a:spcPct val="115000"/>
                        </a:lnSpc>
                        <a:spcBef>
                          <a:spcPts val="1200"/>
                        </a:spcBef>
                        <a:spcAft>
                          <a:spcPts val="1200"/>
                        </a:spcAft>
                        <a:buNone/>
                      </a:pPr>
                      <a:r>
                        <a:rPr lang="fi-FI" sz="1600" i="1" dirty="0" err="1">
                          <a:latin typeface="Calibri"/>
                          <a:ea typeface="Calibri"/>
                          <a:cs typeface="Calibri"/>
                          <a:sym typeface="Calibri"/>
                        </a:rPr>
                        <a:t>Victimisation</a:t>
                      </a:r>
                      <a:r>
                        <a:rPr lang="fi-FI" sz="1600" i="1" dirty="0">
                          <a:latin typeface="Calibri"/>
                          <a:ea typeface="Calibri"/>
                          <a:cs typeface="Calibri"/>
                          <a:sym typeface="Calibri"/>
                        </a:rPr>
                        <a:t> </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FI" sz="1600" i="1" dirty="0" err="1">
                          <a:latin typeface="Calibri"/>
                          <a:ea typeface="Calibri"/>
                          <a:cs typeface="Calibri"/>
                          <a:sym typeface="Calibri"/>
                        </a:rPr>
                        <a:t>Sublety</a:t>
                      </a:r>
                      <a:r>
                        <a:rPr lang="fi-FI" sz="1600" i="1" dirty="0">
                          <a:latin typeface="Calibri"/>
                          <a:ea typeface="Calibri"/>
                          <a:cs typeface="Calibri"/>
                          <a:sym typeface="Calibri"/>
                        </a:rPr>
                        <a:t> (h</a:t>
                      </a:r>
                      <a:r>
                        <a:rPr lang="fi" sz="1600" i="1" dirty="0">
                          <a:latin typeface="Calibri"/>
                          <a:ea typeface="Calibri"/>
                          <a:cs typeface="Calibri"/>
                          <a:sym typeface="Calibri"/>
                        </a:rPr>
                        <a:t>ienojakoisuus)</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 sz="1600" i="1" dirty="0">
                          <a:latin typeface="Calibri"/>
                          <a:ea typeface="Calibri"/>
                          <a:cs typeface="Calibri"/>
                          <a:sym typeface="Calibri"/>
                        </a:rPr>
                        <a:t>Interse</a:t>
                      </a:r>
                      <a:r>
                        <a:rPr lang="fi-FI" sz="1600" i="1" dirty="0" err="1">
                          <a:latin typeface="Calibri"/>
                          <a:ea typeface="Calibri"/>
                          <a:cs typeface="Calibri"/>
                          <a:sym typeface="Calibri"/>
                        </a:rPr>
                        <a:t>ctionality</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845625">
                <a:tc>
                  <a:txBody>
                    <a:bodyPr/>
                    <a:lstStyle/>
                    <a:p>
                      <a:pPr marL="0" lvl="0" indent="0" algn="ctr" rtl="0">
                        <a:lnSpc>
                          <a:spcPct val="115000"/>
                        </a:lnSpc>
                        <a:spcBef>
                          <a:spcPts val="1200"/>
                        </a:spcBef>
                        <a:spcAft>
                          <a:spcPts val="1200"/>
                        </a:spcAft>
                        <a:buNone/>
                      </a:pPr>
                      <a:r>
                        <a:rPr lang="fi" sz="1600" i="1" dirty="0">
                          <a:latin typeface="Calibri"/>
                          <a:ea typeface="Calibri"/>
                          <a:cs typeface="Calibri"/>
                          <a:sym typeface="Calibri"/>
                        </a:rPr>
                        <a:t>Control</a:t>
                      </a:r>
                      <a:r>
                        <a:rPr lang="fi-FI" sz="1600" i="1" dirty="0" err="1">
                          <a:latin typeface="Calibri"/>
                          <a:ea typeface="Calibri"/>
                          <a:cs typeface="Calibri"/>
                          <a:sym typeface="Calibri"/>
                        </a:rPr>
                        <a:t>ling</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 sz="1600" i="1" dirty="0">
                          <a:latin typeface="Calibri"/>
                          <a:ea typeface="Calibri"/>
                          <a:cs typeface="Calibri"/>
                          <a:sym typeface="Calibri"/>
                        </a:rPr>
                        <a:t>Silence</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 sz="1600" i="1" dirty="0">
                          <a:latin typeface="Calibri"/>
                          <a:ea typeface="Calibri"/>
                          <a:cs typeface="Calibri"/>
                          <a:sym typeface="Calibri"/>
                        </a:rPr>
                        <a:t>Globa</a:t>
                      </a:r>
                      <a:r>
                        <a:rPr lang="fi-FI" sz="1600" i="1" dirty="0">
                          <a:latin typeface="Calibri"/>
                          <a:ea typeface="Calibri"/>
                          <a:cs typeface="Calibri"/>
                          <a:sym typeface="Calibri"/>
                        </a:rPr>
                        <a:t>l </a:t>
                      </a:r>
                      <a:r>
                        <a:rPr lang="fi-FI" sz="1600" i="1" dirty="0" err="1">
                          <a:latin typeface="Calibri"/>
                          <a:ea typeface="Calibri"/>
                          <a:cs typeface="Calibri"/>
                          <a:sym typeface="Calibri"/>
                        </a:rPr>
                        <a:t>responsibility</a:t>
                      </a:r>
                      <a:r>
                        <a:rPr lang="fi-FI" sz="1600" i="1" dirty="0">
                          <a:latin typeface="Calibri"/>
                          <a:ea typeface="Calibri"/>
                          <a:cs typeface="Calibri"/>
                          <a:sym typeface="Calibri"/>
                        </a:rPr>
                        <a:t> </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845625">
                <a:tc>
                  <a:txBody>
                    <a:bodyPr/>
                    <a:lstStyle/>
                    <a:p>
                      <a:pPr marL="0" lvl="0" indent="0" algn="ctr" rtl="0">
                        <a:lnSpc>
                          <a:spcPct val="115000"/>
                        </a:lnSpc>
                        <a:spcBef>
                          <a:spcPts val="1200"/>
                        </a:spcBef>
                        <a:spcAft>
                          <a:spcPts val="1200"/>
                        </a:spcAft>
                        <a:buNone/>
                      </a:pPr>
                      <a:r>
                        <a:rPr lang="fi-FI" sz="1600" i="1" dirty="0" err="1">
                          <a:latin typeface="Calibri"/>
                          <a:ea typeface="Calibri"/>
                          <a:cs typeface="Calibri"/>
                          <a:sym typeface="Calibri"/>
                        </a:rPr>
                        <a:t>Bundling</a:t>
                      </a:r>
                      <a:r>
                        <a:rPr lang="fi-FI" sz="1600" i="1" dirty="0">
                          <a:latin typeface="Calibri"/>
                          <a:ea typeface="Calibri"/>
                          <a:cs typeface="Calibri"/>
                          <a:sym typeface="Calibri"/>
                        </a:rPr>
                        <a:t> (</a:t>
                      </a:r>
                      <a:r>
                        <a:rPr lang="fi" sz="1600" i="1" dirty="0">
                          <a:latin typeface="Calibri"/>
                          <a:ea typeface="Calibri"/>
                          <a:cs typeface="Calibri"/>
                          <a:sym typeface="Calibri"/>
                        </a:rPr>
                        <a:t>niputtaminen) </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FI" sz="1600" i="1" dirty="0" err="1">
                          <a:latin typeface="Calibri"/>
                          <a:ea typeface="Calibri"/>
                          <a:cs typeface="Calibri"/>
                          <a:sym typeface="Calibri"/>
                        </a:rPr>
                        <a:t>Powerlessness</a:t>
                      </a:r>
                      <a:r>
                        <a:rPr lang="fi-FI" sz="1600" i="1" dirty="0">
                          <a:latin typeface="Calibri"/>
                          <a:ea typeface="Calibri"/>
                          <a:cs typeface="Calibri"/>
                          <a:sym typeface="Calibri"/>
                        </a:rPr>
                        <a:t> </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1200"/>
                        </a:spcBef>
                        <a:spcAft>
                          <a:spcPts val="1200"/>
                        </a:spcAft>
                        <a:buNone/>
                      </a:pPr>
                      <a:r>
                        <a:rPr lang="fi-FI" sz="1600" i="1" dirty="0" err="1">
                          <a:latin typeface="Calibri"/>
                          <a:ea typeface="Calibri"/>
                          <a:cs typeface="Calibri"/>
                          <a:sym typeface="Calibri"/>
                        </a:rPr>
                        <a:t>Partnership</a:t>
                      </a:r>
                      <a:r>
                        <a:rPr lang="fi-FI" sz="1600" i="1" dirty="0">
                          <a:latin typeface="Calibri"/>
                          <a:ea typeface="Calibri"/>
                          <a:cs typeface="Calibri"/>
                          <a:sym typeface="Calibri"/>
                        </a:rPr>
                        <a:t> and </a:t>
                      </a:r>
                      <a:r>
                        <a:rPr lang="fi-FI" sz="1600" i="1" dirty="0" err="1">
                          <a:latin typeface="Calibri"/>
                          <a:ea typeface="Calibri"/>
                          <a:cs typeface="Calibri"/>
                          <a:sym typeface="Calibri"/>
                        </a:rPr>
                        <a:t>activism</a:t>
                      </a:r>
                      <a:r>
                        <a:rPr lang="fi-FI" sz="1600" i="1" dirty="0">
                          <a:latin typeface="Calibri"/>
                          <a:ea typeface="Calibri"/>
                          <a:cs typeface="Calibri"/>
                          <a:sym typeface="Calibri"/>
                        </a:rPr>
                        <a:t> </a:t>
                      </a:r>
                      <a:endParaRPr sz="1600"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4" descr="IMG_7918.jpg"/>
          <p:cNvPicPr preferRelativeResize="0"/>
          <p:nvPr/>
        </p:nvPicPr>
        <p:blipFill rotWithShape="1">
          <a:blip r:embed="rId3">
            <a:alphaModFix/>
          </a:blip>
          <a:srcRect/>
          <a:stretch/>
        </p:blipFill>
        <p:spPr>
          <a:xfrm>
            <a:off x="-6124" y="0"/>
            <a:ext cx="9144000" cy="6095992"/>
          </a:xfrm>
          <a:prstGeom prst="rect">
            <a:avLst/>
          </a:prstGeom>
          <a:noFill/>
          <a:ln>
            <a:noFill/>
          </a:ln>
        </p:spPr>
      </p:pic>
      <p:sp>
        <p:nvSpPr>
          <p:cNvPr id="166" name="Google Shape;166;p24"/>
          <p:cNvSpPr/>
          <p:nvPr/>
        </p:nvSpPr>
        <p:spPr>
          <a:xfrm>
            <a:off x="3657600" y="667632"/>
            <a:ext cx="2308856" cy="3981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i" sz="1800" b="1" dirty="0">
                <a:latin typeface="Calibri" panose="020F0502020204030204" pitchFamily="34" charset="0"/>
                <a:ea typeface="Amatic SC"/>
                <a:cs typeface="Calibri" panose="020F0502020204030204" pitchFamily="34" charset="0"/>
                <a:sym typeface="Amatic SC"/>
              </a:rPr>
              <a:t>Savi</a:t>
            </a:r>
            <a:r>
              <a:rPr lang="fi-FI" sz="1800" b="1" dirty="0" err="1">
                <a:latin typeface="Calibri" panose="020F0502020204030204" pitchFamily="34" charset="0"/>
                <a:ea typeface="Amatic SC"/>
                <a:cs typeface="Calibri" panose="020F0502020204030204" pitchFamily="34" charset="0"/>
                <a:sym typeface="Amatic SC"/>
              </a:rPr>
              <a:t>or</a:t>
            </a:r>
            <a:r>
              <a:rPr lang="fi-FI" sz="1800" b="1" dirty="0">
                <a:latin typeface="Calibri" panose="020F0502020204030204" pitchFamily="34" charset="0"/>
                <a:ea typeface="Amatic SC"/>
                <a:cs typeface="Calibri" panose="020F0502020204030204" pitchFamily="34" charset="0"/>
                <a:sym typeface="Amatic SC"/>
              </a:rPr>
              <a:t> orientation</a:t>
            </a:r>
            <a:r>
              <a:rPr lang="fi" sz="1800" b="1" i="0"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endParaRPr sz="1800" dirty="0">
              <a:latin typeface="Calibri" panose="020F0502020204030204" pitchFamily="34" charset="0"/>
              <a:cs typeface="Calibri" panose="020F0502020204030204" pitchFamily="34" charset="0"/>
            </a:endParaRPr>
          </a:p>
        </p:txBody>
      </p:sp>
      <p:sp>
        <p:nvSpPr>
          <p:cNvPr id="167" name="Google Shape;167;p24"/>
          <p:cNvSpPr/>
          <p:nvPr/>
        </p:nvSpPr>
        <p:spPr>
          <a:xfrm>
            <a:off x="428215" y="3047996"/>
            <a:ext cx="8275321" cy="1621118"/>
          </a:xfrm>
          <a:prstGeom prst="roundRect">
            <a:avLst>
              <a:gd name="adj" fmla="val 16809"/>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fi" i="1"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i="1" dirty="0">
                <a:latin typeface="Calibri" panose="020F0502020204030204" pitchFamily="34" charset="0"/>
                <a:cs typeface="Calibri" panose="020F0502020204030204" pitchFamily="34" charset="0"/>
              </a:rPr>
              <a:t>In my opinion, there you can very strongly notice that kind of white savior who will be like ‘these clients do not understand’ or ‘do not know’ or they cannot trust them and that ‘now we have to do something on behalf of them’. In a way, they are made dependent on that system to the point that they are forced into such a victim position, from which it is hard to get out --  </a:t>
            </a:r>
          </a:p>
          <a:p>
            <a:pPr algn="ctr"/>
            <a:r>
              <a:rPr lang="en-US" dirty="0">
                <a:latin typeface="Calibri" panose="020F0502020204030204" pitchFamily="34" charset="0"/>
                <a:cs typeface="Calibri" panose="020F0502020204030204" pitchFamily="34" charset="0"/>
              </a:rPr>
              <a:t>Social worker 3</a:t>
            </a:r>
          </a:p>
        </p:txBody>
      </p:sp>
      <p:sp>
        <p:nvSpPr>
          <p:cNvPr id="3" name="Rectangle 2">
            <a:extLst>
              <a:ext uri="{FF2B5EF4-FFF2-40B4-BE49-F238E27FC236}">
                <a16:creationId xmlns:a16="http://schemas.microsoft.com/office/drawing/2014/main" id="{B2B342B6-B3B4-4E27-BE3F-688F4A93AFDB}"/>
              </a:ext>
            </a:extLst>
          </p:cNvPr>
          <p:cNvSpPr/>
          <p:nvPr/>
        </p:nvSpPr>
        <p:spPr>
          <a:xfrm>
            <a:off x="349524" y="64410"/>
            <a:ext cx="6085751" cy="307777"/>
          </a:xfrm>
          <a:prstGeom prst="rect">
            <a:avLst/>
          </a:prstGeom>
        </p:spPr>
        <p:txBody>
          <a:bodyPr wrap="square">
            <a:spAutoFit/>
          </a:bodyPr>
          <a:lstStyle/>
          <a:p>
            <a:pPr lvl="0">
              <a:buClr>
                <a:schemeClr val="dk1"/>
              </a:buClr>
              <a:buSzPts val="1100"/>
            </a:pPr>
            <a:endParaRPr lang="fi-FI"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59943E2B-5208-4397-BAC5-9D87F87A7D42}"/>
              </a:ext>
            </a:extLst>
          </p:cNvPr>
          <p:cNvGraphicFramePr>
            <a:graphicFrameLocks noGrp="1"/>
          </p:cNvGraphicFramePr>
          <p:nvPr>
            <p:extLst>
              <p:ext uri="{D42A27DB-BD31-4B8C-83A1-F6EECF244321}">
                <p14:modId xmlns:p14="http://schemas.microsoft.com/office/powerpoint/2010/main" val="3068502445"/>
              </p:ext>
            </p:extLst>
          </p:nvPr>
        </p:nvGraphicFramePr>
        <p:xfrm>
          <a:off x="365155" y="1177102"/>
          <a:ext cx="8401444" cy="1591564"/>
        </p:xfrm>
        <a:graphic>
          <a:graphicData uri="http://schemas.openxmlformats.org/drawingml/2006/table">
            <a:tbl>
              <a:tblPr>
                <a:noFill/>
                <a:tableStyleId>{20001169-D2CB-448B-AAC9-5C0301D218E9}</a:tableStyleId>
              </a:tblPr>
              <a:tblGrid>
                <a:gridCol w="2805643">
                  <a:extLst>
                    <a:ext uri="{9D8B030D-6E8A-4147-A177-3AD203B41FA5}">
                      <a16:colId xmlns:a16="http://schemas.microsoft.com/office/drawing/2014/main" val="2634285763"/>
                    </a:ext>
                  </a:extLst>
                </a:gridCol>
                <a:gridCol w="2954781">
                  <a:extLst>
                    <a:ext uri="{9D8B030D-6E8A-4147-A177-3AD203B41FA5}">
                      <a16:colId xmlns:a16="http://schemas.microsoft.com/office/drawing/2014/main" val="519592228"/>
                    </a:ext>
                  </a:extLst>
                </a:gridCol>
                <a:gridCol w="2641020">
                  <a:extLst>
                    <a:ext uri="{9D8B030D-6E8A-4147-A177-3AD203B41FA5}">
                      <a16:colId xmlns:a16="http://schemas.microsoft.com/office/drawing/2014/main" val="3919803513"/>
                    </a:ext>
                  </a:extLst>
                </a:gridCol>
              </a:tblGrid>
              <a:tr h="1499478">
                <a:tc>
                  <a:txBody>
                    <a:bodyPr/>
                    <a:lstStyle/>
                    <a:p>
                      <a:pPr marL="0" lvl="0" indent="0" algn="l" rtl="0">
                        <a:lnSpc>
                          <a:spcPct val="115000"/>
                        </a:lnSpc>
                        <a:spcBef>
                          <a:spcPts val="1200"/>
                        </a:spcBef>
                        <a:spcAft>
                          <a:spcPts val="1200"/>
                        </a:spcAft>
                        <a:buNone/>
                      </a:pPr>
                      <a:r>
                        <a:rPr lang="fi-FI" sz="1400" b="1" i="1" dirty="0">
                          <a:latin typeface="Calibri"/>
                          <a:ea typeface="Calibri"/>
                          <a:cs typeface="Calibri"/>
                          <a:sym typeface="Calibri"/>
                        </a:rPr>
                        <a:t>       </a:t>
                      </a:r>
                      <a:r>
                        <a:rPr lang="fi-FI" sz="1400" b="1" i="1" dirty="0" err="1">
                          <a:latin typeface="Calibri"/>
                          <a:ea typeface="Calibri"/>
                          <a:cs typeface="Calibri"/>
                          <a:sym typeface="Calibri"/>
                        </a:rPr>
                        <a:t>Victimisation</a:t>
                      </a:r>
                      <a:r>
                        <a:rPr lang="fi-FI" sz="1400" b="1" i="1" dirty="0">
                          <a:latin typeface="Calibri"/>
                          <a:ea typeface="Calibri"/>
                          <a:cs typeface="Calibri"/>
                          <a:sym typeface="Calibri"/>
                        </a:rPr>
                        <a:t> </a:t>
                      </a:r>
                      <a:endParaRPr lang="fi" sz="1400" b="1" i="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Victimised</a:t>
                      </a:r>
                      <a:r>
                        <a:rPr lang="fi-FI" sz="1400" dirty="0">
                          <a:latin typeface="Calibri" panose="020F0502020204030204" pitchFamily="34" charset="0"/>
                          <a:ea typeface="Times New Roman" panose="02020603050405020304" pitchFamily="18" charset="0"/>
                          <a:cs typeface="Calibri" panose="020F0502020204030204" pitchFamily="34" charset="0"/>
                        </a:rPr>
                        <a:t> position in </a:t>
                      </a:r>
                      <a:r>
                        <a:rPr lang="fi-FI" sz="1400" dirty="0" err="1">
                          <a:latin typeface="Calibri" panose="020F0502020204030204" pitchFamily="34" charset="0"/>
                          <a:ea typeface="Times New Roman" panose="02020603050405020304" pitchFamily="18" charset="0"/>
                          <a:cs typeface="Calibri" panose="020F0502020204030204" pitchFamily="34" charset="0"/>
                        </a:rPr>
                        <a:t>the</a:t>
                      </a:r>
                      <a:r>
                        <a:rPr lang="fi-FI" sz="1400" dirty="0">
                          <a:latin typeface="Calibri" panose="020F0502020204030204" pitchFamily="34" charset="0"/>
                          <a:ea typeface="Times New Roman" panose="02020603050405020304" pitchFamily="18" charset="0"/>
                          <a:cs typeface="Calibri" panose="020F0502020204030204" pitchFamily="34" charset="0"/>
                        </a:rPr>
                        <a:t> service </a:t>
                      </a:r>
                      <a:r>
                        <a:rPr lang="fi-FI" sz="1400" dirty="0" err="1">
                          <a:latin typeface="Calibri" panose="020F0502020204030204" pitchFamily="34" charset="0"/>
                          <a:ea typeface="Times New Roman" panose="02020603050405020304" pitchFamily="18" charset="0"/>
                          <a:cs typeface="Calibri" panose="020F0502020204030204" pitchFamily="34" charset="0"/>
                        </a:rPr>
                        <a:t>system</a:t>
                      </a:r>
                      <a:endParaRPr lang="fi-FI" sz="14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Saving</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from</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the</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cultural</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deficiencies</a:t>
                      </a:r>
                      <a:r>
                        <a:rPr lang="fi-FI" sz="1400" dirty="0">
                          <a:latin typeface="Calibri" panose="020F0502020204030204" pitchFamily="34" charset="0"/>
                          <a:ea typeface="Times New Roman" panose="02020603050405020304" pitchFamily="18" charset="0"/>
                          <a:cs typeface="Calibri" panose="020F0502020204030204" pitchFamily="34" charset="0"/>
                        </a:rPr>
                        <a:t>”</a:t>
                      </a:r>
                    </a:p>
                    <a:p>
                      <a:pPr marL="285750" lvl="0" indent="-285750" algn="l" rtl="0">
                        <a:spcBef>
                          <a:spcPts val="0"/>
                        </a:spcBef>
                        <a:spcAft>
                          <a:spcPts val="0"/>
                        </a:spcAft>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Genderisation</a:t>
                      </a:r>
                      <a:r>
                        <a:rPr lang="fi-FI" sz="1400" dirty="0">
                          <a:latin typeface="Calibri" panose="020F0502020204030204" pitchFamily="34" charset="0"/>
                          <a:ea typeface="Times New Roman" panose="02020603050405020304" pitchFamily="18" charset="0"/>
                          <a:cs typeface="Calibri" panose="020F0502020204030204" pitchFamily="34" charset="0"/>
                        </a:rPr>
                        <a:t> </a:t>
                      </a:r>
                      <a:endParaRPr lang="fi-FI" sz="1400"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1200"/>
                        </a:spcBef>
                        <a:spcAft>
                          <a:spcPts val="1200"/>
                        </a:spcAft>
                        <a:buNone/>
                      </a:pPr>
                      <a:r>
                        <a:rPr lang="fi-FI" sz="1400" b="1" i="1" dirty="0">
                          <a:latin typeface="Calibri"/>
                          <a:ea typeface="Calibri"/>
                          <a:cs typeface="Calibri"/>
                          <a:sym typeface="Calibri"/>
                        </a:rPr>
                        <a:t>       </a:t>
                      </a:r>
                      <a:r>
                        <a:rPr lang="fi-FI" sz="1400" b="1" i="1" dirty="0" err="1">
                          <a:latin typeface="Calibri"/>
                          <a:ea typeface="Calibri"/>
                          <a:cs typeface="Calibri"/>
                          <a:sym typeface="Calibri"/>
                        </a:rPr>
                        <a:t>Controlling</a:t>
                      </a:r>
                      <a:r>
                        <a:rPr lang="fi-FI" sz="1400" b="1" i="1" dirty="0">
                          <a:latin typeface="Calibri"/>
                          <a:ea typeface="Calibri"/>
                          <a:cs typeface="Calibri"/>
                          <a:sym typeface="Calibri"/>
                        </a:rPr>
                        <a:t> </a:t>
                      </a:r>
                      <a:endParaRPr lang="fi" sz="1400" b="1" i="1"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Maintaining</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borders</a:t>
                      </a:r>
                      <a:r>
                        <a:rPr lang="fi-FI" sz="1400" dirty="0">
                          <a:latin typeface="Calibri" panose="020F0502020204030204" pitchFamily="34" charset="0"/>
                          <a:ea typeface="Times New Roman" panose="02020603050405020304" pitchFamily="18" charset="0"/>
                          <a:cs typeface="Calibri" panose="020F0502020204030204" pitchFamily="34" charset="0"/>
                        </a:rPr>
                        <a:t> </a:t>
                      </a:r>
                    </a:p>
                    <a:p>
                      <a:pPr marL="285750" lvl="0" indent="-285750" algn="l" rtl="0">
                        <a:spcBef>
                          <a:spcPts val="0"/>
                        </a:spcBef>
                        <a:spcAft>
                          <a:spcPts val="0"/>
                        </a:spcAft>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Suspicion</a:t>
                      </a:r>
                      <a:r>
                        <a:rPr lang="fi-FI" sz="1400" dirty="0">
                          <a:latin typeface="Calibri" panose="020F0502020204030204" pitchFamily="34" charset="0"/>
                          <a:ea typeface="Times New Roman" panose="02020603050405020304" pitchFamily="18" charset="0"/>
                          <a:cs typeface="Calibri" panose="020F0502020204030204" pitchFamily="34" charset="0"/>
                        </a:rPr>
                        <a:t> </a:t>
                      </a:r>
                    </a:p>
                    <a:p>
                      <a:pPr marL="285750" lvl="0" indent="-285750" algn="l" rtl="0">
                        <a:spcBef>
                          <a:spcPts val="0"/>
                        </a:spcBef>
                        <a:spcAft>
                          <a:spcPts val="0"/>
                        </a:spcAft>
                        <a:buFont typeface="Arial" panose="020B0604020202020204" pitchFamily="34" charset="0"/>
                        <a:buChar char="•"/>
                      </a:pPr>
                      <a:r>
                        <a:rPr lang="fi-FI" sz="1400" dirty="0">
                          <a:latin typeface="Calibri" panose="020F0502020204030204" pitchFamily="34" charset="0"/>
                          <a:ea typeface="Times New Roman" panose="02020603050405020304" pitchFamily="18" charset="0"/>
                          <a:cs typeface="Calibri" panose="020F0502020204030204" pitchFamily="34" charset="0"/>
                        </a:rPr>
                        <a:t>”</a:t>
                      </a:r>
                      <a:r>
                        <a:rPr lang="fi-FI" sz="1400" dirty="0" err="1">
                          <a:latin typeface="Calibri" panose="020F0502020204030204" pitchFamily="34" charset="0"/>
                          <a:ea typeface="Times New Roman" panose="02020603050405020304" pitchFamily="18" charset="0"/>
                          <a:cs typeface="Calibri" panose="020F0502020204030204" pitchFamily="34" charset="0"/>
                        </a:rPr>
                        <a:t>Hatches</a:t>
                      </a:r>
                      <a:r>
                        <a:rPr lang="fi-FI" sz="1400" dirty="0">
                          <a:latin typeface="Calibri" panose="020F0502020204030204" pitchFamily="34" charset="0"/>
                          <a:ea typeface="Times New Roman" panose="02020603050405020304" pitchFamily="18" charset="0"/>
                          <a:cs typeface="Calibri" panose="020F0502020204030204" pitchFamily="34" charset="0"/>
                        </a:rPr>
                        <a:t>” (”luukut”) </a:t>
                      </a:r>
                      <a:endParaRPr lang="fi-FI" sz="1400"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1200"/>
                        </a:spcBef>
                        <a:spcAft>
                          <a:spcPts val="1200"/>
                        </a:spcAft>
                        <a:buNone/>
                      </a:pPr>
                      <a:r>
                        <a:rPr lang="fi" sz="1400" b="1" i="1" dirty="0">
                          <a:latin typeface="Calibri"/>
                          <a:ea typeface="Calibri"/>
                          <a:cs typeface="Calibri"/>
                          <a:sym typeface="Calibri"/>
                        </a:rPr>
                        <a:t>       Bundling (niputtaminen)</a:t>
                      </a:r>
                    </a:p>
                    <a:p>
                      <a:pPr marL="285750" lvl="0" indent="-285750">
                        <a:lnSpc>
                          <a:spcPct val="115000"/>
                        </a:lnSpc>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Stereotyping</a:t>
                      </a:r>
                      <a:r>
                        <a:rPr lang="fi-FI" sz="1400" dirty="0">
                          <a:latin typeface="Calibri" panose="020F0502020204030204" pitchFamily="34" charset="0"/>
                          <a:ea typeface="Times New Roman" panose="02020603050405020304" pitchFamily="18" charset="0"/>
                          <a:cs typeface="Calibri" panose="020F0502020204030204" pitchFamily="34" charset="0"/>
                        </a:rPr>
                        <a:t> and </a:t>
                      </a:r>
                      <a:r>
                        <a:rPr lang="fi-FI" sz="1400" dirty="0" err="1">
                          <a:latin typeface="Calibri" panose="020F0502020204030204" pitchFamily="34" charset="0"/>
                          <a:ea typeface="Times New Roman" panose="02020603050405020304" pitchFamily="18" charset="0"/>
                          <a:cs typeface="Calibri" panose="020F0502020204030204" pitchFamily="34" charset="0"/>
                        </a:rPr>
                        <a:t>generalisation</a:t>
                      </a:r>
                      <a:r>
                        <a:rPr lang="fi-FI" sz="1400" dirty="0">
                          <a:latin typeface="Calibri" panose="020F0502020204030204" pitchFamily="34" charset="0"/>
                          <a:ea typeface="Times New Roman" panose="02020603050405020304" pitchFamily="18" charset="0"/>
                          <a:cs typeface="Calibri" panose="020F0502020204030204" pitchFamily="34" charset="0"/>
                        </a:rPr>
                        <a:t> </a:t>
                      </a:r>
                    </a:p>
                    <a:p>
                      <a:pPr marL="285750" lvl="0" indent="-285750">
                        <a:lnSpc>
                          <a:spcPct val="115000"/>
                        </a:lnSpc>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Defining</a:t>
                      </a:r>
                      <a:r>
                        <a:rPr lang="fi-FI" sz="1400" dirty="0">
                          <a:latin typeface="Calibri" panose="020F0502020204030204" pitchFamily="34" charset="0"/>
                          <a:ea typeface="Times New Roman" panose="02020603050405020304" pitchFamily="18" charset="0"/>
                          <a:cs typeface="Calibri" panose="020F0502020204030204" pitchFamily="34" charset="0"/>
                        </a:rPr>
                        <a:t> and </a:t>
                      </a:r>
                      <a:r>
                        <a:rPr lang="fi-FI" sz="1400" dirty="0" err="1">
                          <a:latin typeface="Calibri" panose="020F0502020204030204" pitchFamily="34" charset="0"/>
                          <a:ea typeface="Times New Roman" panose="02020603050405020304" pitchFamily="18" charset="0"/>
                          <a:cs typeface="Calibri" panose="020F0502020204030204" pitchFamily="34" charset="0"/>
                        </a:rPr>
                        <a:t>resolving</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problems</a:t>
                      </a:r>
                      <a:r>
                        <a:rPr lang="fi-FI" sz="1400" dirty="0">
                          <a:latin typeface="Calibri" panose="020F0502020204030204" pitchFamily="34" charset="0"/>
                          <a:ea typeface="Times New Roman" panose="02020603050405020304" pitchFamily="18" charset="0"/>
                          <a:cs typeface="Calibri" panose="020F0502020204030204" pitchFamily="34" charset="0"/>
                        </a:rPr>
                        <a:t> on </a:t>
                      </a:r>
                      <a:r>
                        <a:rPr lang="fi-FI" sz="1400" dirty="0" err="1">
                          <a:latin typeface="Calibri" panose="020F0502020204030204" pitchFamily="34" charset="0"/>
                          <a:ea typeface="Times New Roman" panose="02020603050405020304" pitchFamily="18" charset="0"/>
                          <a:cs typeface="Calibri" panose="020F0502020204030204" pitchFamily="34" charset="0"/>
                        </a:rPr>
                        <a:t>behalf</a:t>
                      </a:r>
                      <a:r>
                        <a:rPr lang="fi-FI" sz="1400" dirty="0">
                          <a:latin typeface="Calibri" panose="020F0502020204030204" pitchFamily="34" charset="0"/>
                          <a:ea typeface="Times New Roman" panose="02020603050405020304" pitchFamily="18" charset="0"/>
                          <a:cs typeface="Calibri" panose="020F0502020204030204" pitchFamily="34" charset="0"/>
                        </a:rPr>
                        <a:t> of </a:t>
                      </a:r>
                      <a:r>
                        <a:rPr lang="fi-FI" sz="1400" dirty="0" err="1">
                          <a:latin typeface="Calibri" panose="020F0502020204030204" pitchFamily="34" charset="0"/>
                          <a:ea typeface="Times New Roman" panose="02020603050405020304" pitchFamily="18" charset="0"/>
                          <a:cs typeface="Calibri" panose="020F0502020204030204" pitchFamily="34" charset="0"/>
                        </a:rPr>
                        <a:t>others</a:t>
                      </a:r>
                      <a:r>
                        <a:rPr lang="fi-FI" sz="1400" dirty="0">
                          <a:latin typeface="Calibri" panose="020F0502020204030204" pitchFamily="34" charset="0"/>
                          <a:ea typeface="Times New Roman" panose="02020603050405020304" pitchFamily="18" charset="0"/>
                          <a:cs typeface="Calibri" panose="020F0502020204030204" pitchFamily="34" charset="0"/>
                        </a:rPr>
                        <a:t> </a:t>
                      </a:r>
                      <a:endParaRPr lang="fi-FI" sz="1400"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403548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9" descr="IMG_7918.jpg"/>
          <p:cNvPicPr preferRelativeResize="0"/>
          <p:nvPr/>
        </p:nvPicPr>
        <p:blipFill rotWithShape="1">
          <a:blip r:embed="rId3">
            <a:alphaModFix/>
          </a:blip>
          <a:srcRect/>
          <a:stretch/>
        </p:blipFill>
        <p:spPr>
          <a:xfrm>
            <a:off x="0" y="8"/>
            <a:ext cx="9144000" cy="6095992"/>
          </a:xfrm>
          <a:prstGeom prst="rect">
            <a:avLst/>
          </a:prstGeom>
          <a:noFill/>
          <a:ln>
            <a:noFill/>
          </a:ln>
        </p:spPr>
      </p:pic>
      <p:sp>
        <p:nvSpPr>
          <p:cNvPr id="208" name="Google Shape;208;p29"/>
          <p:cNvSpPr txBox="1"/>
          <p:nvPr/>
        </p:nvSpPr>
        <p:spPr>
          <a:xfrm>
            <a:off x="2806950" y="450550"/>
            <a:ext cx="3530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i" sz="1800" b="1" i="0" u="none" strike="noStrike" cap="none">
                <a:solidFill>
                  <a:schemeClr val="dk1"/>
                </a:solidFill>
                <a:latin typeface="Calibri"/>
                <a:ea typeface="Calibri"/>
                <a:cs typeface="Calibri"/>
                <a:sym typeface="Calibri"/>
              </a:rPr>
              <a:t> </a:t>
            </a:r>
            <a:r>
              <a:rPr lang="fi" sz="1300" b="0" i="1" u="none" strike="noStrike" cap="none">
                <a:solidFill>
                  <a:srgbClr val="000000"/>
                </a:solidFill>
                <a:latin typeface="Calibri"/>
                <a:ea typeface="Calibri"/>
                <a:cs typeface="Calibri"/>
                <a:sym typeface="Calibri"/>
              </a:rPr>
              <a:t> </a:t>
            </a:r>
            <a:endParaRPr sz="1300" b="0" i="1" u="none" strike="noStrike" cap="none">
              <a:solidFill>
                <a:srgbClr val="000000"/>
              </a:solidFill>
              <a:latin typeface="Calibri"/>
              <a:ea typeface="Calibri"/>
              <a:cs typeface="Calibri"/>
              <a:sym typeface="Calibri"/>
            </a:endParaRPr>
          </a:p>
        </p:txBody>
      </p:sp>
      <p:sp>
        <p:nvSpPr>
          <p:cNvPr id="210" name="Google Shape;210;p29"/>
          <p:cNvSpPr txBox="1"/>
          <p:nvPr/>
        </p:nvSpPr>
        <p:spPr>
          <a:xfrm>
            <a:off x="2367516" y="605771"/>
            <a:ext cx="5308600" cy="4616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i-FI" sz="1800" b="1" i="0" u="none" strike="noStrike" cap="none" dirty="0">
                <a:solidFill>
                  <a:srgbClr val="000000"/>
                </a:solidFill>
                <a:latin typeface="Calibri" panose="020F0502020204030204" pitchFamily="34" charset="0"/>
                <a:ea typeface="Amatic SC"/>
                <a:cs typeface="Calibri" panose="020F0502020204030204" pitchFamily="34" charset="0"/>
                <a:sym typeface="Amatic SC"/>
              </a:rPr>
              <a:t>System-</a:t>
            </a:r>
            <a:r>
              <a:rPr lang="fi-FI" sz="1800" b="1" dirty="0" err="1">
                <a:latin typeface="Calibri" panose="020F0502020204030204" pitchFamily="34" charset="0"/>
                <a:ea typeface="Amatic SC"/>
                <a:cs typeface="Calibri" panose="020F0502020204030204" pitchFamily="34" charset="0"/>
                <a:sym typeface="Amatic SC"/>
              </a:rPr>
              <a:t>centered</a:t>
            </a:r>
            <a:r>
              <a:rPr lang="fi-FI" sz="1800" b="1" dirty="0">
                <a:latin typeface="Calibri" panose="020F0502020204030204" pitchFamily="34" charset="0"/>
                <a:ea typeface="Amatic SC"/>
                <a:cs typeface="Calibri" panose="020F0502020204030204" pitchFamily="34" charset="0"/>
                <a:sym typeface="Amatic SC"/>
              </a:rPr>
              <a:t> </a:t>
            </a:r>
            <a:r>
              <a:rPr lang="fi-FI" sz="1800" b="1" i="0" u="none" strike="noStrike" cap="none" dirty="0" err="1">
                <a:solidFill>
                  <a:srgbClr val="000000"/>
                </a:solidFill>
                <a:latin typeface="Calibri" panose="020F0502020204030204" pitchFamily="34" charset="0"/>
                <a:ea typeface="Amatic SC"/>
                <a:cs typeface="Calibri" panose="020F0502020204030204" pitchFamily="34" charset="0"/>
                <a:sym typeface="Amatic SC"/>
              </a:rPr>
              <a:t>orientation</a:t>
            </a:r>
            <a:r>
              <a:rPr lang="fi-FI" sz="1800" b="1" i="0" u="none" strike="noStrike" cap="none" dirty="0">
                <a:solidFill>
                  <a:srgbClr val="000000"/>
                </a:solidFill>
                <a:latin typeface="Calibri" panose="020F0502020204030204" pitchFamily="34" charset="0"/>
                <a:ea typeface="Amatic SC"/>
                <a:cs typeface="Calibri" panose="020F0502020204030204" pitchFamily="34" charset="0"/>
                <a:sym typeface="Amatic SC"/>
              </a:rPr>
              <a:t> (järjestelmäkeskeisyys)</a:t>
            </a:r>
            <a:endParaRPr sz="1800" b="1" dirty="0">
              <a:latin typeface="Calibri" panose="020F0502020204030204" pitchFamily="34" charset="0"/>
              <a:ea typeface="Amatic SC"/>
              <a:cs typeface="Calibri" panose="020F0502020204030204" pitchFamily="34" charset="0"/>
              <a:sym typeface="Amatic SC"/>
            </a:endParaRPr>
          </a:p>
        </p:txBody>
      </p:sp>
      <p:graphicFrame>
        <p:nvGraphicFramePr>
          <p:cNvPr id="11" name="Table 10">
            <a:extLst>
              <a:ext uri="{FF2B5EF4-FFF2-40B4-BE49-F238E27FC236}">
                <a16:creationId xmlns:a16="http://schemas.microsoft.com/office/drawing/2014/main" id="{42095E2A-B25C-4367-8B15-71285A665535}"/>
              </a:ext>
            </a:extLst>
          </p:cNvPr>
          <p:cNvGraphicFramePr>
            <a:graphicFrameLocks noGrp="1"/>
          </p:cNvGraphicFramePr>
          <p:nvPr>
            <p:extLst>
              <p:ext uri="{D42A27DB-BD31-4B8C-83A1-F6EECF244321}">
                <p14:modId xmlns:p14="http://schemas.microsoft.com/office/powerpoint/2010/main" val="1654120083"/>
              </p:ext>
            </p:extLst>
          </p:nvPr>
        </p:nvGraphicFramePr>
        <p:xfrm>
          <a:off x="482136" y="1280013"/>
          <a:ext cx="8265598" cy="1491806"/>
        </p:xfrm>
        <a:graphic>
          <a:graphicData uri="http://schemas.openxmlformats.org/drawingml/2006/table">
            <a:tbl>
              <a:tblPr>
                <a:noFill/>
                <a:tableStyleId>{20001169-D2CB-448B-AAC9-5C0301D218E9}</a:tableStyleId>
              </a:tblPr>
              <a:tblGrid>
                <a:gridCol w="2760278">
                  <a:extLst>
                    <a:ext uri="{9D8B030D-6E8A-4147-A177-3AD203B41FA5}">
                      <a16:colId xmlns:a16="http://schemas.microsoft.com/office/drawing/2014/main" val="2634285763"/>
                    </a:ext>
                  </a:extLst>
                </a:gridCol>
                <a:gridCol w="2907004">
                  <a:extLst>
                    <a:ext uri="{9D8B030D-6E8A-4147-A177-3AD203B41FA5}">
                      <a16:colId xmlns:a16="http://schemas.microsoft.com/office/drawing/2014/main" val="519592228"/>
                    </a:ext>
                  </a:extLst>
                </a:gridCol>
                <a:gridCol w="2598316">
                  <a:extLst>
                    <a:ext uri="{9D8B030D-6E8A-4147-A177-3AD203B41FA5}">
                      <a16:colId xmlns:a16="http://schemas.microsoft.com/office/drawing/2014/main" val="3919803513"/>
                    </a:ext>
                  </a:extLst>
                </a:gridCol>
              </a:tblGrid>
              <a:tr h="1448825">
                <a:tc>
                  <a:txBody>
                    <a:bodyPr/>
                    <a:lstStyle/>
                    <a:p>
                      <a:pPr marL="0" lvl="0" indent="0" algn="l" rtl="0">
                        <a:lnSpc>
                          <a:spcPct val="115000"/>
                        </a:lnSpc>
                        <a:spcBef>
                          <a:spcPts val="1200"/>
                        </a:spcBef>
                        <a:spcAft>
                          <a:spcPts val="1200"/>
                        </a:spcAft>
                        <a:buNone/>
                      </a:pPr>
                      <a:r>
                        <a:rPr lang="fi-FI" sz="1400" b="1" i="1" dirty="0">
                          <a:latin typeface="Calibri"/>
                          <a:ea typeface="Calibri"/>
                          <a:cs typeface="Calibri"/>
                          <a:sym typeface="Calibri"/>
                        </a:rPr>
                        <a:t>       </a:t>
                      </a:r>
                      <a:r>
                        <a:rPr lang="fi-FI" sz="1400" b="1" i="1" dirty="0" err="1">
                          <a:latin typeface="Calibri"/>
                          <a:ea typeface="Calibri"/>
                          <a:cs typeface="Calibri"/>
                          <a:sym typeface="Calibri"/>
                        </a:rPr>
                        <a:t>Subtlety</a:t>
                      </a:r>
                      <a:r>
                        <a:rPr lang="fi-FI" sz="1400" b="1" i="1" dirty="0">
                          <a:latin typeface="Calibri"/>
                          <a:ea typeface="Calibri"/>
                          <a:cs typeface="Calibri"/>
                          <a:sym typeface="Calibri"/>
                        </a:rPr>
                        <a:t> (hienojakoisuus)</a:t>
                      </a:r>
                      <a:endParaRPr lang="fi" sz="1400" b="1" i="1" dirty="0">
                        <a:latin typeface="Calibri"/>
                        <a:ea typeface="Calibri"/>
                        <a:cs typeface="Calibri"/>
                        <a:sym typeface="Calibri"/>
                      </a:endParaRPr>
                    </a:p>
                    <a:p>
                      <a:pPr marL="285750" lvl="0" indent="-285750">
                        <a:lnSpc>
                          <a:spcPct val="115000"/>
                        </a:lnSpc>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Internalised</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norms</a:t>
                      </a:r>
                      <a:endParaRPr lang="fi-FI" sz="14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Hegemony</a:t>
                      </a:r>
                      <a:r>
                        <a:rPr lang="fi-FI" sz="1400" dirty="0">
                          <a:latin typeface="Calibri" panose="020F0502020204030204" pitchFamily="34" charset="0"/>
                          <a:ea typeface="Times New Roman" panose="02020603050405020304" pitchFamily="18" charset="0"/>
                          <a:cs typeface="Calibri" panose="020F0502020204030204" pitchFamily="34" charset="0"/>
                        </a:rPr>
                        <a:t> in </a:t>
                      </a:r>
                      <a:r>
                        <a:rPr lang="fi-FI" sz="1400" dirty="0" err="1">
                          <a:latin typeface="Calibri" panose="020F0502020204030204" pitchFamily="34" charset="0"/>
                          <a:ea typeface="Times New Roman" panose="02020603050405020304" pitchFamily="18" charset="0"/>
                          <a:cs typeface="Calibri" panose="020F0502020204030204" pitchFamily="34" charset="0"/>
                        </a:rPr>
                        <a:t>institutions</a:t>
                      </a:r>
                      <a:r>
                        <a:rPr lang="fi-FI" sz="1400" dirty="0">
                          <a:latin typeface="Calibri" panose="020F0502020204030204" pitchFamily="34" charset="0"/>
                          <a:ea typeface="Times New Roman" panose="02020603050405020304" pitchFamily="18" charset="0"/>
                          <a:cs typeface="Calibri" panose="020F0502020204030204" pitchFamily="34" charset="0"/>
                        </a:rPr>
                        <a:t> </a:t>
                      </a:r>
                      <a:endParaRPr lang="fi-FI" sz="1400"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1200"/>
                        </a:spcBef>
                        <a:spcAft>
                          <a:spcPts val="1200"/>
                        </a:spcAft>
                        <a:buNone/>
                      </a:pPr>
                      <a:r>
                        <a:rPr lang="fi-FI" sz="1400" b="1" i="1" dirty="0">
                          <a:latin typeface="Calibri"/>
                          <a:ea typeface="Calibri"/>
                          <a:cs typeface="Calibri"/>
                          <a:sym typeface="Calibri"/>
                        </a:rPr>
                        <a:t>       </a:t>
                      </a:r>
                      <a:r>
                        <a:rPr lang="fi-FI" sz="1400" b="1" i="1" dirty="0" err="1">
                          <a:latin typeface="Calibri"/>
                          <a:ea typeface="Calibri"/>
                          <a:cs typeface="Calibri"/>
                          <a:sym typeface="Calibri"/>
                        </a:rPr>
                        <a:t>Silence</a:t>
                      </a:r>
                      <a:r>
                        <a:rPr lang="fi-FI" sz="1400" b="1" i="1" dirty="0">
                          <a:latin typeface="Calibri"/>
                          <a:ea typeface="Calibri"/>
                          <a:cs typeface="Calibri"/>
                          <a:sym typeface="Calibri"/>
                        </a:rPr>
                        <a:t> </a:t>
                      </a:r>
                    </a:p>
                    <a:p>
                      <a:pPr marL="285750" lvl="0" indent="-285750">
                        <a:lnSpc>
                          <a:spcPct val="115000"/>
                        </a:lnSpc>
                        <a:buFont typeface="Arial" panose="020B0604020202020204" pitchFamily="34" charset="0"/>
                        <a:buChar char="•"/>
                      </a:pPr>
                      <a:r>
                        <a:rPr lang="fi-FI" sz="1400" dirty="0">
                          <a:latin typeface="Calibri" panose="020F0502020204030204" pitchFamily="34" charset="0"/>
                          <a:ea typeface="Times New Roman" panose="02020603050405020304" pitchFamily="18" charset="0"/>
                          <a:cs typeface="Calibri" panose="020F0502020204030204" pitchFamily="34" charset="0"/>
                        </a:rPr>
                        <a:t>”</a:t>
                      </a:r>
                      <a:r>
                        <a:rPr lang="fi-FI" sz="1400" dirty="0" err="1">
                          <a:latin typeface="Calibri" panose="020F0502020204030204" pitchFamily="34" charset="0"/>
                          <a:ea typeface="Times New Roman" panose="02020603050405020304" pitchFamily="18" charset="0"/>
                          <a:cs typeface="Calibri" panose="020F0502020204030204" pitchFamily="34" charset="0"/>
                        </a:rPr>
                        <a:t>Painful</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matter</a:t>
                      </a:r>
                      <a:r>
                        <a:rPr lang="fi-FI" sz="1400" dirty="0">
                          <a:latin typeface="Calibri" panose="020F0502020204030204" pitchFamily="34" charset="0"/>
                          <a:ea typeface="Times New Roman" panose="02020603050405020304" pitchFamily="18" charset="0"/>
                          <a:cs typeface="Calibri" panose="020F0502020204030204" pitchFamily="34" charset="0"/>
                        </a:rPr>
                        <a:t>”</a:t>
                      </a:r>
                    </a:p>
                    <a:p>
                      <a:pPr marL="285750" lvl="0" indent="-285750">
                        <a:lnSpc>
                          <a:spcPct val="115000"/>
                        </a:lnSpc>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Difficulty</a:t>
                      </a:r>
                      <a:r>
                        <a:rPr lang="fi-FI" sz="1400" dirty="0">
                          <a:latin typeface="Calibri" panose="020F0502020204030204" pitchFamily="34" charset="0"/>
                          <a:ea typeface="Times New Roman" panose="02020603050405020304" pitchFamily="18" charset="0"/>
                          <a:cs typeface="Calibri" panose="020F0502020204030204" pitchFamily="34" charset="0"/>
                        </a:rPr>
                        <a:t> to </a:t>
                      </a:r>
                      <a:r>
                        <a:rPr lang="fi-FI" sz="1400" dirty="0" err="1">
                          <a:latin typeface="Calibri" panose="020F0502020204030204" pitchFamily="34" charset="0"/>
                          <a:ea typeface="Times New Roman" panose="02020603050405020304" pitchFamily="18" charset="0"/>
                          <a:cs typeface="Calibri" panose="020F0502020204030204" pitchFamily="34" charset="0"/>
                        </a:rPr>
                        <a:t>perceive</a:t>
                      </a:r>
                      <a:r>
                        <a:rPr lang="fi-FI" sz="1400" dirty="0">
                          <a:latin typeface="Calibri" panose="020F0502020204030204" pitchFamily="34" charset="0"/>
                          <a:ea typeface="Times New Roman" panose="02020603050405020304" pitchFamily="18" charset="0"/>
                          <a:cs typeface="Calibri" panose="020F0502020204030204" pitchFamily="34" charset="0"/>
                        </a:rPr>
                        <a:t> (hahmottaa) </a:t>
                      </a:r>
                      <a:endParaRPr lang="fi" sz="1400" b="1" i="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1200"/>
                        </a:spcBef>
                        <a:spcAft>
                          <a:spcPts val="1200"/>
                        </a:spcAft>
                        <a:buNone/>
                      </a:pPr>
                      <a:r>
                        <a:rPr lang="fi-FI" sz="1400" b="1" i="1" dirty="0">
                          <a:latin typeface="Calibri"/>
                          <a:ea typeface="Calibri"/>
                          <a:cs typeface="Calibri"/>
                          <a:sym typeface="Calibri"/>
                        </a:rPr>
                        <a:t>       </a:t>
                      </a:r>
                      <a:r>
                        <a:rPr lang="fi-FI" sz="1400" b="1" i="1" dirty="0" err="1">
                          <a:latin typeface="Calibri"/>
                          <a:ea typeface="Calibri"/>
                          <a:cs typeface="Calibri"/>
                          <a:sym typeface="Calibri"/>
                        </a:rPr>
                        <a:t>Powerlessness</a:t>
                      </a:r>
                      <a:r>
                        <a:rPr lang="fi-FI" sz="1400" b="1" i="1" dirty="0">
                          <a:latin typeface="Calibri"/>
                          <a:ea typeface="Calibri"/>
                          <a:cs typeface="Calibri"/>
                          <a:sym typeface="Calibri"/>
                        </a:rPr>
                        <a:t> </a:t>
                      </a:r>
                    </a:p>
                    <a:p>
                      <a:pPr marL="285750" lvl="0" indent="-285750">
                        <a:lnSpc>
                          <a:spcPct val="115000"/>
                        </a:lnSpc>
                        <a:buFont typeface="Arial" panose="020B0604020202020204" pitchFamily="34" charset="0"/>
                        <a:buChar char="•"/>
                      </a:pPr>
                      <a:r>
                        <a:rPr lang="fi-FI" sz="1400" dirty="0">
                          <a:latin typeface="Calibri" panose="020F0502020204030204" pitchFamily="34" charset="0"/>
                          <a:ea typeface="Times New Roman" panose="02020603050405020304" pitchFamily="18" charset="0"/>
                          <a:cs typeface="Calibri" panose="020F0502020204030204" pitchFamily="34" charset="0"/>
                        </a:rPr>
                        <a:t>No </a:t>
                      </a:r>
                      <a:r>
                        <a:rPr lang="fi-FI" sz="1400" dirty="0" err="1">
                          <a:latin typeface="Calibri" panose="020F0502020204030204" pitchFamily="34" charset="0"/>
                          <a:ea typeface="Times New Roman" panose="02020603050405020304" pitchFamily="18" charset="0"/>
                          <a:cs typeface="Calibri" panose="020F0502020204030204" pitchFamily="34" charset="0"/>
                        </a:rPr>
                        <a:t>means</a:t>
                      </a:r>
                      <a:r>
                        <a:rPr lang="fi-FI" sz="1400" dirty="0">
                          <a:latin typeface="Calibri" panose="020F0502020204030204" pitchFamily="34" charset="0"/>
                          <a:ea typeface="Times New Roman" panose="02020603050405020304" pitchFamily="18" charset="0"/>
                          <a:cs typeface="Calibri" panose="020F0502020204030204" pitchFamily="34" charset="0"/>
                        </a:rPr>
                        <a:t> to act </a:t>
                      </a:r>
                      <a:r>
                        <a:rPr lang="fi-FI" sz="1400" dirty="0" err="1">
                          <a:latin typeface="Calibri" panose="020F0502020204030204" pitchFamily="34" charset="0"/>
                          <a:ea typeface="Times New Roman" panose="02020603050405020304" pitchFamily="18" charset="0"/>
                          <a:cs typeface="Calibri" panose="020F0502020204030204" pitchFamily="34" charset="0"/>
                        </a:rPr>
                        <a:t>upon</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situations</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structures</a:t>
                      </a:r>
                      <a:r>
                        <a:rPr lang="fi-FI" sz="1400" dirty="0">
                          <a:latin typeface="Calibri" panose="020F0502020204030204" pitchFamily="34" charset="0"/>
                          <a:ea typeface="Times New Roman" panose="02020603050405020304" pitchFamily="18" charset="0"/>
                          <a:cs typeface="Calibri" panose="020F0502020204030204" pitchFamily="34" charset="0"/>
                        </a:rPr>
                        <a:t>) </a:t>
                      </a:r>
                    </a:p>
                    <a:p>
                      <a:pPr marL="285750" lvl="0" indent="-285750">
                        <a:lnSpc>
                          <a:spcPct val="115000"/>
                        </a:lnSpc>
                        <a:buFont typeface="Arial" panose="020B0604020202020204" pitchFamily="34" charset="0"/>
                        <a:buChar char="•"/>
                      </a:pPr>
                      <a:r>
                        <a:rPr lang="fi-FI" sz="1400" dirty="0" err="1">
                          <a:latin typeface="Calibri" panose="020F0502020204030204" pitchFamily="34" charset="0"/>
                          <a:ea typeface="Times New Roman" panose="02020603050405020304" pitchFamily="18" charset="0"/>
                          <a:cs typeface="Calibri" panose="020F0502020204030204" pitchFamily="34" charset="0"/>
                        </a:rPr>
                        <a:t>Worrying</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about</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the</a:t>
                      </a:r>
                      <a:r>
                        <a:rPr lang="fi-FI" sz="1400" dirty="0">
                          <a:latin typeface="Calibri" panose="020F0502020204030204" pitchFamily="34" charset="0"/>
                          <a:ea typeface="Times New Roman" panose="02020603050405020304" pitchFamily="18" charset="0"/>
                          <a:cs typeface="Calibri" panose="020F0502020204030204" pitchFamily="34" charset="0"/>
                        </a:rPr>
                        <a:t> </a:t>
                      </a:r>
                      <a:r>
                        <a:rPr lang="fi-FI" sz="1400" dirty="0" err="1">
                          <a:latin typeface="Calibri" panose="020F0502020204030204" pitchFamily="34" charset="0"/>
                          <a:ea typeface="Times New Roman" panose="02020603050405020304" pitchFamily="18" charset="0"/>
                          <a:cs typeface="Calibri" panose="020F0502020204030204" pitchFamily="34" charset="0"/>
                        </a:rPr>
                        <a:t>consequences</a:t>
                      </a:r>
                      <a:r>
                        <a:rPr lang="fi-FI" sz="1400" dirty="0">
                          <a:latin typeface="Calibri" panose="020F0502020204030204" pitchFamily="34" charset="0"/>
                          <a:ea typeface="Times New Roman" panose="02020603050405020304" pitchFamily="18" charset="0"/>
                          <a:cs typeface="Calibri" panose="020F0502020204030204" pitchFamily="34" charset="0"/>
                        </a:rPr>
                        <a:t>  </a:t>
                      </a:r>
                      <a:endParaRPr lang="fi-FI" sz="1400"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403548001"/>
                  </a:ext>
                </a:extLst>
              </a:tr>
            </a:tbl>
          </a:graphicData>
        </a:graphic>
      </p:graphicFrame>
      <p:sp>
        <p:nvSpPr>
          <p:cNvPr id="12" name="Google Shape;228;p31">
            <a:extLst>
              <a:ext uri="{FF2B5EF4-FFF2-40B4-BE49-F238E27FC236}">
                <a16:creationId xmlns:a16="http://schemas.microsoft.com/office/drawing/2014/main" id="{F398EF8B-2F28-4BC3-BD24-01FDDA72C74E}"/>
              </a:ext>
            </a:extLst>
          </p:cNvPr>
          <p:cNvSpPr/>
          <p:nvPr/>
        </p:nvSpPr>
        <p:spPr>
          <a:xfrm>
            <a:off x="482136" y="2984362"/>
            <a:ext cx="8179725" cy="1708588"/>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i="1" dirty="0">
                <a:latin typeface="Calibri" panose="020F0502020204030204" pitchFamily="34" charset="0"/>
                <a:cs typeface="Calibri" panose="020F0502020204030204" pitchFamily="34" charset="0"/>
              </a:rPr>
              <a:t>It’s weird, because if, let's say, I had insufficient knowledge on a completely different topic and someone pointed it out to me, I wouldn’t mind at all. -- But racism or topics related to discrimination, prejudices, correcting them, it sounds like poking me. Maybe it goes somewhere particularly painful for us social workers if it is pointed out that you treat someone unfairly. </a:t>
            </a:r>
          </a:p>
          <a:p>
            <a:pPr algn="ctr"/>
            <a:r>
              <a:rPr lang="en-US" dirty="0">
                <a:latin typeface="Calibri" panose="020F0502020204030204" pitchFamily="34" charset="0"/>
                <a:cs typeface="Calibri" panose="020F0502020204030204" pitchFamily="34" charset="0"/>
              </a:rPr>
              <a:t>Social worker 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4" descr="IMG_7918.jpg"/>
          <p:cNvPicPr preferRelativeResize="0"/>
          <p:nvPr/>
        </p:nvPicPr>
        <p:blipFill rotWithShape="1">
          <a:blip r:embed="rId3">
            <a:alphaModFix/>
          </a:blip>
          <a:srcRect/>
          <a:stretch/>
        </p:blipFill>
        <p:spPr>
          <a:xfrm>
            <a:off x="0" y="0"/>
            <a:ext cx="9144000" cy="6095992"/>
          </a:xfrm>
          <a:prstGeom prst="rect">
            <a:avLst/>
          </a:prstGeom>
          <a:noFill/>
          <a:ln>
            <a:noFill/>
          </a:ln>
        </p:spPr>
      </p:pic>
      <p:sp>
        <p:nvSpPr>
          <p:cNvPr id="253" name="Google Shape;253;p34"/>
          <p:cNvSpPr txBox="1"/>
          <p:nvPr/>
        </p:nvSpPr>
        <p:spPr>
          <a:xfrm>
            <a:off x="3459298" y="404932"/>
            <a:ext cx="2225403"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i" sz="1800" b="1" i="0" u="none" strike="noStrike" cap="none" dirty="0">
                <a:solidFill>
                  <a:srgbClr val="000000"/>
                </a:solidFill>
                <a:latin typeface="Calibri" panose="020F0502020204030204" pitchFamily="34" charset="0"/>
                <a:ea typeface="Amatic SC"/>
                <a:cs typeface="Calibri" panose="020F0502020204030204" pitchFamily="34" charset="0"/>
                <a:sym typeface="Amatic SC"/>
              </a:rPr>
              <a:t>Solida</a:t>
            </a:r>
            <a:r>
              <a:rPr lang="fi-FI" sz="1800" b="1" i="0" u="none" strike="noStrike" cap="none" dirty="0" err="1">
                <a:solidFill>
                  <a:srgbClr val="000000"/>
                </a:solidFill>
                <a:latin typeface="Calibri" panose="020F0502020204030204" pitchFamily="34" charset="0"/>
                <a:ea typeface="Amatic SC"/>
                <a:cs typeface="Calibri" panose="020F0502020204030204" pitchFamily="34" charset="0"/>
                <a:sym typeface="Amatic SC"/>
              </a:rPr>
              <a:t>rity</a:t>
            </a:r>
            <a:r>
              <a:rPr lang="fi-FI" sz="1800" b="1" i="0" u="none" strike="noStrike" cap="none" dirty="0">
                <a:solidFill>
                  <a:srgbClr val="000000"/>
                </a:solidFill>
                <a:latin typeface="Calibri" panose="020F0502020204030204" pitchFamily="34" charset="0"/>
                <a:ea typeface="Amatic SC"/>
                <a:cs typeface="Calibri" panose="020F0502020204030204" pitchFamily="34" charset="0"/>
                <a:sym typeface="Amatic SC"/>
              </a:rPr>
              <a:t> orientation </a:t>
            </a:r>
            <a:endParaRPr sz="1800" b="1" i="1" u="none" strike="noStrike" cap="none" dirty="0">
              <a:solidFill>
                <a:srgbClr val="000000"/>
              </a:solidFill>
              <a:latin typeface="Calibri" panose="020F0502020204030204" pitchFamily="34" charset="0"/>
              <a:ea typeface="Amatic SC"/>
              <a:cs typeface="Calibri" panose="020F0502020204030204" pitchFamily="34" charset="0"/>
              <a:sym typeface="Amatic SC"/>
            </a:endParaRPr>
          </a:p>
        </p:txBody>
      </p:sp>
      <p:graphicFrame>
        <p:nvGraphicFramePr>
          <p:cNvPr id="8" name="Table 7">
            <a:extLst>
              <a:ext uri="{FF2B5EF4-FFF2-40B4-BE49-F238E27FC236}">
                <a16:creationId xmlns:a16="http://schemas.microsoft.com/office/drawing/2014/main" id="{98F01B93-3543-428D-B3ED-0F77825166FA}"/>
              </a:ext>
            </a:extLst>
          </p:cNvPr>
          <p:cNvGraphicFramePr>
            <a:graphicFrameLocks noGrp="1"/>
          </p:cNvGraphicFramePr>
          <p:nvPr>
            <p:extLst>
              <p:ext uri="{D42A27DB-BD31-4B8C-83A1-F6EECF244321}">
                <p14:modId xmlns:p14="http://schemas.microsoft.com/office/powerpoint/2010/main" val="1421249502"/>
              </p:ext>
            </p:extLst>
          </p:nvPr>
        </p:nvGraphicFramePr>
        <p:xfrm>
          <a:off x="276682" y="1002399"/>
          <a:ext cx="8590631" cy="1737170"/>
        </p:xfrm>
        <a:graphic>
          <a:graphicData uri="http://schemas.openxmlformats.org/drawingml/2006/table">
            <a:tbl>
              <a:tblPr>
                <a:noFill/>
                <a:tableStyleId>{20001169-D2CB-448B-AAC9-5C0301D218E9}</a:tableStyleId>
              </a:tblPr>
              <a:tblGrid>
                <a:gridCol w="2868822">
                  <a:extLst>
                    <a:ext uri="{9D8B030D-6E8A-4147-A177-3AD203B41FA5}">
                      <a16:colId xmlns:a16="http://schemas.microsoft.com/office/drawing/2014/main" val="2634285763"/>
                    </a:ext>
                  </a:extLst>
                </a:gridCol>
                <a:gridCol w="3021318">
                  <a:extLst>
                    <a:ext uri="{9D8B030D-6E8A-4147-A177-3AD203B41FA5}">
                      <a16:colId xmlns:a16="http://schemas.microsoft.com/office/drawing/2014/main" val="519592228"/>
                    </a:ext>
                  </a:extLst>
                </a:gridCol>
                <a:gridCol w="2700491">
                  <a:extLst>
                    <a:ext uri="{9D8B030D-6E8A-4147-A177-3AD203B41FA5}">
                      <a16:colId xmlns:a16="http://schemas.microsoft.com/office/drawing/2014/main" val="3919803513"/>
                    </a:ext>
                  </a:extLst>
                </a:gridCol>
              </a:tblGrid>
              <a:tr h="1513113">
                <a:tc>
                  <a:txBody>
                    <a:bodyPr/>
                    <a:lstStyle/>
                    <a:p>
                      <a:pPr marL="0" lvl="0" indent="0" algn="l" rtl="0">
                        <a:lnSpc>
                          <a:spcPct val="115000"/>
                        </a:lnSpc>
                        <a:spcBef>
                          <a:spcPts val="1200"/>
                        </a:spcBef>
                        <a:spcAft>
                          <a:spcPts val="1200"/>
                        </a:spcAft>
                        <a:buFont typeface="Arial" panose="020B0604020202020204" pitchFamily="34" charset="0"/>
                        <a:buNone/>
                      </a:pPr>
                      <a:r>
                        <a:rPr lang="fi-FI" sz="1400" b="1" i="1" dirty="0">
                          <a:latin typeface="Calibri" panose="020F0502020204030204" pitchFamily="34" charset="0"/>
                          <a:ea typeface="Calibri"/>
                          <a:cs typeface="Calibri" panose="020F0502020204030204" pitchFamily="34" charset="0"/>
                          <a:sym typeface="Calibri"/>
                        </a:rPr>
                        <a:t>       </a:t>
                      </a:r>
                      <a:r>
                        <a:rPr lang="fi-FI" sz="1400" b="1" i="1" dirty="0" err="1">
                          <a:latin typeface="Calibri" panose="020F0502020204030204" pitchFamily="34" charset="0"/>
                          <a:ea typeface="Calibri"/>
                          <a:cs typeface="Calibri" panose="020F0502020204030204" pitchFamily="34" charset="0"/>
                          <a:sym typeface="Calibri"/>
                        </a:rPr>
                        <a:t>Intersectionality</a:t>
                      </a:r>
                      <a:endParaRPr lang="fi" sz="1400" b="1" i="1" dirty="0">
                        <a:latin typeface="Calibri" panose="020F0502020204030204" pitchFamily="34" charset="0"/>
                        <a:ea typeface="Calibri"/>
                        <a:cs typeface="Calibri" panose="020F0502020204030204" pitchFamily="34" charset="0"/>
                        <a:sym typeface="Calibri"/>
                      </a:endParaRP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Individual</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differences</a:t>
                      </a:r>
                      <a:r>
                        <a:rPr lang="fi-FI" dirty="0">
                          <a:latin typeface="Calibri" panose="020F0502020204030204" pitchFamily="34" charset="0"/>
                          <a:ea typeface="Times New Roman" panose="02020603050405020304" pitchFamily="18" charset="0"/>
                          <a:cs typeface="Calibri" panose="020F0502020204030204" pitchFamily="34" charset="0"/>
                        </a:rPr>
                        <a:t> </a:t>
                      </a:r>
                      <a:endParaRPr lang="fi-FI" sz="12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Intersecting</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social</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categories</a:t>
                      </a:r>
                      <a:r>
                        <a:rPr lang="fi-FI" dirty="0">
                          <a:latin typeface="Calibri" panose="020F0502020204030204" pitchFamily="34" charset="0"/>
                          <a:ea typeface="Times New Roman" panose="02020603050405020304" pitchFamily="18" charset="0"/>
                          <a:cs typeface="Calibri" panose="020F0502020204030204" pitchFamily="34" charset="0"/>
                        </a:rPr>
                        <a:t>  </a:t>
                      </a:r>
                      <a:endParaRPr lang="fi-FI"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1200"/>
                        </a:spcBef>
                        <a:spcAft>
                          <a:spcPts val="1200"/>
                        </a:spcAft>
                        <a:buFont typeface="Arial" panose="020B0604020202020204" pitchFamily="34" charset="0"/>
                        <a:buNone/>
                      </a:pPr>
                      <a:r>
                        <a:rPr lang="fi-FI" sz="1400" b="1" i="1" dirty="0">
                          <a:latin typeface="Calibri" panose="020F0502020204030204" pitchFamily="34" charset="0"/>
                          <a:ea typeface="Calibri"/>
                          <a:cs typeface="Calibri" panose="020F0502020204030204" pitchFamily="34" charset="0"/>
                          <a:sym typeface="Calibri"/>
                        </a:rPr>
                        <a:t>       Global </a:t>
                      </a:r>
                      <a:r>
                        <a:rPr lang="fi-FI" sz="1400" b="1" i="1" dirty="0" err="1">
                          <a:latin typeface="Calibri" panose="020F0502020204030204" pitchFamily="34" charset="0"/>
                          <a:ea typeface="Calibri"/>
                          <a:cs typeface="Calibri" panose="020F0502020204030204" pitchFamily="34" charset="0"/>
                          <a:sym typeface="Calibri"/>
                        </a:rPr>
                        <a:t>responsibility</a:t>
                      </a:r>
                      <a:r>
                        <a:rPr lang="fi-FI" sz="1400" b="1" i="1" dirty="0">
                          <a:latin typeface="Calibri" panose="020F0502020204030204" pitchFamily="34" charset="0"/>
                          <a:ea typeface="Calibri"/>
                          <a:cs typeface="Calibri" panose="020F0502020204030204" pitchFamily="34" charset="0"/>
                          <a:sym typeface="Calibri"/>
                        </a:rPr>
                        <a:t>  </a:t>
                      </a:r>
                      <a:endParaRPr lang="fi" sz="1400" b="1" i="1" dirty="0">
                        <a:latin typeface="Calibri" panose="020F0502020204030204" pitchFamily="34" charset="0"/>
                        <a:ea typeface="Calibri"/>
                        <a:cs typeface="Calibri" panose="020F0502020204030204" pitchFamily="34" charset="0"/>
                        <a:sym typeface="Calibri"/>
                      </a:endParaRP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Structural</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framework</a:t>
                      </a:r>
                      <a:r>
                        <a:rPr lang="fi-FI" dirty="0">
                          <a:latin typeface="Calibri" panose="020F0502020204030204" pitchFamily="34" charset="0"/>
                          <a:ea typeface="Times New Roman" panose="02020603050405020304" pitchFamily="18" charset="0"/>
                          <a:cs typeface="Calibri" panose="020F0502020204030204" pitchFamily="34" charset="0"/>
                        </a:rPr>
                        <a:t>  </a:t>
                      </a:r>
                      <a:endParaRPr lang="fi-FI" sz="12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One’s</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own</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role</a:t>
                      </a:r>
                      <a:r>
                        <a:rPr lang="fi-FI" dirty="0">
                          <a:latin typeface="Calibri" panose="020F0502020204030204" pitchFamily="34" charset="0"/>
                          <a:ea typeface="Times New Roman" panose="02020603050405020304" pitchFamily="18" charset="0"/>
                          <a:cs typeface="Calibri" panose="020F0502020204030204" pitchFamily="34" charset="0"/>
                        </a:rPr>
                        <a:t> in </a:t>
                      </a:r>
                      <a:r>
                        <a:rPr lang="fi-FI" dirty="0" err="1">
                          <a:latin typeface="Calibri" panose="020F0502020204030204" pitchFamily="34" charset="0"/>
                          <a:ea typeface="Times New Roman" panose="02020603050405020304" pitchFamily="18" charset="0"/>
                          <a:cs typeface="Calibri" panose="020F0502020204030204" pitchFamily="34" charset="0"/>
                        </a:rPr>
                        <a:t>the</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global</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network</a:t>
                      </a:r>
                      <a:r>
                        <a:rPr lang="fi-FI" dirty="0">
                          <a:latin typeface="Calibri" panose="020F0502020204030204" pitchFamily="34" charset="0"/>
                          <a:ea typeface="Times New Roman" panose="02020603050405020304" pitchFamily="18" charset="0"/>
                          <a:cs typeface="Calibri" panose="020F0502020204030204" pitchFamily="34" charset="0"/>
                        </a:rPr>
                        <a:t>  </a:t>
                      </a:r>
                      <a:endParaRPr sz="1400" i="1" dirty="0">
                        <a:latin typeface="Calibri" panose="020F0502020204030204" pitchFamily="34" charset="0"/>
                        <a:ea typeface="Calibri"/>
                        <a:cs typeface="Calibri" panose="020F0502020204030204" pitchFamily="34" charset="0"/>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1200"/>
                        </a:spcBef>
                        <a:spcAft>
                          <a:spcPts val="1200"/>
                        </a:spcAft>
                        <a:buFont typeface="Arial" panose="020B0604020202020204" pitchFamily="34" charset="0"/>
                        <a:buNone/>
                      </a:pPr>
                      <a:r>
                        <a:rPr lang="fi-FI" sz="1400" b="1" i="1">
                          <a:latin typeface="Calibri" panose="020F0502020204030204" pitchFamily="34" charset="0"/>
                          <a:ea typeface="Calibri"/>
                          <a:cs typeface="Calibri" panose="020F0502020204030204" pitchFamily="34" charset="0"/>
                          <a:sym typeface="Calibri"/>
                        </a:rPr>
                        <a:t>       Parntership</a:t>
                      </a:r>
                      <a:r>
                        <a:rPr lang="fi-FI" sz="1400" b="1" i="1" dirty="0">
                          <a:latin typeface="Calibri" panose="020F0502020204030204" pitchFamily="34" charset="0"/>
                          <a:ea typeface="Calibri"/>
                          <a:cs typeface="Calibri" panose="020F0502020204030204" pitchFamily="34" charset="0"/>
                          <a:sym typeface="Calibri"/>
                        </a:rPr>
                        <a:t> and </a:t>
                      </a:r>
                      <a:r>
                        <a:rPr lang="fi-FI" sz="1400" b="1" i="1" dirty="0" err="1">
                          <a:latin typeface="Calibri" panose="020F0502020204030204" pitchFamily="34" charset="0"/>
                          <a:ea typeface="Calibri"/>
                          <a:cs typeface="Calibri" panose="020F0502020204030204" pitchFamily="34" charset="0"/>
                          <a:sym typeface="Calibri"/>
                        </a:rPr>
                        <a:t>activism</a:t>
                      </a:r>
                      <a:r>
                        <a:rPr lang="fi-FI" sz="1400" b="1" i="1" dirty="0">
                          <a:latin typeface="Calibri" panose="020F0502020204030204" pitchFamily="34" charset="0"/>
                          <a:ea typeface="Calibri"/>
                          <a:cs typeface="Calibri" panose="020F0502020204030204" pitchFamily="34" charset="0"/>
                          <a:sym typeface="Calibri"/>
                        </a:rPr>
                        <a:t>  </a:t>
                      </a:r>
                      <a:endParaRPr lang="fi" sz="1400" b="1" i="1" dirty="0">
                        <a:latin typeface="Calibri" panose="020F0502020204030204" pitchFamily="34" charset="0"/>
                        <a:ea typeface="Calibri"/>
                        <a:cs typeface="Calibri" panose="020F0502020204030204" pitchFamily="34" charset="0"/>
                        <a:sym typeface="Calibri"/>
                      </a:endParaRP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Participatory</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working</a:t>
                      </a:r>
                      <a:r>
                        <a:rPr lang="fi-FI" dirty="0">
                          <a:latin typeface="Calibri" panose="020F0502020204030204" pitchFamily="34" charset="0"/>
                          <a:ea typeface="Times New Roman" panose="02020603050405020304" pitchFamily="18" charset="0"/>
                          <a:cs typeface="Calibri" panose="020F0502020204030204" pitchFamily="34" charset="0"/>
                        </a:rPr>
                        <a:t> orientation </a:t>
                      </a: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Reflectivity-analyticality</a:t>
                      </a:r>
                      <a:r>
                        <a:rPr lang="fi-FI" dirty="0">
                          <a:latin typeface="Calibri" panose="020F0502020204030204" pitchFamily="34" charset="0"/>
                          <a:ea typeface="Times New Roman" panose="02020603050405020304" pitchFamily="18" charset="0"/>
                          <a:cs typeface="Calibri" panose="020F0502020204030204" pitchFamily="34" charset="0"/>
                        </a:rPr>
                        <a:t> </a:t>
                      </a:r>
                      <a:endParaRPr lang="fi-FI" sz="12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buFont typeface="Arial" panose="020B0604020202020204" pitchFamily="34" charset="0"/>
                        <a:buChar char="•"/>
                      </a:pPr>
                      <a:r>
                        <a:rPr lang="fi-FI" dirty="0" err="1">
                          <a:latin typeface="Calibri" panose="020F0502020204030204" pitchFamily="34" charset="0"/>
                          <a:ea typeface="Times New Roman" panose="02020603050405020304" pitchFamily="18" charset="0"/>
                          <a:cs typeface="Calibri" panose="020F0502020204030204" pitchFamily="34" charset="0"/>
                        </a:rPr>
                        <a:t>Advocating</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against</a:t>
                      </a:r>
                      <a:r>
                        <a:rPr lang="fi-FI" dirty="0">
                          <a:latin typeface="Calibri" panose="020F0502020204030204" pitchFamily="34" charset="0"/>
                          <a:ea typeface="Times New Roman" panose="02020603050405020304" pitchFamily="18" charset="0"/>
                          <a:cs typeface="Calibri" panose="020F0502020204030204" pitchFamily="34" charset="0"/>
                        </a:rPr>
                        <a:t> </a:t>
                      </a:r>
                      <a:r>
                        <a:rPr lang="fi-FI" dirty="0" err="1">
                          <a:latin typeface="Calibri" panose="020F0502020204030204" pitchFamily="34" charset="0"/>
                          <a:ea typeface="Times New Roman" panose="02020603050405020304" pitchFamily="18" charset="0"/>
                          <a:cs typeface="Calibri" panose="020F0502020204030204" pitchFamily="34" charset="0"/>
                        </a:rPr>
                        <a:t>injustices</a:t>
                      </a:r>
                      <a:r>
                        <a:rPr lang="fi-FI" dirty="0">
                          <a:latin typeface="Calibri" panose="020F0502020204030204" pitchFamily="34" charset="0"/>
                          <a:ea typeface="Times New Roman" panose="02020603050405020304" pitchFamily="18" charset="0"/>
                          <a:cs typeface="Calibri" panose="020F0502020204030204" pitchFamily="34" charset="0"/>
                        </a:rPr>
                        <a:t> in </a:t>
                      </a:r>
                      <a:r>
                        <a:rPr lang="fi-FI" dirty="0" err="1">
                          <a:latin typeface="Calibri" panose="020F0502020204030204" pitchFamily="34" charset="0"/>
                          <a:ea typeface="Times New Roman" panose="02020603050405020304" pitchFamily="18" charset="0"/>
                          <a:cs typeface="Calibri" panose="020F0502020204030204" pitchFamily="34" charset="0"/>
                        </a:rPr>
                        <a:t>cooperation</a:t>
                      </a:r>
                      <a:endParaRPr lang="fi-FI" dirty="0">
                        <a:latin typeface="Calibri" panose="020F0502020204030204" pitchFamily="34" charset="0"/>
                        <a:cs typeface="Calibri" panose="020F0502020204030204" pitchFamily="34" charset="0"/>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403548001"/>
                  </a:ext>
                </a:extLst>
              </a:tr>
            </a:tbl>
          </a:graphicData>
        </a:graphic>
      </p:graphicFrame>
      <p:sp>
        <p:nvSpPr>
          <p:cNvPr id="11" name="Google Shape;286;p38">
            <a:extLst>
              <a:ext uri="{FF2B5EF4-FFF2-40B4-BE49-F238E27FC236}">
                <a16:creationId xmlns:a16="http://schemas.microsoft.com/office/drawing/2014/main" id="{FD7DB821-526A-49B4-9227-519788301F17}"/>
              </a:ext>
            </a:extLst>
          </p:cNvPr>
          <p:cNvSpPr/>
          <p:nvPr/>
        </p:nvSpPr>
        <p:spPr>
          <a:xfrm>
            <a:off x="347232" y="2875401"/>
            <a:ext cx="8449530" cy="1945071"/>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buSzPts val="1100"/>
            </a:pPr>
            <a:r>
              <a:rPr lang="fi" i="1" dirty="0">
                <a:latin typeface="Calibri"/>
                <a:ea typeface="Calibri"/>
                <a:cs typeface="Calibri"/>
                <a:sym typeface="Calibri"/>
              </a:rPr>
              <a:t>--</a:t>
            </a:r>
            <a:r>
              <a:rPr lang="fi" i="1" u="none" strike="noStrike" cap="none" dirty="0">
                <a:solidFill>
                  <a:srgbClr val="000000"/>
                </a:solidFill>
                <a:latin typeface="Calibri"/>
                <a:ea typeface="Calibri"/>
                <a:cs typeface="Calibri"/>
                <a:sym typeface="Calibri"/>
              </a:rPr>
              <a:t>- </a:t>
            </a:r>
            <a:r>
              <a:rPr lang="en-US" i="1" dirty="0">
                <a:latin typeface="Calibri" panose="020F0502020204030204" pitchFamily="34" charset="0"/>
                <a:cs typeface="Calibri" panose="020F0502020204030204" pitchFamily="34" charset="0"/>
              </a:rPr>
              <a:t>or yes, I had this kind of systemic criticism before, but especially when it was somehow so extreme there in the reception center; the presence of the ‘asylum machinery’. It was still at that time. It was 2016 year. Somehow I got more of a similar fighting mode against the Finnish state, or a little like through solidarity - not so much that we save those others, but somehow that we fight together with them.</a:t>
            </a:r>
            <a:endParaRPr lang="fi"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fi" i="0" u="none" strike="noStrike" cap="none" dirty="0">
                <a:solidFill>
                  <a:srgbClr val="000000"/>
                </a:solidFill>
                <a:latin typeface="Calibri"/>
                <a:ea typeface="Calibri"/>
                <a:cs typeface="Calibri"/>
                <a:sym typeface="Calibri"/>
              </a:rPr>
              <a:t>Social worker 10 </a:t>
            </a: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9" descr="IMG_7918.jpg"/>
          <p:cNvPicPr preferRelativeResize="0"/>
          <p:nvPr/>
        </p:nvPicPr>
        <p:blipFill rotWithShape="1">
          <a:blip r:embed="rId3">
            <a:alphaModFix/>
          </a:blip>
          <a:srcRect/>
          <a:stretch/>
        </p:blipFill>
        <p:spPr>
          <a:xfrm>
            <a:off x="0" y="0"/>
            <a:ext cx="9144000" cy="6095992"/>
          </a:xfrm>
          <a:prstGeom prst="rect">
            <a:avLst/>
          </a:prstGeom>
          <a:noFill/>
          <a:ln>
            <a:noFill/>
          </a:ln>
        </p:spPr>
      </p:pic>
      <p:sp>
        <p:nvSpPr>
          <p:cNvPr id="294" name="Google Shape;294;p39"/>
          <p:cNvSpPr/>
          <p:nvPr/>
        </p:nvSpPr>
        <p:spPr>
          <a:xfrm>
            <a:off x="885822" y="1110714"/>
            <a:ext cx="7372355" cy="2922072"/>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lvl="0" algn="ctr">
              <a:buSzPts val="1100"/>
            </a:pPr>
            <a:r>
              <a:rPr lang="fi" sz="1700" b="1" i="0" u="none" strike="noStrike" cap="none" dirty="0">
                <a:solidFill>
                  <a:schemeClr val="dk1"/>
                </a:solidFill>
                <a:latin typeface="Calibri"/>
                <a:ea typeface="Calibri"/>
                <a:cs typeface="Calibri"/>
                <a:sym typeface="Calibri"/>
              </a:rPr>
              <a:t> </a:t>
            </a:r>
            <a:r>
              <a:rPr lang="fi" sz="1700" b="0" i="1"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US" sz="1800" i="1" dirty="0">
                <a:latin typeface="Calibri" panose="020F0502020204030204" pitchFamily="34" charset="0"/>
                <a:cs typeface="Calibri" panose="020F0502020204030204" pitchFamily="34" charset="0"/>
              </a:rPr>
              <a:t>I think it would be more important than talking about who is racist and who isn't, so to talk about racism as a phenomenon and as a structural thing that affects us all, because we are brought up and operate in a society with racist structures. Maybe it's hard to get into that conversation, because easily everyone has a pretty strong need to somehow justify why racism doesn’t concern them. It is something that lies outside of them in some other people, some who are less educated or hold a different political opinion or in any case others. </a:t>
            </a:r>
          </a:p>
          <a:p>
            <a:pPr lvl="0">
              <a:buSzPts val="1100"/>
            </a:pPr>
            <a:r>
              <a:rPr lang="en-US" sz="1800"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Social worker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9" descr="IMG_7918.jpg"/>
          <p:cNvPicPr preferRelativeResize="0"/>
          <p:nvPr/>
        </p:nvPicPr>
        <p:blipFill rotWithShape="1">
          <a:blip r:embed="rId3">
            <a:alphaModFix/>
          </a:blip>
          <a:srcRect/>
          <a:stretch/>
        </p:blipFill>
        <p:spPr>
          <a:xfrm>
            <a:off x="0" y="0"/>
            <a:ext cx="9144000" cy="6095992"/>
          </a:xfrm>
          <a:prstGeom prst="rect">
            <a:avLst/>
          </a:prstGeom>
          <a:noFill/>
          <a:ln>
            <a:noFill/>
          </a:ln>
        </p:spPr>
      </p:pic>
      <p:pic>
        <p:nvPicPr>
          <p:cNvPr id="4" name="Google Shape;300;p40" descr="Unravelling white privilege can help social workers appreciate and accept racial and cultural needs of ethnic minorities, their experiences and fear of discrimination.&#10;&#10;This animation from Dr. Tam Chipawe Cane and Karen Okuefuna-Budd at the University of Sussex provides a brief overview of strategies that social workers can use to understand and address white privilege in the communities they serve. &#10;&#10;Additional information:&#10;https://profiles.sussex.ac.uk/p444400-tam-cane/about &#10;https://profiles.sussex.ac.uk/p372127-karen-okuefuna-budd&#10;https://twitter.com/DrTamCane&#10;&#10;#WhitePrivilege&#10;#AntiRacism" title="Navigating white privilege – the key to achieving anti-racism in social work">
            <a:hlinkClick r:id="rId4"/>
            <a:extLst>
              <a:ext uri="{FF2B5EF4-FFF2-40B4-BE49-F238E27FC236}">
                <a16:creationId xmlns:a16="http://schemas.microsoft.com/office/drawing/2014/main" id="{2BFACD1F-CF48-4DF9-8B28-B3F5A4A986B1}"/>
              </a:ext>
            </a:extLst>
          </p:cNvPr>
          <p:cNvPicPr preferRelativeResize="0"/>
          <p:nvPr/>
        </p:nvPicPr>
        <p:blipFill rotWithShape="1">
          <a:blip r:embed="rId5">
            <a:alphaModFix/>
          </a:blip>
          <a:srcRect/>
          <a:stretch/>
        </p:blipFill>
        <p:spPr>
          <a:xfrm>
            <a:off x="2286000" y="857250"/>
            <a:ext cx="4572000" cy="3429000"/>
          </a:xfrm>
          <a:prstGeom prst="rect">
            <a:avLst/>
          </a:prstGeom>
          <a:noFill/>
          <a:ln>
            <a:noFill/>
          </a:ln>
        </p:spPr>
      </p:pic>
    </p:spTree>
    <p:extLst>
      <p:ext uri="{BB962C8B-B14F-4D97-AF65-F5344CB8AC3E}">
        <p14:creationId xmlns:p14="http://schemas.microsoft.com/office/powerpoint/2010/main" val="167057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305"/>
        <p:cNvGrpSpPr/>
        <p:nvPr/>
      </p:nvGrpSpPr>
      <p:grpSpPr>
        <a:xfrm>
          <a:off x="0" y="0"/>
          <a:ext cx="0" cy="0"/>
          <a:chOff x="0" y="0"/>
          <a:chExt cx="0" cy="0"/>
        </a:xfrm>
      </p:grpSpPr>
      <p:pic>
        <p:nvPicPr>
          <p:cNvPr id="306" name="Google Shape;306;p41" descr="IMG_7918.jpg"/>
          <p:cNvPicPr preferRelativeResize="0"/>
          <p:nvPr/>
        </p:nvPicPr>
        <p:blipFill rotWithShape="1">
          <a:blip r:embed="rId3">
            <a:alphaModFix/>
          </a:blip>
          <a:srcRect/>
          <a:stretch/>
        </p:blipFill>
        <p:spPr>
          <a:xfrm>
            <a:off x="0" y="8"/>
            <a:ext cx="9144000" cy="6095991"/>
          </a:xfrm>
          <a:prstGeom prst="rect">
            <a:avLst/>
          </a:prstGeom>
          <a:noFill/>
          <a:ln>
            <a:noFill/>
          </a:ln>
        </p:spPr>
      </p:pic>
      <p:pic>
        <p:nvPicPr>
          <p:cNvPr id="307" name="Google Shape;307;p41"/>
          <p:cNvPicPr preferRelativeResize="0"/>
          <p:nvPr/>
        </p:nvPicPr>
        <p:blipFill rotWithShape="1">
          <a:blip r:embed="rId4">
            <a:alphaModFix/>
          </a:blip>
          <a:srcRect/>
          <a:stretch/>
        </p:blipFill>
        <p:spPr>
          <a:xfrm>
            <a:off x="193204" y="186775"/>
            <a:ext cx="4378796" cy="3284097"/>
          </a:xfrm>
          <a:prstGeom prst="rect">
            <a:avLst/>
          </a:prstGeom>
          <a:noFill/>
          <a:ln>
            <a:noFill/>
          </a:ln>
        </p:spPr>
      </p:pic>
      <p:pic>
        <p:nvPicPr>
          <p:cNvPr id="308" name="Google Shape;308;p41"/>
          <p:cNvPicPr preferRelativeResize="0"/>
          <p:nvPr/>
        </p:nvPicPr>
        <p:blipFill rotWithShape="1">
          <a:blip r:embed="rId5">
            <a:alphaModFix/>
          </a:blip>
          <a:srcRect/>
          <a:stretch/>
        </p:blipFill>
        <p:spPr>
          <a:xfrm>
            <a:off x="4658000" y="186775"/>
            <a:ext cx="4378800" cy="3284088"/>
          </a:xfrm>
          <a:prstGeom prst="rect">
            <a:avLst/>
          </a:prstGeom>
          <a:noFill/>
          <a:ln>
            <a:noFill/>
          </a:ln>
        </p:spPr>
      </p:pic>
      <p:sp>
        <p:nvSpPr>
          <p:cNvPr id="309" name="Google Shape;309;p41"/>
          <p:cNvSpPr txBox="1"/>
          <p:nvPr/>
        </p:nvSpPr>
        <p:spPr>
          <a:xfrm>
            <a:off x="2883254" y="3925431"/>
            <a:ext cx="4378796" cy="85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fi" sz="3800" b="1" i="1" dirty="0">
                <a:latin typeface="Calibri" panose="020F0502020204030204" pitchFamily="34" charset="0"/>
                <a:ea typeface="Amatic SC"/>
                <a:cs typeface="Calibri" panose="020F0502020204030204" pitchFamily="34" charset="0"/>
                <a:sym typeface="Amatic SC"/>
              </a:rPr>
              <a:t>K</a:t>
            </a:r>
            <a:r>
              <a:rPr lang="fi" sz="38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iitos, </a:t>
            </a:r>
            <a:r>
              <a:rPr lang="fi-FI" sz="38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thank</a:t>
            </a:r>
            <a:r>
              <a:rPr lang="fi-FI" sz="38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r>
              <a:rPr lang="fi-FI" sz="38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you</a:t>
            </a:r>
            <a:r>
              <a:rPr lang="fi" sz="38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endParaRPr sz="3800" b="1" i="1" u="none" strike="noStrike" cap="none" dirty="0">
              <a:solidFill>
                <a:srgbClr val="000000"/>
              </a:solidFill>
              <a:latin typeface="Calibri" panose="020F0502020204030204" pitchFamily="34" charset="0"/>
              <a:ea typeface="Amatic SC"/>
              <a:cs typeface="Calibri" panose="020F0502020204030204" pitchFamily="34" charset="0"/>
              <a:sym typeface="Amatic SC"/>
            </a:endParaRPr>
          </a:p>
        </p:txBody>
      </p:sp>
      <p:sp>
        <p:nvSpPr>
          <p:cNvPr id="310" name="Google Shape;310;p41"/>
          <p:cNvSpPr txBox="1"/>
          <p:nvPr/>
        </p:nvSpPr>
        <p:spPr>
          <a:xfrm>
            <a:off x="3198650" y="4524381"/>
            <a:ext cx="2918700" cy="51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i" sz="1800" b="0" i="0" u="none" strike="noStrike" cap="none" dirty="0">
                <a:solidFill>
                  <a:srgbClr val="000000"/>
                </a:solidFill>
                <a:latin typeface="Calibri"/>
                <a:ea typeface="Calibri"/>
                <a:cs typeface="Calibri"/>
                <a:sym typeface="Calibri"/>
              </a:rPr>
              <a:t>enni.mikkonen@ulapland.fi</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314"/>
        <p:cNvGrpSpPr/>
        <p:nvPr/>
      </p:nvGrpSpPr>
      <p:grpSpPr>
        <a:xfrm>
          <a:off x="0" y="0"/>
          <a:ext cx="0" cy="0"/>
          <a:chOff x="0" y="0"/>
          <a:chExt cx="0" cy="0"/>
        </a:xfrm>
      </p:grpSpPr>
      <p:pic>
        <p:nvPicPr>
          <p:cNvPr id="315" name="Google Shape;315;p42" descr="IMG_7918.jpg"/>
          <p:cNvPicPr preferRelativeResize="0"/>
          <p:nvPr/>
        </p:nvPicPr>
        <p:blipFill rotWithShape="1">
          <a:blip r:embed="rId3">
            <a:alphaModFix/>
          </a:blip>
          <a:srcRect/>
          <a:stretch/>
        </p:blipFill>
        <p:spPr>
          <a:xfrm>
            <a:off x="0" y="8"/>
            <a:ext cx="9144000" cy="6095991"/>
          </a:xfrm>
          <a:prstGeom prst="rect">
            <a:avLst/>
          </a:prstGeom>
          <a:noFill/>
          <a:ln>
            <a:noFill/>
          </a:ln>
        </p:spPr>
      </p:pic>
      <p:sp>
        <p:nvSpPr>
          <p:cNvPr id="316" name="Google Shape;316;p42"/>
          <p:cNvSpPr txBox="1"/>
          <p:nvPr/>
        </p:nvSpPr>
        <p:spPr>
          <a:xfrm>
            <a:off x="293400" y="129270"/>
            <a:ext cx="8557200" cy="526294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i-FI" sz="1000" b="1" dirty="0" err="1">
                <a:latin typeface="Calibri" panose="020F0502020204030204" pitchFamily="34" charset="0"/>
                <a:ea typeface="Amatic SC"/>
                <a:cs typeface="Calibri" panose="020F0502020204030204" pitchFamily="34" charset="0"/>
                <a:sym typeface="Amatic SC"/>
              </a:rPr>
              <a:t>References</a:t>
            </a:r>
            <a:r>
              <a:rPr lang="fi" sz="1000" b="1" i="0"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endParaRPr lang="fi" sz="10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algn="just">
              <a:spcBef>
                <a:spcPts val="1200"/>
              </a:spcBef>
              <a:buSzPts val="1100"/>
            </a:pPr>
            <a:r>
              <a:rPr lang="en-US" sz="1000" dirty="0">
                <a:latin typeface="Calibri" panose="020F0502020204030204" pitchFamily="34" charset="0"/>
                <a:cs typeface="Calibri" panose="020F0502020204030204" pitchFamily="34" charset="0"/>
              </a:rPr>
              <a:t>Aguilar, </a:t>
            </a:r>
            <a:r>
              <a:rPr lang="en-US" sz="1000" dirty="0" err="1">
                <a:latin typeface="Calibri" panose="020F0502020204030204" pitchFamily="34" charset="0"/>
                <a:cs typeface="Calibri" panose="020F0502020204030204" pitchFamily="34" charset="0"/>
              </a:rPr>
              <a:t>Jemel</a:t>
            </a:r>
            <a:r>
              <a:rPr lang="en-US" sz="1000" dirty="0">
                <a:latin typeface="Calibri" panose="020F0502020204030204" pitchFamily="34" charset="0"/>
                <a:cs typeface="Calibri" panose="020F0502020204030204" pitchFamily="34" charset="0"/>
              </a:rPr>
              <a:t> &amp; Counselman-Carpenter, Elisabeth (2021) ‘The Mirage of Action’: Exploring the Social Work Professions’ Perpetuation of White Supremacy Through ‘Well-Intentioned’ Actions. </a:t>
            </a:r>
            <a:r>
              <a:rPr lang="en-US" sz="1000" i="1" dirty="0">
                <a:latin typeface="Calibri" panose="020F0502020204030204" pitchFamily="34" charset="0"/>
                <a:cs typeface="Calibri" panose="020F0502020204030204" pitchFamily="34" charset="0"/>
              </a:rPr>
              <a:t>Advances in Social Work </a:t>
            </a:r>
            <a:r>
              <a:rPr lang="en-US" sz="1000" dirty="0">
                <a:latin typeface="Calibri" panose="020F0502020204030204" pitchFamily="34" charset="0"/>
                <a:cs typeface="Calibri" panose="020F0502020204030204" pitchFamily="34" charset="0"/>
              </a:rPr>
              <a:t>(21) 2/3, 1020–1044.</a:t>
            </a:r>
          </a:p>
          <a:p>
            <a:pPr algn="just">
              <a:spcBef>
                <a:spcPts val="1200"/>
              </a:spcBef>
              <a:buSzPts val="1100"/>
            </a:pPr>
            <a:r>
              <a:rPr lang="en-US" sz="1000" dirty="0">
                <a:latin typeface="Calibri" panose="020F0502020204030204" pitchFamily="34" charset="0"/>
                <a:cs typeface="Calibri" panose="020F0502020204030204" pitchFamily="34" charset="0"/>
              </a:rPr>
              <a:t>Ahmed, Sara (2007) A Phenomenology of Whiteness. </a:t>
            </a:r>
            <a:r>
              <a:rPr lang="en-US" sz="1000" i="1" dirty="0">
                <a:latin typeface="Calibri" panose="020F0502020204030204" pitchFamily="34" charset="0"/>
                <a:cs typeface="Calibri" panose="020F0502020204030204" pitchFamily="34" charset="0"/>
              </a:rPr>
              <a:t>Feminist Theory </a:t>
            </a:r>
            <a:r>
              <a:rPr lang="en-US" sz="1000" dirty="0">
                <a:latin typeface="Calibri" panose="020F0502020204030204" pitchFamily="34" charset="0"/>
                <a:cs typeface="Calibri" panose="020F0502020204030204" pitchFamily="34" charset="0"/>
              </a:rPr>
              <a:t>8 (2), 149–168.</a:t>
            </a:r>
            <a:endParaRPr lang="fi-FI" sz="1000" dirty="0">
              <a:latin typeface="Calibri" panose="020F0502020204030204" pitchFamily="34" charset="0"/>
              <a:cs typeface="Calibri" panose="020F0502020204030204" pitchFamily="34" charset="0"/>
            </a:endParaRPr>
          </a:p>
          <a:p>
            <a:pPr marL="0" marR="0" lvl="0" indent="0" algn="just" rtl="0">
              <a:lnSpc>
                <a:spcPct val="100000"/>
              </a:lnSpc>
              <a:spcBef>
                <a:spcPts val="1200"/>
              </a:spcBef>
              <a:spcAft>
                <a:spcPts val="0"/>
              </a:spcAft>
              <a:buClr>
                <a:srgbClr val="000000"/>
              </a:buClr>
              <a:buSzPts val="1100"/>
              <a:buFont typeface="Arial"/>
              <a:buNone/>
            </a:pPr>
            <a:r>
              <a:rPr lang="fi" sz="1000" i="0" u="none" strike="noStrike" cap="none" dirty="0">
                <a:solidFill>
                  <a:srgbClr val="000000"/>
                </a:solidFill>
                <a:latin typeface="Calibri" panose="020F0502020204030204" pitchFamily="34" charset="0"/>
                <a:ea typeface="Calibri"/>
                <a:cs typeface="Calibri" panose="020F0502020204030204" pitchFamily="34" charset="0"/>
                <a:sym typeface="Calibri"/>
              </a:rPr>
              <a:t>Dominelli, L</a:t>
            </a:r>
            <a:r>
              <a:rPr lang="fi" sz="1000" dirty="0">
                <a:latin typeface="Calibri" panose="020F0502020204030204" pitchFamily="34" charset="0"/>
                <a:ea typeface="Calibri"/>
                <a:cs typeface="Calibri" panose="020F0502020204030204" pitchFamily="34" charset="0"/>
                <a:sym typeface="Calibri"/>
              </a:rPr>
              <a:t>ena</a:t>
            </a:r>
            <a:r>
              <a:rPr lang="fi" sz="1000" i="0" u="none" strike="noStrike" cap="none" dirty="0">
                <a:solidFill>
                  <a:srgbClr val="000000"/>
                </a:solidFill>
                <a:latin typeface="Calibri" panose="020F0502020204030204" pitchFamily="34" charset="0"/>
                <a:ea typeface="Calibri"/>
                <a:cs typeface="Calibri" panose="020F0502020204030204" pitchFamily="34" charset="0"/>
                <a:sym typeface="Calibri"/>
              </a:rPr>
              <a:t> (2010) </a:t>
            </a:r>
            <a:r>
              <a:rPr lang="fi" sz="1000" i="1" u="none" strike="noStrike" cap="none" dirty="0">
                <a:solidFill>
                  <a:srgbClr val="000000"/>
                </a:solidFill>
                <a:latin typeface="Calibri" panose="020F0502020204030204" pitchFamily="34" charset="0"/>
                <a:ea typeface="Calibri"/>
                <a:cs typeface="Calibri" panose="020F0502020204030204" pitchFamily="34" charset="0"/>
                <a:sym typeface="Calibri"/>
              </a:rPr>
              <a:t>Social Work in a Globalizing World.</a:t>
            </a:r>
            <a:r>
              <a:rPr lang="fi" sz="1000" i="0" u="none" strike="noStrike" cap="none" dirty="0">
                <a:solidFill>
                  <a:srgbClr val="000000"/>
                </a:solidFill>
                <a:latin typeface="Calibri" panose="020F0502020204030204" pitchFamily="34" charset="0"/>
                <a:ea typeface="Calibri"/>
                <a:cs typeface="Calibri" panose="020F0502020204030204" pitchFamily="34" charset="0"/>
                <a:sym typeface="Calibri"/>
              </a:rPr>
              <a:t> Polity Press, Cambridge/Malden.</a:t>
            </a:r>
            <a:endParaRPr sz="1000" dirty="0">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1200"/>
              </a:spcBef>
              <a:spcAft>
                <a:spcPts val="0"/>
              </a:spcAft>
              <a:buClr>
                <a:schemeClr val="dk1"/>
              </a:buClr>
              <a:buSzPts val="1100"/>
              <a:buFont typeface="Arial"/>
              <a:buNone/>
            </a:pPr>
            <a:r>
              <a:rPr lang="fi" sz="1000" dirty="0">
                <a:solidFill>
                  <a:schemeClr val="dk1"/>
                </a:solidFill>
                <a:latin typeface="Calibri" panose="020F0502020204030204" pitchFamily="34" charset="0"/>
                <a:ea typeface="Calibri"/>
                <a:cs typeface="Calibri" panose="020F0502020204030204" pitchFamily="34" charset="0"/>
                <a:sym typeface="Calibri"/>
              </a:rPr>
              <a:t>Heino, Eveliina &amp; Jäppinen, Maija (2022) Näkökulmia kulttuurin merkityksiin sosiaalityön käytännöissä ja tutkimuksessa. </a:t>
            </a:r>
            <a:r>
              <a:rPr lang="fi" sz="1000" i="1" dirty="0">
                <a:solidFill>
                  <a:schemeClr val="dk1"/>
                </a:solidFill>
                <a:latin typeface="Calibri" panose="020F0502020204030204" pitchFamily="34" charset="0"/>
                <a:ea typeface="Calibri"/>
                <a:cs typeface="Calibri" panose="020F0502020204030204" pitchFamily="34" charset="0"/>
                <a:sym typeface="Calibri"/>
              </a:rPr>
              <a:t>Janus</a:t>
            </a:r>
            <a:r>
              <a:rPr lang="fi" sz="1000" dirty="0">
                <a:solidFill>
                  <a:schemeClr val="dk1"/>
                </a:solidFill>
                <a:latin typeface="Calibri" panose="020F0502020204030204" pitchFamily="34" charset="0"/>
                <a:ea typeface="Calibri"/>
                <a:cs typeface="Calibri" panose="020F0502020204030204" pitchFamily="34" charset="0"/>
                <a:sym typeface="Calibri"/>
              </a:rPr>
              <a:t> 30 (2), 174–181.  </a:t>
            </a:r>
          </a:p>
          <a:p>
            <a:pPr>
              <a:spcBef>
                <a:spcPts val="1200"/>
              </a:spcBef>
              <a:buClr>
                <a:schemeClr val="dk1"/>
              </a:buClr>
              <a:buSzPts val="1100"/>
            </a:pPr>
            <a:r>
              <a:rPr lang="fi-FI" sz="1000" dirty="0" err="1">
                <a:latin typeface="Calibri" panose="020F0502020204030204" pitchFamily="34" charset="0"/>
                <a:cs typeface="Calibri" panose="020F0502020204030204" pitchFamily="34" charset="0"/>
              </a:rPr>
              <a:t>Hubara</a:t>
            </a:r>
            <a:r>
              <a:rPr lang="fi-FI" sz="1000" dirty="0">
                <a:latin typeface="Calibri" panose="020F0502020204030204" pitchFamily="34" charset="0"/>
                <a:cs typeface="Calibri" panose="020F0502020204030204" pitchFamily="34" charset="0"/>
              </a:rPr>
              <a:t>, Koko (2020) </a:t>
            </a:r>
            <a:r>
              <a:rPr lang="fi-FI" sz="1000" i="1" dirty="0">
                <a:latin typeface="Calibri" panose="020F0502020204030204" pitchFamily="34" charset="0"/>
                <a:cs typeface="Calibri" panose="020F0502020204030204" pitchFamily="34" charset="0"/>
              </a:rPr>
              <a:t>Helsingin yliopiston sosiaalityön opetus kriittisen rotuteorian näkökulmasta: </a:t>
            </a:r>
            <a:r>
              <a:rPr lang="fi-FI" sz="1000" i="1" dirty="0" err="1">
                <a:latin typeface="Calibri" panose="020F0502020204030204" pitchFamily="34" charset="0"/>
                <a:cs typeface="Calibri" panose="020F0502020204030204" pitchFamily="34" charset="0"/>
              </a:rPr>
              <a:t>Teemoitteleva</a:t>
            </a:r>
            <a:r>
              <a:rPr lang="fi-FI" sz="1000" i="1" dirty="0">
                <a:latin typeface="Calibri" panose="020F0502020204030204" pitchFamily="34" charset="0"/>
                <a:cs typeface="Calibri" panose="020F0502020204030204" pitchFamily="34" charset="0"/>
              </a:rPr>
              <a:t> sisällönanalyysi</a:t>
            </a:r>
            <a:r>
              <a:rPr lang="fi-FI" sz="1000" dirty="0">
                <a:latin typeface="Calibri" panose="020F0502020204030204" pitchFamily="34" charset="0"/>
                <a:cs typeface="Calibri" panose="020F0502020204030204" pitchFamily="34" charset="0"/>
              </a:rPr>
              <a:t>. Pro Gradu -työ, Helsingin yliopisto, Helsinki, </a:t>
            </a:r>
            <a:r>
              <a:rPr lang="fi-FI" sz="1000" dirty="0">
                <a:latin typeface="Calibri" panose="020F0502020204030204" pitchFamily="34" charset="0"/>
                <a:cs typeface="Calibri" panose="020F0502020204030204" pitchFamily="34" charset="0"/>
                <a:hlinkClick r:id="rId4"/>
              </a:rPr>
              <a:t>http://urn.fi/URN:NBN:fi:hulib-202012285601</a:t>
            </a:r>
            <a:r>
              <a:rPr lang="fi-FI" sz="1000" dirty="0">
                <a:latin typeface="Calibri" panose="020F0502020204030204" pitchFamily="34" charset="0"/>
                <a:cs typeface="Calibri" panose="020F0502020204030204" pitchFamily="34" charset="0"/>
              </a:rPr>
              <a:t> Luettu 22.3.2022.</a:t>
            </a:r>
            <a:endParaRPr sz="1000" dirty="0">
              <a:solidFill>
                <a:schemeClr val="dk1"/>
              </a:solidFill>
              <a:latin typeface="Calibri" panose="020F0502020204030204" pitchFamily="34" charset="0"/>
              <a:ea typeface="Calibri"/>
              <a:cs typeface="Calibri" panose="020F0502020204030204" pitchFamily="34" charset="0"/>
              <a:sym typeface="Calibri"/>
            </a:endParaRPr>
          </a:p>
          <a:p>
            <a:pPr marL="0" lvl="0" indent="0" algn="just" rtl="0">
              <a:spcBef>
                <a:spcPts val="1200"/>
              </a:spcBef>
              <a:spcAft>
                <a:spcPts val="0"/>
              </a:spcAft>
              <a:buClr>
                <a:schemeClr val="dk1"/>
              </a:buClr>
              <a:buSzPts val="1100"/>
              <a:buFont typeface="Arial"/>
              <a:buNone/>
            </a:pPr>
            <a:r>
              <a:rPr lang="fi" sz="1000" dirty="0">
                <a:solidFill>
                  <a:schemeClr val="dk1"/>
                </a:solidFill>
                <a:latin typeface="Calibri" panose="020F0502020204030204" pitchFamily="34" charset="0"/>
                <a:ea typeface="Calibri"/>
                <a:cs typeface="Calibri" panose="020F0502020204030204" pitchFamily="34" charset="0"/>
                <a:sym typeface="Calibri"/>
              </a:rPr>
              <a:t>Jönsson, Jessica (2013) Social work beyond cultural otherisation. </a:t>
            </a:r>
            <a:r>
              <a:rPr lang="fi" sz="1000" i="1" dirty="0">
                <a:solidFill>
                  <a:schemeClr val="dk1"/>
                </a:solidFill>
                <a:latin typeface="Calibri" panose="020F0502020204030204" pitchFamily="34" charset="0"/>
                <a:ea typeface="Calibri"/>
                <a:cs typeface="Calibri" panose="020F0502020204030204" pitchFamily="34" charset="0"/>
                <a:sym typeface="Calibri"/>
              </a:rPr>
              <a:t>Nordic Social Work Research </a:t>
            </a:r>
            <a:r>
              <a:rPr lang="fi" sz="1000" dirty="0">
                <a:solidFill>
                  <a:schemeClr val="dk1"/>
                </a:solidFill>
                <a:latin typeface="Calibri" panose="020F0502020204030204" pitchFamily="34" charset="0"/>
                <a:ea typeface="Calibri"/>
                <a:cs typeface="Calibri" panose="020F0502020204030204" pitchFamily="34" charset="0"/>
                <a:sym typeface="Calibri"/>
              </a:rPr>
              <a:t>3(2), 159–167.</a:t>
            </a:r>
          </a:p>
          <a:p>
            <a:pPr lvl="0">
              <a:spcBef>
                <a:spcPts val="1200"/>
              </a:spcBef>
              <a:buClr>
                <a:schemeClr val="dk1"/>
              </a:buClr>
              <a:buSzPts val="1100"/>
            </a:pPr>
            <a:r>
              <a:rPr lang="fi-FI" sz="1000" dirty="0">
                <a:solidFill>
                  <a:schemeClr val="dk1"/>
                </a:solidFill>
                <a:latin typeface="Calibri" panose="020F0502020204030204" pitchFamily="34" charset="0"/>
                <a:ea typeface="Calibri"/>
                <a:cs typeface="Calibri" panose="020F0502020204030204" pitchFamily="34" charset="0"/>
                <a:sym typeface="Calibri"/>
              </a:rPr>
              <a:t>Keskinen, Suvi &amp; </a:t>
            </a:r>
            <a:r>
              <a:rPr lang="fi-FI" sz="1000" dirty="0" err="1">
                <a:solidFill>
                  <a:schemeClr val="dk1"/>
                </a:solidFill>
                <a:latin typeface="Calibri" panose="020F0502020204030204" pitchFamily="34" charset="0"/>
                <a:ea typeface="Calibri"/>
                <a:cs typeface="Calibri" panose="020F0502020204030204" pitchFamily="34" charset="0"/>
                <a:sym typeface="Calibri"/>
              </a:rPr>
              <a:t>Mkwesha</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Faith</a:t>
            </a:r>
            <a:r>
              <a:rPr lang="fi-FI" sz="1000" dirty="0">
                <a:solidFill>
                  <a:schemeClr val="dk1"/>
                </a:solidFill>
                <a:latin typeface="Calibri" panose="020F0502020204030204" pitchFamily="34" charset="0"/>
                <a:ea typeface="Calibri"/>
                <a:cs typeface="Calibri" panose="020F0502020204030204" pitchFamily="34" charset="0"/>
                <a:sym typeface="Calibri"/>
              </a:rPr>
              <a:t> &amp; Seikkula, Minna (2021) Teoreettisen keskustelun avaimet – Rasismi, valkoisuus ja koloniaalisuuden purkaminen. Teoksessa Suvi Keskinen, Minna Seikkula &amp; </a:t>
            </a:r>
            <a:r>
              <a:rPr lang="fi-FI" sz="1000" dirty="0" err="1">
                <a:solidFill>
                  <a:schemeClr val="dk1"/>
                </a:solidFill>
                <a:latin typeface="Calibri" panose="020F0502020204030204" pitchFamily="34" charset="0"/>
                <a:ea typeface="Calibri"/>
                <a:cs typeface="Calibri" panose="020F0502020204030204" pitchFamily="34" charset="0"/>
                <a:sym typeface="Calibri"/>
              </a:rPr>
              <a:t>Faith</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Mkwesha</a:t>
            </a:r>
            <a:r>
              <a:rPr lang="fi-FI" sz="1000" dirty="0">
                <a:solidFill>
                  <a:schemeClr val="dk1"/>
                </a:solidFill>
                <a:latin typeface="Calibri" panose="020F0502020204030204" pitchFamily="34" charset="0"/>
                <a:ea typeface="Calibri"/>
                <a:cs typeface="Calibri" panose="020F0502020204030204" pitchFamily="34" charset="0"/>
                <a:sym typeface="Calibri"/>
              </a:rPr>
              <a:t> (toim</a:t>
            </a:r>
            <a:r>
              <a:rPr lang="fi-FI" sz="1000" i="1" dirty="0">
                <a:solidFill>
                  <a:schemeClr val="dk1"/>
                </a:solidFill>
                <a:latin typeface="Calibri" panose="020F0502020204030204" pitchFamily="34" charset="0"/>
                <a:ea typeface="Calibri"/>
                <a:cs typeface="Calibri" panose="020F0502020204030204" pitchFamily="34" charset="0"/>
                <a:sym typeface="Calibri"/>
              </a:rPr>
              <a:t>.), Rasismi, valta ja vastarinta: </a:t>
            </a:r>
            <a:r>
              <a:rPr lang="fi-FI" sz="1000" i="1" dirty="0" err="1">
                <a:solidFill>
                  <a:schemeClr val="dk1"/>
                </a:solidFill>
                <a:latin typeface="Calibri" panose="020F0502020204030204" pitchFamily="34" charset="0"/>
                <a:ea typeface="Calibri"/>
                <a:cs typeface="Calibri" panose="020F0502020204030204" pitchFamily="34" charset="0"/>
                <a:sym typeface="Calibri"/>
              </a:rPr>
              <a:t>Rodullistaminen</a:t>
            </a:r>
            <a:r>
              <a:rPr lang="fi-FI" sz="1000" i="1" dirty="0">
                <a:solidFill>
                  <a:schemeClr val="dk1"/>
                </a:solidFill>
                <a:latin typeface="Calibri" panose="020F0502020204030204" pitchFamily="34" charset="0"/>
                <a:ea typeface="Calibri"/>
                <a:cs typeface="Calibri" panose="020F0502020204030204" pitchFamily="34" charset="0"/>
                <a:sym typeface="Calibri"/>
              </a:rPr>
              <a:t>, valkoisuus ja koloniaalisuus Suomessa</a:t>
            </a:r>
            <a:r>
              <a:rPr lang="fi-FI" sz="1000" dirty="0">
                <a:solidFill>
                  <a:schemeClr val="dk1"/>
                </a:solidFill>
                <a:latin typeface="Calibri" panose="020F0502020204030204" pitchFamily="34" charset="0"/>
                <a:ea typeface="Calibri"/>
                <a:cs typeface="Calibri" panose="020F0502020204030204" pitchFamily="34" charset="0"/>
                <a:sym typeface="Calibri"/>
              </a:rPr>
              <a:t>. Helsinki: Gaudeamus, 69–84. </a:t>
            </a:r>
          </a:p>
          <a:p>
            <a:pPr>
              <a:spcBef>
                <a:spcPts val="1200"/>
              </a:spcBef>
              <a:buClr>
                <a:schemeClr val="dk1"/>
              </a:buClr>
              <a:buSzPts val="1100"/>
            </a:pPr>
            <a:r>
              <a:rPr lang="en-US" sz="1000" dirty="0">
                <a:latin typeface="Calibri" panose="020F0502020204030204" pitchFamily="34" charset="0"/>
                <a:cs typeface="Calibri" panose="020F0502020204030204" pitchFamily="34" charset="0"/>
              </a:rPr>
              <a:t>Lee, </a:t>
            </a:r>
            <a:r>
              <a:rPr lang="en-US" sz="1000" dirty="0" err="1">
                <a:latin typeface="Calibri" panose="020F0502020204030204" pitchFamily="34" charset="0"/>
                <a:cs typeface="Calibri" panose="020F0502020204030204" pitchFamily="34" charset="0"/>
              </a:rPr>
              <a:t>Eunjung</a:t>
            </a:r>
            <a:r>
              <a:rPr lang="en-US" sz="1000" dirty="0">
                <a:latin typeface="Calibri" panose="020F0502020204030204" pitchFamily="34" charset="0"/>
                <a:cs typeface="Calibri" panose="020F0502020204030204" pitchFamily="34" charset="0"/>
              </a:rPr>
              <a:t> &amp; </a:t>
            </a:r>
            <a:r>
              <a:rPr lang="en-US" sz="1000" dirty="0" err="1">
                <a:latin typeface="Calibri" panose="020F0502020204030204" pitchFamily="34" charset="0"/>
                <a:cs typeface="Calibri" panose="020F0502020204030204" pitchFamily="34" charset="0"/>
              </a:rPr>
              <a:t>Bhuyan</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Rupaleem</a:t>
            </a:r>
            <a:r>
              <a:rPr lang="en-US" sz="1000" dirty="0">
                <a:latin typeface="Calibri" panose="020F0502020204030204" pitchFamily="34" charset="0"/>
                <a:cs typeface="Calibri" panose="020F0502020204030204" pitchFamily="34" charset="0"/>
              </a:rPr>
              <a:t> (2013) Negotiating within Whiteness in Cross-Cultural Clinical Encounters. </a:t>
            </a:r>
            <a:r>
              <a:rPr lang="en-US" sz="1000" i="1" dirty="0">
                <a:latin typeface="Calibri" panose="020F0502020204030204" pitchFamily="34" charset="0"/>
                <a:cs typeface="Calibri" panose="020F0502020204030204" pitchFamily="34" charset="0"/>
              </a:rPr>
              <a:t>Social Service Review </a:t>
            </a:r>
            <a:r>
              <a:rPr lang="en-US" sz="1000" dirty="0">
                <a:latin typeface="Calibri" panose="020F0502020204030204" pitchFamily="34" charset="0"/>
                <a:cs typeface="Calibri" panose="020F0502020204030204" pitchFamily="34" charset="0"/>
              </a:rPr>
              <a:t>87 (1), 98–130.</a:t>
            </a:r>
            <a:endParaRPr lang="fi-FI" sz="1000" dirty="0">
              <a:solidFill>
                <a:schemeClr val="dk1"/>
              </a:solidFill>
              <a:latin typeface="Calibri" panose="020F0502020204030204" pitchFamily="34" charset="0"/>
              <a:ea typeface="Calibri"/>
              <a:cs typeface="Calibri" panose="020F0502020204030204" pitchFamily="34" charset="0"/>
              <a:sym typeface="Calibri"/>
            </a:endParaRPr>
          </a:p>
          <a:p>
            <a:pPr lvl="0">
              <a:spcBef>
                <a:spcPts val="1200"/>
              </a:spcBef>
              <a:buClr>
                <a:schemeClr val="dk1"/>
              </a:buClr>
              <a:buSzPts val="1100"/>
            </a:pPr>
            <a:r>
              <a:rPr lang="fi-FI" sz="1000" dirty="0">
                <a:solidFill>
                  <a:schemeClr val="dk1"/>
                </a:solidFill>
                <a:latin typeface="Calibri" panose="020F0502020204030204" pitchFamily="34" charset="0"/>
                <a:ea typeface="Calibri"/>
                <a:cs typeface="Calibri" panose="020F0502020204030204" pitchFamily="34" charset="0"/>
                <a:sym typeface="Calibri"/>
              </a:rPr>
              <a:t>Riitaoja, Anna-Leena &amp; Jäppinen, Maija &amp; Kara, Hanna &amp; Nordberg, Camilla (2021) Siirtolaisuus ja moninaisuus sosiaalityön yliopistokoulutuksen ja sosionomi (amk)-koulutuksen opetussuunnitelmissa. </a:t>
            </a:r>
            <a:r>
              <a:rPr lang="fi-FI" sz="1000" i="1" dirty="0">
                <a:solidFill>
                  <a:schemeClr val="dk1"/>
                </a:solidFill>
                <a:latin typeface="Calibri" panose="020F0502020204030204" pitchFamily="34" charset="0"/>
                <a:ea typeface="Calibri"/>
                <a:cs typeface="Calibri" panose="020F0502020204030204" pitchFamily="34" charset="0"/>
                <a:sym typeface="Calibri"/>
              </a:rPr>
              <a:t>Janus</a:t>
            </a:r>
            <a:r>
              <a:rPr lang="fi-FI" sz="1000" dirty="0">
                <a:solidFill>
                  <a:schemeClr val="dk1"/>
                </a:solidFill>
                <a:latin typeface="Calibri" panose="020F0502020204030204" pitchFamily="34" charset="0"/>
                <a:ea typeface="Calibri"/>
                <a:cs typeface="Calibri" panose="020F0502020204030204" pitchFamily="34" charset="0"/>
                <a:sym typeface="Calibri"/>
              </a:rPr>
              <a:t> 29 (3), 267–285. </a:t>
            </a:r>
          </a:p>
          <a:p>
            <a:pPr lvl="0" algn="just">
              <a:spcBef>
                <a:spcPts val="1200"/>
              </a:spcBef>
              <a:buClr>
                <a:schemeClr val="dk1"/>
              </a:buClr>
              <a:buSzPts val="1100"/>
            </a:pPr>
            <a:r>
              <a:rPr lang="fi-FI" sz="1000" dirty="0">
                <a:solidFill>
                  <a:schemeClr val="dk1"/>
                </a:solidFill>
                <a:latin typeface="Calibri" panose="020F0502020204030204" pitchFamily="34" charset="0"/>
                <a:ea typeface="Calibri"/>
                <a:cs typeface="Calibri" panose="020F0502020204030204" pitchFamily="34" charset="0"/>
                <a:sym typeface="Calibri"/>
              </a:rPr>
              <a:t>Smith, Linda </a:t>
            </a:r>
            <a:r>
              <a:rPr lang="fi-FI" sz="1000" dirty="0" err="1">
                <a:solidFill>
                  <a:schemeClr val="dk1"/>
                </a:solidFill>
                <a:latin typeface="Calibri" panose="020F0502020204030204" pitchFamily="34" charset="0"/>
                <a:ea typeface="Calibri"/>
                <a:cs typeface="Calibri" panose="020F0502020204030204" pitchFamily="34" charset="0"/>
                <a:sym typeface="Calibri"/>
              </a:rPr>
              <a:t>Tuhiwai</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Tuck</a:t>
            </a:r>
            <a:r>
              <a:rPr lang="fi-FI" sz="1000" dirty="0">
                <a:solidFill>
                  <a:schemeClr val="dk1"/>
                </a:solidFill>
                <a:latin typeface="Calibri" panose="020F0502020204030204" pitchFamily="34" charset="0"/>
                <a:ea typeface="Calibri"/>
                <a:cs typeface="Calibri" panose="020F0502020204030204" pitchFamily="34" charset="0"/>
                <a:sym typeface="Calibri"/>
              </a:rPr>
              <a:t>, Eve &amp; </a:t>
            </a:r>
            <a:r>
              <a:rPr lang="fi-FI" sz="1000" dirty="0" err="1">
                <a:solidFill>
                  <a:schemeClr val="dk1"/>
                </a:solidFill>
                <a:latin typeface="Calibri" panose="020F0502020204030204" pitchFamily="34" charset="0"/>
                <a:ea typeface="Calibri"/>
                <a:cs typeface="Calibri" panose="020F0502020204030204" pitchFamily="34" charset="0"/>
                <a:sym typeface="Calibri"/>
              </a:rPr>
              <a:t>Yang</a:t>
            </a:r>
            <a:r>
              <a:rPr lang="fi-FI" sz="1000" dirty="0">
                <a:solidFill>
                  <a:schemeClr val="dk1"/>
                </a:solidFill>
                <a:latin typeface="Calibri" panose="020F0502020204030204" pitchFamily="34" charset="0"/>
                <a:ea typeface="Calibri"/>
                <a:cs typeface="Calibri" panose="020F0502020204030204" pitchFamily="34" charset="0"/>
                <a:sym typeface="Calibri"/>
              </a:rPr>
              <a:t>, K. Wayne (2019) </a:t>
            </a:r>
            <a:r>
              <a:rPr lang="fi-FI" sz="1000" dirty="0" err="1">
                <a:solidFill>
                  <a:schemeClr val="dk1"/>
                </a:solidFill>
                <a:latin typeface="Calibri" panose="020F0502020204030204" pitchFamily="34" charset="0"/>
                <a:ea typeface="Calibri"/>
                <a:cs typeface="Calibri" panose="020F0502020204030204" pitchFamily="34" charset="0"/>
                <a:sym typeface="Calibri"/>
              </a:rPr>
              <a:t>Introduction</a:t>
            </a:r>
            <a:r>
              <a:rPr lang="fi-FI" sz="1000" dirty="0">
                <a:solidFill>
                  <a:schemeClr val="dk1"/>
                </a:solidFill>
                <a:latin typeface="Calibri" panose="020F0502020204030204" pitchFamily="34" charset="0"/>
                <a:ea typeface="Calibri"/>
                <a:cs typeface="Calibri" panose="020F0502020204030204" pitchFamily="34" charset="0"/>
                <a:sym typeface="Calibri"/>
              </a:rPr>
              <a:t>. In T. S. Smith, E. </a:t>
            </a:r>
            <a:r>
              <a:rPr lang="fi-FI" sz="1000" dirty="0" err="1">
                <a:solidFill>
                  <a:schemeClr val="dk1"/>
                </a:solidFill>
                <a:latin typeface="Calibri" panose="020F0502020204030204" pitchFamily="34" charset="0"/>
                <a:ea typeface="Calibri"/>
                <a:cs typeface="Calibri" panose="020F0502020204030204" pitchFamily="34" charset="0"/>
                <a:sym typeface="Calibri"/>
              </a:rPr>
              <a:t>Tuck</a:t>
            </a:r>
            <a:r>
              <a:rPr lang="fi-FI" sz="1000" dirty="0">
                <a:solidFill>
                  <a:schemeClr val="dk1"/>
                </a:solidFill>
                <a:latin typeface="Calibri" panose="020F0502020204030204" pitchFamily="34" charset="0"/>
                <a:ea typeface="Calibri"/>
                <a:cs typeface="Calibri" panose="020F0502020204030204" pitchFamily="34" charset="0"/>
                <a:sym typeface="Calibri"/>
              </a:rPr>
              <a:t>, &amp; K. W. </a:t>
            </a:r>
            <a:r>
              <a:rPr lang="fi-FI" sz="1000" dirty="0" err="1">
                <a:solidFill>
                  <a:schemeClr val="dk1"/>
                </a:solidFill>
                <a:latin typeface="Calibri" panose="020F0502020204030204" pitchFamily="34" charset="0"/>
                <a:ea typeface="Calibri"/>
                <a:cs typeface="Calibri" panose="020F0502020204030204" pitchFamily="34" charset="0"/>
                <a:sym typeface="Calibri"/>
              </a:rPr>
              <a:t>Yang</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Eds</a:t>
            </a:r>
            <a:r>
              <a:rPr lang="fi-FI" sz="1000" dirty="0">
                <a:solidFill>
                  <a:schemeClr val="dk1"/>
                </a:solidFill>
                <a:latin typeface="Calibri" panose="020F0502020204030204" pitchFamily="34" charset="0"/>
                <a:ea typeface="Calibri"/>
                <a:cs typeface="Calibri" panose="020F0502020204030204" pitchFamily="34" charset="0"/>
                <a:sym typeface="Calibri"/>
              </a:rPr>
              <a:t>.),</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Indigenous</a:t>
            </a:r>
            <a:r>
              <a:rPr lang="fi-FI" sz="1000" i="1" dirty="0">
                <a:solidFill>
                  <a:schemeClr val="dk1"/>
                </a:solidFill>
                <a:latin typeface="Calibri" panose="020F0502020204030204" pitchFamily="34" charset="0"/>
                <a:ea typeface="Calibri"/>
                <a:cs typeface="Calibri" panose="020F0502020204030204" pitchFamily="34" charset="0"/>
                <a:sym typeface="Calibri"/>
              </a:rPr>
              <a:t> and </a:t>
            </a:r>
            <a:r>
              <a:rPr lang="fi-FI" sz="1000" i="1" dirty="0" err="1">
                <a:solidFill>
                  <a:schemeClr val="dk1"/>
                </a:solidFill>
                <a:latin typeface="Calibri" panose="020F0502020204030204" pitchFamily="34" charset="0"/>
                <a:ea typeface="Calibri"/>
                <a:cs typeface="Calibri" panose="020F0502020204030204" pitchFamily="34" charset="0"/>
                <a:sym typeface="Calibri"/>
              </a:rPr>
              <a:t>decolonizing</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studies</a:t>
            </a:r>
            <a:r>
              <a:rPr lang="fi-FI" sz="1000" i="1" dirty="0">
                <a:solidFill>
                  <a:schemeClr val="dk1"/>
                </a:solidFill>
                <a:latin typeface="Calibri" panose="020F0502020204030204" pitchFamily="34" charset="0"/>
                <a:ea typeface="Calibri"/>
                <a:cs typeface="Calibri" panose="020F0502020204030204" pitchFamily="34" charset="0"/>
                <a:sym typeface="Calibri"/>
              </a:rPr>
              <a:t> in </a:t>
            </a:r>
            <a:r>
              <a:rPr lang="fi-FI" sz="1000" i="1" dirty="0" err="1">
                <a:solidFill>
                  <a:schemeClr val="dk1"/>
                </a:solidFill>
                <a:latin typeface="Calibri" panose="020F0502020204030204" pitchFamily="34" charset="0"/>
                <a:ea typeface="Calibri"/>
                <a:cs typeface="Calibri" panose="020F0502020204030204" pitchFamily="34" charset="0"/>
                <a:sym typeface="Calibri"/>
              </a:rPr>
              <a:t>education</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Mapping</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the</a:t>
            </a:r>
            <a:r>
              <a:rPr lang="fi-FI" sz="1000" i="1" dirty="0">
                <a:solidFill>
                  <a:schemeClr val="dk1"/>
                </a:solidFill>
                <a:latin typeface="Calibri" panose="020F0502020204030204" pitchFamily="34" charset="0"/>
                <a:ea typeface="Calibri"/>
                <a:cs typeface="Calibri" panose="020F0502020204030204" pitchFamily="34" charset="0"/>
                <a:sym typeface="Calibri"/>
              </a:rPr>
              <a:t> long </a:t>
            </a:r>
            <a:r>
              <a:rPr lang="fi-FI" sz="1000" i="1" dirty="0" err="1">
                <a:solidFill>
                  <a:schemeClr val="dk1"/>
                </a:solidFill>
                <a:latin typeface="Calibri" panose="020F0502020204030204" pitchFamily="34" charset="0"/>
                <a:ea typeface="Calibri"/>
                <a:cs typeface="Calibri" panose="020F0502020204030204" pitchFamily="34" charset="0"/>
                <a:sym typeface="Calibri"/>
              </a:rPr>
              <a:t>view</a:t>
            </a:r>
            <a:r>
              <a:rPr lang="fi-FI" sz="1000" i="1" dirty="0">
                <a:solidFill>
                  <a:schemeClr val="dk1"/>
                </a:solidFill>
                <a:latin typeface="Calibri" panose="020F0502020204030204" pitchFamily="34" charset="0"/>
                <a:ea typeface="Calibri"/>
                <a:cs typeface="Calibri" panose="020F0502020204030204" pitchFamily="34" charset="0"/>
                <a:sym typeface="Calibri"/>
              </a:rPr>
              <a:t>. N</a:t>
            </a:r>
            <a:r>
              <a:rPr lang="fi-FI" sz="1000" dirty="0">
                <a:solidFill>
                  <a:schemeClr val="dk1"/>
                </a:solidFill>
                <a:latin typeface="Calibri" panose="020F0502020204030204" pitchFamily="34" charset="0"/>
                <a:ea typeface="Calibri"/>
                <a:cs typeface="Calibri" panose="020F0502020204030204" pitchFamily="34" charset="0"/>
                <a:sym typeface="Calibri"/>
              </a:rPr>
              <a:t>ew York: </a:t>
            </a:r>
            <a:r>
              <a:rPr lang="fi-FI" sz="1000" dirty="0" err="1">
                <a:solidFill>
                  <a:schemeClr val="dk1"/>
                </a:solidFill>
                <a:latin typeface="Calibri" panose="020F0502020204030204" pitchFamily="34" charset="0"/>
                <a:ea typeface="Calibri"/>
                <a:cs typeface="Calibri" panose="020F0502020204030204" pitchFamily="34" charset="0"/>
                <a:sym typeface="Calibri"/>
              </a:rPr>
              <a:t>Routledge</a:t>
            </a:r>
            <a:r>
              <a:rPr lang="fi-FI" sz="1000" dirty="0">
                <a:solidFill>
                  <a:schemeClr val="dk1"/>
                </a:solidFill>
                <a:latin typeface="Calibri" panose="020F0502020204030204" pitchFamily="34" charset="0"/>
                <a:ea typeface="Calibri"/>
                <a:cs typeface="Calibri" panose="020F0502020204030204" pitchFamily="34" charset="0"/>
                <a:sym typeface="Calibri"/>
              </a:rPr>
              <a:t>.</a:t>
            </a:r>
          </a:p>
          <a:p>
            <a:pPr lvl="0" algn="just">
              <a:spcBef>
                <a:spcPts val="1200"/>
              </a:spcBef>
              <a:spcAft>
                <a:spcPts val="1200"/>
              </a:spcAft>
              <a:buClr>
                <a:schemeClr val="dk1"/>
              </a:buClr>
              <a:buSzPts val="1100"/>
            </a:pPr>
            <a:r>
              <a:rPr lang="fi-FI" sz="1000" dirty="0">
                <a:solidFill>
                  <a:schemeClr val="dk1"/>
                </a:solidFill>
                <a:latin typeface="Calibri" panose="020F0502020204030204" pitchFamily="34" charset="0"/>
                <a:ea typeface="Calibri"/>
                <a:cs typeface="Calibri" panose="020F0502020204030204" pitchFamily="34" charset="0"/>
                <a:sym typeface="Calibri"/>
              </a:rPr>
              <a:t>Young, Susan (2011) Social </a:t>
            </a:r>
            <a:r>
              <a:rPr lang="fi-FI" sz="1000" dirty="0" err="1">
                <a:solidFill>
                  <a:schemeClr val="dk1"/>
                </a:solidFill>
                <a:latin typeface="Calibri" panose="020F0502020204030204" pitchFamily="34" charset="0"/>
                <a:ea typeface="Calibri"/>
                <a:cs typeface="Calibri" panose="020F0502020204030204" pitchFamily="34" charset="0"/>
                <a:sym typeface="Calibri"/>
              </a:rPr>
              <a:t>Work</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Theory</a:t>
            </a:r>
            <a:r>
              <a:rPr lang="fi-FI" sz="1000" dirty="0">
                <a:solidFill>
                  <a:schemeClr val="dk1"/>
                </a:solidFill>
                <a:latin typeface="Calibri" panose="020F0502020204030204" pitchFamily="34" charset="0"/>
                <a:ea typeface="Calibri"/>
                <a:cs typeface="Calibri" panose="020F0502020204030204" pitchFamily="34" charset="0"/>
                <a:sym typeface="Calibri"/>
              </a:rPr>
              <a:t> and </a:t>
            </a:r>
            <a:r>
              <a:rPr lang="fi-FI" sz="1000" dirty="0" err="1">
                <a:solidFill>
                  <a:schemeClr val="dk1"/>
                </a:solidFill>
                <a:latin typeface="Calibri" panose="020F0502020204030204" pitchFamily="34" charset="0"/>
                <a:ea typeface="Calibri"/>
                <a:cs typeface="Calibri" panose="020F0502020204030204" pitchFamily="34" charset="0"/>
                <a:sym typeface="Calibri"/>
              </a:rPr>
              <a:t>Practice</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the</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Invisibility</a:t>
            </a:r>
            <a:r>
              <a:rPr lang="fi-FI" sz="1000" dirty="0">
                <a:solidFill>
                  <a:schemeClr val="dk1"/>
                </a:solidFill>
                <a:latin typeface="Calibri" panose="020F0502020204030204" pitchFamily="34" charset="0"/>
                <a:ea typeface="Calibri"/>
                <a:cs typeface="Calibri" panose="020F0502020204030204" pitchFamily="34" charset="0"/>
                <a:sym typeface="Calibri"/>
              </a:rPr>
              <a:t> of </a:t>
            </a:r>
            <a:r>
              <a:rPr lang="fi-FI" sz="1000" dirty="0" err="1">
                <a:solidFill>
                  <a:schemeClr val="dk1"/>
                </a:solidFill>
                <a:latin typeface="Calibri" panose="020F0502020204030204" pitchFamily="34" charset="0"/>
                <a:ea typeface="Calibri"/>
                <a:cs typeface="Calibri" panose="020F0502020204030204" pitchFamily="34" charset="0"/>
                <a:sym typeface="Calibri"/>
              </a:rPr>
              <a:t>Whiteness</a:t>
            </a:r>
            <a:r>
              <a:rPr lang="fi-FI" sz="1000" dirty="0">
                <a:solidFill>
                  <a:schemeClr val="dk1"/>
                </a:solidFill>
                <a:latin typeface="Calibri" panose="020F0502020204030204" pitchFamily="34" charset="0"/>
                <a:ea typeface="Calibri"/>
                <a:cs typeface="Calibri" panose="020F0502020204030204" pitchFamily="34" charset="0"/>
                <a:sym typeface="Calibri"/>
              </a:rPr>
              <a:t>. In </a:t>
            </a:r>
            <a:r>
              <a:rPr lang="fi-FI" sz="1000" dirty="0" err="1">
                <a:solidFill>
                  <a:schemeClr val="dk1"/>
                </a:solidFill>
                <a:latin typeface="Calibri" panose="020F0502020204030204" pitchFamily="34" charset="0"/>
                <a:ea typeface="Calibri"/>
                <a:cs typeface="Calibri" panose="020F0502020204030204" pitchFamily="34" charset="0"/>
                <a:sym typeface="Calibri"/>
              </a:rPr>
              <a:t>Moreton</a:t>
            </a:r>
            <a:r>
              <a:rPr lang="fi-FI" sz="1000" dirty="0">
                <a:solidFill>
                  <a:schemeClr val="dk1"/>
                </a:solidFill>
                <a:latin typeface="Calibri" panose="020F0502020204030204" pitchFamily="34" charset="0"/>
                <a:ea typeface="Calibri"/>
                <a:cs typeface="Calibri" panose="020F0502020204030204" pitchFamily="34" charset="0"/>
                <a:sym typeface="Calibri"/>
              </a:rPr>
              <a:t>-Robinson, A (ed.): </a:t>
            </a:r>
            <a:r>
              <a:rPr lang="fi-FI" sz="1000" i="1" dirty="0" err="1">
                <a:solidFill>
                  <a:schemeClr val="dk1"/>
                </a:solidFill>
                <a:latin typeface="Calibri" panose="020F0502020204030204" pitchFamily="34" charset="0"/>
                <a:ea typeface="Calibri"/>
                <a:cs typeface="Calibri" panose="020F0502020204030204" pitchFamily="34" charset="0"/>
                <a:sym typeface="Calibri"/>
              </a:rPr>
              <a:t>Whitening</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Race</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Essays</a:t>
            </a:r>
            <a:r>
              <a:rPr lang="fi-FI" sz="1000" i="1" dirty="0">
                <a:solidFill>
                  <a:schemeClr val="dk1"/>
                </a:solidFill>
                <a:latin typeface="Calibri" panose="020F0502020204030204" pitchFamily="34" charset="0"/>
                <a:ea typeface="Calibri"/>
                <a:cs typeface="Calibri" panose="020F0502020204030204" pitchFamily="34" charset="0"/>
                <a:sym typeface="Calibri"/>
              </a:rPr>
              <a:t> in Social and </a:t>
            </a:r>
            <a:r>
              <a:rPr lang="fi-FI" sz="1000" i="1" dirty="0" err="1">
                <a:solidFill>
                  <a:schemeClr val="dk1"/>
                </a:solidFill>
                <a:latin typeface="Calibri" panose="020F0502020204030204" pitchFamily="34" charset="0"/>
                <a:ea typeface="Calibri"/>
                <a:cs typeface="Calibri" panose="020F0502020204030204" pitchFamily="34" charset="0"/>
                <a:sym typeface="Calibri"/>
              </a:rPr>
              <a:t>Cultural</a:t>
            </a:r>
            <a:r>
              <a:rPr lang="fi-FI" sz="1000" i="1" dirty="0">
                <a:solidFill>
                  <a:schemeClr val="dk1"/>
                </a:solidFill>
                <a:latin typeface="Calibri" panose="020F0502020204030204" pitchFamily="34" charset="0"/>
                <a:ea typeface="Calibri"/>
                <a:cs typeface="Calibri" panose="020F0502020204030204" pitchFamily="34" charset="0"/>
                <a:sym typeface="Calibri"/>
              </a:rPr>
              <a:t> </a:t>
            </a:r>
            <a:r>
              <a:rPr lang="fi-FI" sz="1000" i="1" dirty="0" err="1">
                <a:solidFill>
                  <a:schemeClr val="dk1"/>
                </a:solidFill>
                <a:latin typeface="Calibri" panose="020F0502020204030204" pitchFamily="34" charset="0"/>
                <a:ea typeface="Calibri"/>
                <a:cs typeface="Calibri" panose="020F0502020204030204" pitchFamily="34" charset="0"/>
                <a:sym typeface="Calibri"/>
              </a:rPr>
              <a:t>Criticism</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Cranberra</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Aboriginal</a:t>
            </a:r>
            <a:r>
              <a:rPr lang="fi-FI" sz="1000" dirty="0">
                <a:solidFill>
                  <a:schemeClr val="dk1"/>
                </a:solidFill>
                <a:latin typeface="Calibri" panose="020F0502020204030204" pitchFamily="34" charset="0"/>
                <a:ea typeface="Calibri"/>
                <a:cs typeface="Calibri" panose="020F0502020204030204" pitchFamily="34" charset="0"/>
                <a:sym typeface="Calibri"/>
              </a:rPr>
              <a:t> </a:t>
            </a:r>
            <a:r>
              <a:rPr lang="fi-FI" sz="1000" dirty="0" err="1">
                <a:solidFill>
                  <a:schemeClr val="dk1"/>
                </a:solidFill>
                <a:latin typeface="Calibri" panose="020F0502020204030204" pitchFamily="34" charset="0"/>
                <a:ea typeface="Calibri"/>
                <a:cs typeface="Calibri" panose="020F0502020204030204" pitchFamily="34" charset="0"/>
                <a:sym typeface="Calibri"/>
              </a:rPr>
              <a:t>Studies</a:t>
            </a:r>
            <a:r>
              <a:rPr lang="fi-FI" sz="1000" dirty="0">
                <a:solidFill>
                  <a:schemeClr val="dk1"/>
                </a:solidFill>
                <a:latin typeface="Calibri" panose="020F0502020204030204" pitchFamily="34" charset="0"/>
                <a:ea typeface="Calibri"/>
                <a:cs typeface="Calibri" panose="020F0502020204030204" pitchFamily="34" charset="0"/>
                <a:sym typeface="Calibri"/>
              </a:rPr>
              <a:t> Press, </a:t>
            </a:r>
            <a:r>
              <a:rPr lang="fi-FI" sz="1000" dirty="0" err="1">
                <a:solidFill>
                  <a:schemeClr val="dk1"/>
                </a:solidFill>
                <a:latin typeface="Calibri" panose="020F0502020204030204" pitchFamily="34" charset="0"/>
                <a:ea typeface="Calibri"/>
                <a:cs typeface="Calibri" panose="020F0502020204030204" pitchFamily="34" charset="0"/>
                <a:sym typeface="Calibri"/>
              </a:rPr>
              <a:t>pp</a:t>
            </a:r>
            <a:r>
              <a:rPr lang="fi-FI" sz="1000" dirty="0">
                <a:solidFill>
                  <a:schemeClr val="dk1"/>
                </a:solidFill>
                <a:latin typeface="Calibri" panose="020F0502020204030204" pitchFamily="34" charset="0"/>
                <a:ea typeface="Calibri"/>
                <a:cs typeface="Calibri" panose="020F0502020204030204" pitchFamily="34" charset="0"/>
                <a:sym typeface="Calibri"/>
              </a:rPr>
              <a:t>. 104–118.</a:t>
            </a:r>
            <a:endParaRPr lang="fi-FI" sz="1000" i="1" dirty="0">
              <a:solidFill>
                <a:schemeClr val="dk1"/>
              </a:solidFill>
              <a:latin typeface="Calibri" panose="020F0502020204030204" pitchFamily="34" charset="0"/>
              <a:ea typeface="Calibri"/>
              <a:cs typeface="Calibri" panose="020F0502020204030204" pitchFamily="34" charset="0"/>
              <a:sym typeface="Calibri"/>
            </a:endParaRPr>
          </a:p>
          <a:p>
            <a:pPr marL="0" lvl="0" indent="0" algn="just" rtl="0">
              <a:spcBef>
                <a:spcPts val="1200"/>
              </a:spcBef>
              <a:spcAft>
                <a:spcPts val="0"/>
              </a:spcAft>
              <a:buClr>
                <a:schemeClr val="dk1"/>
              </a:buClr>
              <a:buSzPts val="1100"/>
              <a:buFont typeface="Arial"/>
              <a:buNone/>
            </a:pPr>
            <a:endParaRPr sz="10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descr="IMG_7918.jpg"/>
          <p:cNvPicPr preferRelativeResize="0"/>
          <p:nvPr/>
        </p:nvPicPr>
        <p:blipFill rotWithShape="1">
          <a:blip r:embed="rId3">
            <a:alphaModFix/>
          </a:blip>
          <a:srcRect/>
          <a:stretch/>
        </p:blipFill>
        <p:spPr>
          <a:xfrm>
            <a:off x="0" y="-129640"/>
            <a:ext cx="9144000" cy="5402776"/>
          </a:xfrm>
          <a:prstGeom prst="rect">
            <a:avLst/>
          </a:prstGeom>
          <a:noFill/>
          <a:ln>
            <a:noFill/>
          </a:ln>
        </p:spPr>
      </p:pic>
      <p:sp>
        <p:nvSpPr>
          <p:cNvPr id="65" name="Google Shape;65;p14"/>
          <p:cNvSpPr txBox="1"/>
          <p:nvPr/>
        </p:nvSpPr>
        <p:spPr>
          <a:xfrm>
            <a:off x="3655008" y="1424442"/>
            <a:ext cx="48312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i-FI" sz="24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Why</a:t>
            </a:r>
            <a:r>
              <a:rPr lang="fi-FI" sz="24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r>
              <a:rPr lang="fi-FI" sz="24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should</a:t>
            </a:r>
            <a:r>
              <a:rPr lang="fi-FI" sz="24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r>
              <a:rPr lang="fi-FI" sz="24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we</a:t>
            </a:r>
            <a:r>
              <a:rPr lang="fi-FI" sz="24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r>
              <a:rPr lang="fi-FI" sz="24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talk</a:t>
            </a:r>
            <a:r>
              <a:rPr lang="fi-FI" sz="2400" b="1" i="1" u="none" strike="noStrike" cap="none" dirty="0">
                <a:solidFill>
                  <a:srgbClr val="000000"/>
                </a:solidFill>
                <a:latin typeface="Calibri" panose="020F0502020204030204" pitchFamily="34" charset="0"/>
                <a:ea typeface="Amatic SC"/>
                <a:cs typeface="Calibri" panose="020F0502020204030204" pitchFamily="34" charset="0"/>
                <a:sym typeface="Amatic SC"/>
              </a:rPr>
              <a:t> </a:t>
            </a:r>
            <a:r>
              <a:rPr lang="fi-FI" sz="2400" b="1" i="1" u="none" strike="noStrike" cap="none" dirty="0" err="1">
                <a:solidFill>
                  <a:srgbClr val="000000"/>
                </a:solidFill>
                <a:latin typeface="Calibri" panose="020F0502020204030204" pitchFamily="34" charset="0"/>
                <a:ea typeface="Amatic SC"/>
                <a:cs typeface="Calibri" panose="020F0502020204030204" pitchFamily="34" charset="0"/>
                <a:sym typeface="Amatic SC"/>
              </a:rPr>
              <a:t>abou</a:t>
            </a:r>
            <a:r>
              <a:rPr lang="fi-FI" sz="2400" b="1" i="1" dirty="0" err="1">
                <a:latin typeface="Calibri" panose="020F0502020204030204" pitchFamily="34" charset="0"/>
                <a:ea typeface="Amatic SC"/>
                <a:cs typeface="Calibri" panose="020F0502020204030204" pitchFamily="34" charset="0"/>
                <a:sym typeface="Amatic SC"/>
              </a:rPr>
              <a:t>t</a:t>
            </a:r>
            <a:r>
              <a:rPr lang="fi-FI" sz="2400" b="1" i="1" dirty="0">
                <a:latin typeface="Calibri" panose="020F0502020204030204" pitchFamily="34" charset="0"/>
                <a:ea typeface="Amatic SC"/>
                <a:cs typeface="Calibri" panose="020F0502020204030204" pitchFamily="34" charset="0"/>
                <a:sym typeface="Amatic SC"/>
              </a:rPr>
              <a:t> </a:t>
            </a:r>
            <a:r>
              <a:rPr lang="fi-FI" sz="2400" b="1" i="1" dirty="0" err="1">
                <a:latin typeface="Calibri" panose="020F0502020204030204" pitchFamily="34" charset="0"/>
                <a:ea typeface="Amatic SC"/>
                <a:cs typeface="Calibri" panose="020F0502020204030204" pitchFamily="34" charset="0"/>
                <a:sym typeface="Amatic SC"/>
              </a:rPr>
              <a:t>whiteness</a:t>
            </a:r>
            <a:r>
              <a:rPr lang="fi-FI" sz="2400" b="1" i="1" dirty="0">
                <a:latin typeface="Calibri" panose="020F0502020204030204" pitchFamily="34" charset="0"/>
                <a:ea typeface="Amatic SC"/>
                <a:cs typeface="Calibri" panose="020F0502020204030204" pitchFamily="34" charset="0"/>
                <a:sym typeface="Amatic SC"/>
              </a:rPr>
              <a:t>? </a:t>
            </a:r>
            <a:endParaRPr sz="2400" i="1" dirty="0">
              <a:latin typeface="Calibri" panose="020F0502020204030204" pitchFamily="34" charset="0"/>
              <a:cs typeface="Calibri" panose="020F0502020204030204" pitchFamily="34" charset="0"/>
            </a:endParaRPr>
          </a:p>
        </p:txBody>
      </p:sp>
      <p:sp>
        <p:nvSpPr>
          <p:cNvPr id="66" name="Google Shape;66;p14"/>
          <p:cNvSpPr txBox="1"/>
          <p:nvPr/>
        </p:nvSpPr>
        <p:spPr>
          <a:xfrm flipH="1">
            <a:off x="3785514" y="2993764"/>
            <a:ext cx="4656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i-FI" sz="2400" b="1" i="1" dirty="0" err="1">
                <a:latin typeface="Calibri" panose="020F0502020204030204" pitchFamily="34" charset="0"/>
                <a:cs typeface="Calibri" panose="020F0502020204030204" pitchFamily="34" charset="0"/>
                <a:sym typeface="Amatic SC"/>
              </a:rPr>
              <a:t>Isn’t</a:t>
            </a:r>
            <a:r>
              <a:rPr lang="fi-FI" sz="2400" b="1" i="1" dirty="0">
                <a:latin typeface="Calibri" panose="020F0502020204030204" pitchFamily="34" charset="0"/>
                <a:cs typeface="Calibri" panose="020F0502020204030204" pitchFamily="34" charset="0"/>
                <a:sym typeface="Amatic SC"/>
              </a:rPr>
              <a:t> </a:t>
            </a:r>
            <a:r>
              <a:rPr lang="fi-FI" sz="2400" b="1" i="1" dirty="0" err="1">
                <a:latin typeface="Calibri" panose="020F0502020204030204" pitchFamily="34" charset="0"/>
                <a:cs typeface="Calibri" panose="020F0502020204030204" pitchFamily="34" charset="0"/>
                <a:sym typeface="Amatic SC"/>
              </a:rPr>
              <a:t>social</a:t>
            </a:r>
            <a:r>
              <a:rPr lang="fi-FI" sz="2400" b="1" i="1" dirty="0">
                <a:latin typeface="Calibri" panose="020F0502020204030204" pitchFamily="34" charset="0"/>
                <a:cs typeface="Calibri" panose="020F0502020204030204" pitchFamily="34" charset="0"/>
                <a:sym typeface="Amatic SC"/>
              </a:rPr>
              <a:t> </a:t>
            </a:r>
            <a:r>
              <a:rPr lang="fi-FI" sz="2400" b="1" i="1" dirty="0" err="1">
                <a:latin typeface="Calibri" panose="020F0502020204030204" pitchFamily="34" charset="0"/>
                <a:cs typeface="Calibri" panose="020F0502020204030204" pitchFamily="34" charset="0"/>
                <a:sym typeface="Amatic SC"/>
              </a:rPr>
              <a:t>work</a:t>
            </a:r>
            <a:r>
              <a:rPr lang="fi-FI" sz="2400" b="1" i="1" dirty="0">
                <a:latin typeface="Calibri" panose="020F0502020204030204" pitchFamily="34" charset="0"/>
                <a:cs typeface="Calibri" panose="020F0502020204030204" pitchFamily="34" charset="0"/>
                <a:sym typeface="Amatic SC"/>
              </a:rPr>
              <a:t> </a:t>
            </a:r>
            <a:r>
              <a:rPr lang="fi-FI" sz="2400" b="1" i="1" dirty="0" err="1">
                <a:latin typeface="Calibri" panose="020F0502020204030204" pitchFamily="34" charset="0"/>
                <a:cs typeface="Calibri" panose="020F0502020204030204" pitchFamily="34" charset="0"/>
                <a:sym typeface="Amatic SC"/>
              </a:rPr>
              <a:t>inevitably</a:t>
            </a:r>
            <a:r>
              <a:rPr lang="fi-FI" sz="2400" b="1" i="1" dirty="0">
                <a:latin typeface="Calibri" panose="020F0502020204030204" pitchFamily="34" charset="0"/>
                <a:cs typeface="Calibri" panose="020F0502020204030204" pitchFamily="34" charset="0"/>
                <a:sym typeface="Amatic SC"/>
              </a:rPr>
              <a:t> </a:t>
            </a:r>
          </a:p>
          <a:p>
            <a:pPr marL="0" marR="0" lvl="0" indent="0" algn="ctr" rtl="0">
              <a:lnSpc>
                <a:spcPct val="100000"/>
              </a:lnSpc>
              <a:spcBef>
                <a:spcPts val="0"/>
              </a:spcBef>
              <a:spcAft>
                <a:spcPts val="0"/>
              </a:spcAft>
              <a:buNone/>
            </a:pPr>
            <a:r>
              <a:rPr lang="fi-FI" sz="2400" b="1" i="1" dirty="0">
                <a:latin typeface="Calibri" panose="020F0502020204030204" pitchFamily="34" charset="0"/>
                <a:cs typeface="Calibri" panose="020F0502020204030204" pitchFamily="34" charset="0"/>
                <a:sym typeface="Amatic SC"/>
              </a:rPr>
              <a:t>an anti-</a:t>
            </a:r>
            <a:r>
              <a:rPr lang="fi-FI" sz="2400" b="1" i="1" dirty="0" err="1">
                <a:latin typeface="Calibri" panose="020F0502020204030204" pitchFamily="34" charset="0"/>
                <a:cs typeface="Calibri" panose="020F0502020204030204" pitchFamily="34" charset="0"/>
                <a:sym typeface="Amatic SC"/>
              </a:rPr>
              <a:t>racist</a:t>
            </a:r>
            <a:r>
              <a:rPr lang="fi-FI" sz="2400" b="1" i="1" dirty="0">
                <a:latin typeface="Calibri" panose="020F0502020204030204" pitchFamily="34" charset="0"/>
                <a:cs typeface="Calibri" panose="020F0502020204030204" pitchFamily="34" charset="0"/>
                <a:sym typeface="Amatic SC"/>
              </a:rPr>
              <a:t> </a:t>
            </a:r>
            <a:r>
              <a:rPr lang="fi-FI" sz="2400" b="1" i="1" dirty="0" err="1">
                <a:latin typeface="Calibri" panose="020F0502020204030204" pitchFamily="34" charset="0"/>
                <a:cs typeface="Calibri" panose="020F0502020204030204" pitchFamily="34" charset="0"/>
                <a:sym typeface="Amatic SC"/>
              </a:rPr>
              <a:t>profession</a:t>
            </a:r>
            <a:r>
              <a:rPr lang="fi-FI" sz="2400" b="1" i="1" dirty="0">
                <a:latin typeface="Calibri" panose="020F0502020204030204" pitchFamily="34" charset="0"/>
                <a:cs typeface="Calibri" panose="020F0502020204030204" pitchFamily="34" charset="0"/>
                <a:sym typeface="Amatic SC"/>
              </a:rPr>
              <a:t>?  </a:t>
            </a:r>
            <a:endParaRPr sz="2400" i="1" dirty="0">
              <a:latin typeface="Calibri" panose="020F0502020204030204" pitchFamily="34" charset="0"/>
              <a:cs typeface="Calibri" panose="020F0502020204030204" pitchFamily="34" charset="0"/>
            </a:endParaRPr>
          </a:p>
        </p:txBody>
      </p:sp>
      <p:pic>
        <p:nvPicPr>
          <p:cNvPr id="67" name="Google Shape;67;p14">
            <a:hlinkClick r:id="rId4"/>
          </p:cNvPr>
          <p:cNvPicPr preferRelativeResize="0"/>
          <p:nvPr/>
        </p:nvPicPr>
        <p:blipFill rotWithShape="1">
          <a:blip r:embed="rId5">
            <a:alphaModFix/>
          </a:blip>
          <a:srcRect/>
          <a:stretch/>
        </p:blipFill>
        <p:spPr>
          <a:xfrm>
            <a:off x="624150" y="148135"/>
            <a:ext cx="2669124" cy="4714602"/>
          </a:xfrm>
          <a:prstGeom prst="rect">
            <a:avLst/>
          </a:prstGeom>
          <a:noFill/>
          <a:ln>
            <a:noFill/>
          </a:ln>
        </p:spPr>
      </p:pic>
      <p:sp>
        <p:nvSpPr>
          <p:cNvPr id="68" name="Google Shape;68;p14"/>
          <p:cNvSpPr txBox="1"/>
          <p:nvPr/>
        </p:nvSpPr>
        <p:spPr>
          <a:xfrm>
            <a:off x="624150" y="4789500"/>
            <a:ext cx="1221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u="sng" dirty="0">
                <a:solidFill>
                  <a:schemeClr val="dk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Talentia-lehti</a:t>
            </a:r>
            <a:endParaRPr dirty="0">
              <a:solidFill>
                <a:schemeClr val="dk1"/>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descr="IMG_7918.jpg"/>
          <p:cNvPicPr preferRelativeResize="0"/>
          <p:nvPr/>
        </p:nvPicPr>
        <p:blipFill rotWithShape="1">
          <a:blip r:embed="rId3">
            <a:alphaModFix/>
          </a:blip>
          <a:srcRect/>
          <a:stretch/>
        </p:blipFill>
        <p:spPr>
          <a:xfrm>
            <a:off x="0" y="0"/>
            <a:ext cx="9144000" cy="6095991"/>
          </a:xfrm>
          <a:prstGeom prst="rect">
            <a:avLst/>
          </a:prstGeom>
          <a:noFill/>
          <a:ln>
            <a:noFill/>
          </a:ln>
        </p:spPr>
      </p:pic>
      <p:sp>
        <p:nvSpPr>
          <p:cNvPr id="74" name="Google Shape;74;p15"/>
          <p:cNvSpPr txBox="1"/>
          <p:nvPr/>
        </p:nvSpPr>
        <p:spPr>
          <a:xfrm>
            <a:off x="1983000" y="485907"/>
            <a:ext cx="5547360" cy="8854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fi-FI" sz="2400" b="1" dirty="0">
                <a:latin typeface="Calibri" panose="020F0502020204030204" pitchFamily="34" charset="0"/>
                <a:ea typeface="Calibri"/>
                <a:cs typeface="Calibri" panose="020F0502020204030204" pitchFamily="34" charset="0"/>
                <a:sym typeface="Amatic SC"/>
              </a:rPr>
              <a:t>At </a:t>
            </a:r>
            <a:r>
              <a:rPr lang="fi-FI" sz="2400" b="1" dirty="0" err="1">
                <a:latin typeface="Calibri" panose="020F0502020204030204" pitchFamily="34" charset="0"/>
                <a:ea typeface="Calibri"/>
                <a:cs typeface="Calibri" panose="020F0502020204030204" pitchFamily="34" charset="0"/>
                <a:sym typeface="Amatic SC"/>
              </a:rPr>
              <a:t>the</a:t>
            </a:r>
            <a:r>
              <a:rPr lang="fi-FI" sz="2400" b="1" dirty="0">
                <a:latin typeface="Calibri" panose="020F0502020204030204" pitchFamily="34" charset="0"/>
                <a:ea typeface="Calibri"/>
                <a:cs typeface="Calibri" panose="020F0502020204030204" pitchFamily="34" charset="0"/>
                <a:sym typeface="Amatic SC"/>
              </a:rPr>
              <a:t> </a:t>
            </a:r>
            <a:r>
              <a:rPr lang="fi-FI" sz="2400" b="1" dirty="0" err="1">
                <a:latin typeface="Calibri" panose="020F0502020204030204" pitchFamily="34" charset="0"/>
                <a:ea typeface="Calibri"/>
                <a:cs typeface="Calibri" panose="020F0502020204030204" pitchFamily="34" charset="0"/>
                <a:sym typeface="Amatic SC"/>
              </a:rPr>
              <a:t>intersection</a:t>
            </a:r>
            <a:r>
              <a:rPr lang="fi-FI" sz="2400" b="1" dirty="0">
                <a:latin typeface="Calibri" panose="020F0502020204030204" pitchFamily="34" charset="0"/>
                <a:ea typeface="Calibri"/>
                <a:cs typeface="Calibri" panose="020F0502020204030204" pitchFamily="34" charset="0"/>
                <a:sym typeface="Amatic SC"/>
              </a:rPr>
              <a:t> of</a:t>
            </a:r>
          </a:p>
          <a:p>
            <a:pPr marL="0" marR="0" lvl="0" indent="0" algn="l" rtl="0">
              <a:lnSpc>
                <a:spcPct val="100000"/>
              </a:lnSpc>
              <a:spcBef>
                <a:spcPts val="0"/>
              </a:spcBef>
              <a:spcAft>
                <a:spcPts val="0"/>
              </a:spcAft>
              <a:buClr>
                <a:srgbClr val="000000"/>
              </a:buClr>
              <a:buSzPts val="3500"/>
              <a:buFont typeface="Arial"/>
              <a:buNone/>
            </a:pPr>
            <a:r>
              <a:rPr lang="fi-FI" sz="2400" b="1" dirty="0" err="1">
                <a:latin typeface="Calibri" panose="020F0502020204030204" pitchFamily="34" charset="0"/>
                <a:ea typeface="Calibri"/>
                <a:cs typeface="Calibri" panose="020F0502020204030204" pitchFamily="34" charset="0"/>
                <a:sym typeface="Amatic SC"/>
              </a:rPr>
              <a:t>whiteness</a:t>
            </a:r>
            <a:r>
              <a:rPr lang="fi-FI" sz="2400" b="1" dirty="0">
                <a:latin typeface="Calibri" panose="020F0502020204030204" pitchFamily="34" charset="0"/>
                <a:ea typeface="Calibri"/>
                <a:cs typeface="Calibri" panose="020F0502020204030204" pitchFamily="34" charset="0"/>
                <a:sym typeface="Amatic SC"/>
              </a:rPr>
              <a:t>, </a:t>
            </a:r>
            <a:r>
              <a:rPr lang="fi-FI" sz="2400" b="1" dirty="0" err="1">
                <a:latin typeface="Calibri" panose="020F0502020204030204" pitchFamily="34" charset="0"/>
                <a:ea typeface="Calibri"/>
                <a:cs typeface="Calibri" panose="020F0502020204030204" pitchFamily="34" charset="0"/>
                <a:sym typeface="Amatic SC"/>
              </a:rPr>
              <a:t>racialisation</a:t>
            </a:r>
            <a:r>
              <a:rPr lang="fi-FI" sz="2400" b="1" dirty="0">
                <a:latin typeface="Calibri" panose="020F0502020204030204" pitchFamily="34" charset="0"/>
                <a:ea typeface="Calibri"/>
                <a:cs typeface="Calibri" panose="020F0502020204030204" pitchFamily="34" charset="0"/>
                <a:sym typeface="Amatic SC"/>
              </a:rPr>
              <a:t> and </a:t>
            </a:r>
            <a:r>
              <a:rPr lang="fi-FI" sz="2400" b="1" dirty="0" err="1">
                <a:latin typeface="Calibri" panose="020F0502020204030204" pitchFamily="34" charset="0"/>
                <a:ea typeface="Calibri"/>
                <a:cs typeface="Calibri" panose="020F0502020204030204" pitchFamily="34" charset="0"/>
                <a:sym typeface="Amatic SC"/>
              </a:rPr>
              <a:t>colonisation</a:t>
            </a:r>
            <a:r>
              <a:rPr lang="fi-FI" sz="2400" b="1" dirty="0">
                <a:latin typeface="Calibri" panose="020F0502020204030204" pitchFamily="34" charset="0"/>
                <a:ea typeface="Calibri"/>
                <a:cs typeface="Calibri" panose="020F0502020204030204" pitchFamily="34" charset="0"/>
                <a:sym typeface="Amatic SC"/>
              </a:rPr>
              <a:t> </a:t>
            </a: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75" name="Google Shape;75;p15"/>
          <p:cNvSpPr/>
          <p:nvPr/>
        </p:nvSpPr>
        <p:spPr>
          <a:xfrm>
            <a:off x="385125" y="1481225"/>
            <a:ext cx="8450700" cy="3417300"/>
          </a:xfrm>
          <a:prstGeom prst="leftRightUpArrow">
            <a:avLst>
              <a:gd name="adj1" fmla="val 32278"/>
              <a:gd name="adj2" fmla="val 25000"/>
              <a:gd name="adj3" fmla="val 25000"/>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6" name="Google Shape;76;p15"/>
          <p:cNvSpPr txBox="1"/>
          <p:nvPr/>
        </p:nvSpPr>
        <p:spPr>
          <a:xfrm>
            <a:off x="4087590" y="1996868"/>
            <a:ext cx="1260900"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500" b="1" dirty="0">
                <a:latin typeface="Calibri" panose="020F0502020204030204" pitchFamily="34" charset="0"/>
                <a:cs typeface="Calibri" panose="020F0502020204030204" pitchFamily="34" charset="0"/>
              </a:rPr>
              <a:t>whitene</a:t>
            </a:r>
            <a:r>
              <a:rPr lang="fi-FI" sz="1500" b="1" dirty="0">
                <a:latin typeface="Calibri" panose="020F0502020204030204" pitchFamily="34" charset="0"/>
                <a:cs typeface="Calibri" panose="020F0502020204030204" pitchFamily="34" charset="0"/>
              </a:rPr>
              <a:t>ss</a:t>
            </a:r>
            <a:endParaRPr sz="1500" b="1" dirty="0">
              <a:latin typeface="Calibri" panose="020F0502020204030204" pitchFamily="34" charset="0"/>
              <a:cs typeface="Calibri" panose="020F0502020204030204" pitchFamily="34" charset="0"/>
            </a:endParaRPr>
          </a:p>
        </p:txBody>
      </p:sp>
      <p:sp>
        <p:nvSpPr>
          <p:cNvPr id="77" name="Google Shape;77;p15"/>
          <p:cNvSpPr txBox="1"/>
          <p:nvPr/>
        </p:nvSpPr>
        <p:spPr>
          <a:xfrm>
            <a:off x="984875" y="3809850"/>
            <a:ext cx="1523400"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500" b="1" dirty="0">
                <a:latin typeface="Calibri" panose="020F0502020204030204" pitchFamily="34" charset="0"/>
                <a:cs typeface="Calibri" panose="020F0502020204030204" pitchFamily="34" charset="0"/>
              </a:rPr>
              <a:t>colonisation</a:t>
            </a:r>
            <a:endParaRPr sz="1500" b="1" dirty="0">
              <a:latin typeface="Calibri" panose="020F0502020204030204" pitchFamily="34" charset="0"/>
              <a:cs typeface="Calibri" panose="020F0502020204030204" pitchFamily="34" charset="0"/>
            </a:endParaRPr>
          </a:p>
        </p:txBody>
      </p:sp>
      <p:sp>
        <p:nvSpPr>
          <p:cNvPr id="78" name="Google Shape;78;p15"/>
          <p:cNvSpPr txBox="1"/>
          <p:nvPr/>
        </p:nvSpPr>
        <p:spPr>
          <a:xfrm>
            <a:off x="6338925" y="3809850"/>
            <a:ext cx="1681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1500" b="1" dirty="0" err="1">
                <a:latin typeface="Calibri" panose="020F0502020204030204" pitchFamily="34" charset="0"/>
                <a:cs typeface="Calibri" panose="020F0502020204030204" pitchFamily="34" charset="0"/>
              </a:rPr>
              <a:t>racialisation</a:t>
            </a:r>
            <a:endParaRPr sz="1500" b="1" dirty="0">
              <a:latin typeface="Calibri" panose="020F0502020204030204" pitchFamily="34" charset="0"/>
              <a:cs typeface="Calibri" panose="020F0502020204030204" pitchFamily="34" charset="0"/>
            </a:endParaRPr>
          </a:p>
        </p:txBody>
      </p:sp>
      <p:sp>
        <p:nvSpPr>
          <p:cNvPr id="79" name="Google Shape;79;p15"/>
          <p:cNvSpPr txBox="1"/>
          <p:nvPr/>
        </p:nvSpPr>
        <p:spPr>
          <a:xfrm>
            <a:off x="3912255" y="3609810"/>
            <a:ext cx="161157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b="1" i="1" dirty="0" err="1">
                <a:latin typeface="Calibri" panose="020F0502020204030204" pitchFamily="34" charset="0"/>
                <a:cs typeface="Calibri" panose="020F0502020204030204" pitchFamily="34" charset="0"/>
              </a:rPr>
              <a:t>intersectionality</a:t>
            </a:r>
            <a:endParaRPr b="1" i="1"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descr="IMG_7918.jpg"/>
          <p:cNvPicPr preferRelativeResize="0"/>
          <p:nvPr/>
        </p:nvPicPr>
        <p:blipFill rotWithShape="1">
          <a:blip r:embed="rId3">
            <a:alphaModFix/>
          </a:blip>
          <a:srcRect/>
          <a:stretch/>
        </p:blipFill>
        <p:spPr>
          <a:xfrm>
            <a:off x="0" y="0"/>
            <a:ext cx="9144000" cy="6095992"/>
          </a:xfrm>
          <a:prstGeom prst="rect">
            <a:avLst/>
          </a:prstGeom>
          <a:noFill/>
          <a:ln>
            <a:noFill/>
          </a:ln>
        </p:spPr>
      </p:pic>
      <p:sp>
        <p:nvSpPr>
          <p:cNvPr id="85" name="Google Shape;85;p16"/>
          <p:cNvSpPr txBox="1"/>
          <p:nvPr/>
        </p:nvSpPr>
        <p:spPr>
          <a:xfrm>
            <a:off x="2526603" y="2498586"/>
            <a:ext cx="110977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sz="1600" dirty="0" err="1">
                <a:latin typeface="Calibri"/>
                <a:ea typeface="Calibri"/>
                <a:cs typeface="Calibri"/>
                <a:sym typeface="Calibri"/>
              </a:rPr>
              <a:t>Concept</a:t>
            </a:r>
            <a:endParaRPr sz="1600" dirty="0">
              <a:latin typeface="Calibri"/>
              <a:ea typeface="Calibri"/>
              <a:cs typeface="Calibri"/>
              <a:sym typeface="Calibri"/>
            </a:endParaRPr>
          </a:p>
        </p:txBody>
      </p:sp>
      <p:sp>
        <p:nvSpPr>
          <p:cNvPr id="86" name="Google Shape;86;p16"/>
          <p:cNvSpPr txBox="1"/>
          <p:nvPr/>
        </p:nvSpPr>
        <p:spPr>
          <a:xfrm>
            <a:off x="6504977" y="3048004"/>
            <a:ext cx="10545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600" dirty="0">
                <a:latin typeface="Calibri"/>
                <a:ea typeface="Calibri"/>
                <a:cs typeface="Calibri"/>
                <a:sym typeface="Calibri"/>
              </a:rPr>
              <a:t>Process</a:t>
            </a:r>
            <a:endParaRPr sz="1600" dirty="0">
              <a:latin typeface="Calibri"/>
              <a:ea typeface="Calibri"/>
              <a:cs typeface="Calibri"/>
              <a:sym typeface="Calibri"/>
            </a:endParaRPr>
          </a:p>
        </p:txBody>
      </p:sp>
      <p:sp>
        <p:nvSpPr>
          <p:cNvPr id="88" name="Google Shape;88;p16"/>
          <p:cNvSpPr txBox="1"/>
          <p:nvPr/>
        </p:nvSpPr>
        <p:spPr>
          <a:xfrm>
            <a:off x="7127525" y="4404825"/>
            <a:ext cx="1566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300" dirty="0">
                <a:solidFill>
                  <a:schemeClr val="dk1"/>
                </a:solidFill>
                <a:latin typeface="Calibri"/>
                <a:ea typeface="Calibri"/>
                <a:cs typeface="Calibri"/>
                <a:sym typeface="Calibri"/>
              </a:rPr>
              <a:t>E.g. Keskinen 2021, Hubara 2020</a:t>
            </a:r>
            <a:endParaRPr sz="1300" dirty="0">
              <a:solidFill>
                <a:schemeClr val="dk1"/>
              </a:solidFill>
              <a:latin typeface="Calibri"/>
              <a:ea typeface="Calibri"/>
              <a:cs typeface="Calibri"/>
              <a:sym typeface="Calibri"/>
            </a:endParaRPr>
          </a:p>
        </p:txBody>
      </p:sp>
      <p:pic>
        <p:nvPicPr>
          <p:cNvPr id="89" name="Google Shape;89;p16"/>
          <p:cNvPicPr preferRelativeResize="0"/>
          <p:nvPr/>
        </p:nvPicPr>
        <p:blipFill>
          <a:blip r:embed="rId4">
            <a:alphaModFix/>
          </a:blip>
          <a:stretch>
            <a:fillRect/>
          </a:stretch>
        </p:blipFill>
        <p:spPr>
          <a:xfrm>
            <a:off x="273850" y="223775"/>
            <a:ext cx="2675973" cy="1932498"/>
          </a:xfrm>
          <a:prstGeom prst="rect">
            <a:avLst/>
          </a:prstGeom>
          <a:noFill/>
          <a:ln w="9525" cap="flat" cmpd="sng">
            <a:solidFill>
              <a:schemeClr val="dk2"/>
            </a:solidFill>
            <a:prstDash val="solid"/>
            <a:round/>
            <a:headEnd type="none" w="sm" len="sm"/>
            <a:tailEnd type="none" w="sm" len="sm"/>
          </a:ln>
        </p:spPr>
      </p:pic>
      <p:sp>
        <p:nvSpPr>
          <p:cNvPr id="90" name="Google Shape;90;p16"/>
          <p:cNvSpPr/>
          <p:nvPr/>
        </p:nvSpPr>
        <p:spPr>
          <a:xfrm>
            <a:off x="2002150" y="1596450"/>
            <a:ext cx="1914900" cy="975300"/>
          </a:xfrm>
          <a:prstGeom prst="wedgeEllipseCallout">
            <a:avLst>
              <a:gd name="adj1" fmla="val 57936"/>
              <a:gd name="adj2" fmla="val 64729"/>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fi" sz="2600" b="0" i="0" u="none" strike="noStrike" cap="none" dirty="0">
                <a:solidFill>
                  <a:schemeClr val="dk1"/>
                </a:solidFill>
                <a:latin typeface="Calibri"/>
                <a:ea typeface="Calibri"/>
                <a:cs typeface="Calibri"/>
                <a:sym typeface="Calibri"/>
              </a:rPr>
              <a:t>’Race’</a:t>
            </a:r>
            <a:endParaRPr sz="1200" b="0" i="0" u="none" strike="noStrike" cap="none" dirty="0">
              <a:solidFill>
                <a:srgbClr val="000000"/>
              </a:solidFill>
              <a:latin typeface="Arial"/>
              <a:ea typeface="Arial"/>
              <a:cs typeface="Arial"/>
              <a:sym typeface="Arial"/>
            </a:endParaRPr>
          </a:p>
        </p:txBody>
      </p:sp>
      <p:sp>
        <p:nvSpPr>
          <p:cNvPr id="91" name="Google Shape;91;p16"/>
          <p:cNvSpPr txBox="1"/>
          <p:nvPr/>
        </p:nvSpPr>
        <p:spPr>
          <a:xfrm>
            <a:off x="273850" y="2083075"/>
            <a:ext cx="110537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050" dirty="0">
                <a:solidFill>
                  <a:srgbClr val="333333"/>
                </a:solidFill>
                <a:latin typeface="Calibri"/>
                <a:ea typeface="Calibri"/>
                <a:cs typeface="Calibri"/>
                <a:sym typeface="Calibri"/>
              </a:rPr>
              <a:t>@Adobe Stock</a:t>
            </a:r>
            <a:endParaRPr dirty="0">
              <a:latin typeface="Calibri"/>
              <a:ea typeface="Calibri"/>
              <a:cs typeface="Calibri"/>
              <a:sym typeface="Calibri"/>
            </a:endParaRPr>
          </a:p>
        </p:txBody>
      </p:sp>
      <p:pic>
        <p:nvPicPr>
          <p:cNvPr id="92" name="Google Shape;92;p16"/>
          <p:cNvPicPr preferRelativeResize="0"/>
          <p:nvPr/>
        </p:nvPicPr>
        <p:blipFill>
          <a:blip r:embed="rId5">
            <a:alphaModFix/>
          </a:blip>
          <a:stretch>
            <a:fillRect/>
          </a:stretch>
        </p:blipFill>
        <p:spPr>
          <a:xfrm>
            <a:off x="4665850" y="223775"/>
            <a:ext cx="4174176" cy="2347974"/>
          </a:xfrm>
          <a:prstGeom prst="rect">
            <a:avLst/>
          </a:prstGeom>
          <a:noFill/>
          <a:ln>
            <a:noFill/>
          </a:ln>
        </p:spPr>
      </p:pic>
      <p:sp>
        <p:nvSpPr>
          <p:cNvPr id="93" name="Google Shape;93;p16"/>
          <p:cNvSpPr txBox="1"/>
          <p:nvPr/>
        </p:nvSpPr>
        <p:spPr>
          <a:xfrm>
            <a:off x="4623150" y="2502475"/>
            <a:ext cx="9795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050">
                <a:solidFill>
                  <a:schemeClr val="dk1"/>
                </a:solidFill>
                <a:latin typeface="Calibri"/>
                <a:ea typeface="Calibri"/>
                <a:cs typeface="Calibri"/>
                <a:sym typeface="Calibri"/>
              </a:rPr>
              <a:t>@Equinoxrji</a:t>
            </a:r>
            <a:endParaRPr sz="1300">
              <a:solidFill>
                <a:schemeClr val="dk1"/>
              </a:solidFill>
              <a:latin typeface="Calibri"/>
              <a:ea typeface="Calibri"/>
              <a:cs typeface="Calibri"/>
              <a:sym typeface="Calibri"/>
            </a:endParaRPr>
          </a:p>
        </p:txBody>
      </p:sp>
      <p:sp>
        <p:nvSpPr>
          <p:cNvPr id="94" name="Google Shape;94;p16"/>
          <p:cNvSpPr/>
          <p:nvPr/>
        </p:nvSpPr>
        <p:spPr>
          <a:xfrm>
            <a:off x="5529634" y="2285206"/>
            <a:ext cx="2791827" cy="850013"/>
          </a:xfrm>
          <a:prstGeom prst="wedgeEllipseCallout">
            <a:avLst>
              <a:gd name="adj1" fmla="val -51752"/>
              <a:gd name="adj2" fmla="val 47256"/>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fi" sz="2600" b="0" i="0" u="none" strike="noStrike" cap="none" dirty="0">
                <a:solidFill>
                  <a:schemeClr val="dk1"/>
                </a:solidFill>
                <a:latin typeface="Calibri"/>
                <a:ea typeface="Calibri"/>
                <a:cs typeface="Calibri"/>
                <a:sym typeface="Calibri"/>
              </a:rPr>
              <a:t>Racialisation</a:t>
            </a:r>
            <a:endParaRPr sz="1200" b="0" i="0" u="none" strike="noStrike" cap="none" dirty="0">
              <a:solidFill>
                <a:srgbClr val="000000"/>
              </a:solidFill>
              <a:latin typeface="Arial"/>
              <a:ea typeface="Arial"/>
              <a:cs typeface="Arial"/>
              <a:sym typeface="Arial"/>
            </a:endParaRPr>
          </a:p>
        </p:txBody>
      </p:sp>
      <p:pic>
        <p:nvPicPr>
          <p:cNvPr id="95" name="Google Shape;95;p16"/>
          <p:cNvPicPr preferRelativeResize="0"/>
          <p:nvPr/>
        </p:nvPicPr>
        <p:blipFill>
          <a:blip r:embed="rId6">
            <a:alphaModFix/>
          </a:blip>
          <a:stretch>
            <a:fillRect/>
          </a:stretch>
        </p:blipFill>
        <p:spPr>
          <a:xfrm>
            <a:off x="273850" y="2921863"/>
            <a:ext cx="3797625" cy="1883925"/>
          </a:xfrm>
          <a:prstGeom prst="rect">
            <a:avLst/>
          </a:prstGeom>
          <a:noFill/>
          <a:ln>
            <a:noFill/>
          </a:ln>
        </p:spPr>
      </p:pic>
      <p:sp>
        <p:nvSpPr>
          <p:cNvPr id="96" name="Google Shape;96;p16"/>
          <p:cNvSpPr/>
          <p:nvPr/>
        </p:nvSpPr>
        <p:spPr>
          <a:xfrm>
            <a:off x="3860066" y="3797911"/>
            <a:ext cx="1712700" cy="795000"/>
          </a:xfrm>
          <a:prstGeom prst="wedgeEllipseCallout">
            <a:avLst>
              <a:gd name="adj1" fmla="val 5760"/>
              <a:gd name="adj2" fmla="val -113086"/>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fi" sz="2600" b="0" i="0" u="none" strike="noStrike" cap="none" dirty="0">
                <a:solidFill>
                  <a:schemeClr val="dk1"/>
                </a:solidFill>
                <a:latin typeface="Calibri"/>
                <a:ea typeface="Calibri"/>
                <a:cs typeface="Calibri"/>
                <a:sym typeface="Calibri"/>
              </a:rPr>
              <a:t>Racism</a:t>
            </a:r>
            <a:endParaRPr sz="1200" b="0" i="0" u="none" strike="noStrike" cap="none" dirty="0">
              <a:solidFill>
                <a:srgbClr val="000000"/>
              </a:solidFill>
              <a:latin typeface="Arial"/>
              <a:ea typeface="Arial"/>
              <a:cs typeface="Arial"/>
              <a:sym typeface="Arial"/>
            </a:endParaRPr>
          </a:p>
        </p:txBody>
      </p:sp>
      <p:sp>
        <p:nvSpPr>
          <p:cNvPr id="97" name="Google Shape;97;p16"/>
          <p:cNvSpPr txBox="1"/>
          <p:nvPr/>
        </p:nvSpPr>
        <p:spPr>
          <a:xfrm>
            <a:off x="197700" y="4704945"/>
            <a:ext cx="272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1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Yhdenvertaisuusvaltuutettu (syrjinta.fi)</a:t>
            </a:r>
            <a:endParaRPr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F217F2D-2C1A-40B7-A527-F057D6F245C9}"/>
              </a:ext>
            </a:extLst>
          </p:cNvPr>
          <p:cNvSpPr/>
          <p:nvPr/>
        </p:nvSpPr>
        <p:spPr>
          <a:xfrm>
            <a:off x="4313634" y="4573673"/>
            <a:ext cx="853727" cy="346052"/>
          </a:xfrm>
          <a:prstGeom prst="rect">
            <a:avLst/>
          </a:prstGeom>
        </p:spPr>
        <p:txBody>
          <a:bodyPr wrap="square">
            <a:spAutoFit/>
          </a:bodyPr>
          <a:lstStyle/>
          <a:p>
            <a:pPr lvl="0"/>
            <a:r>
              <a:rPr lang="fi-FI" sz="1600" dirty="0">
                <a:latin typeface="Calibri"/>
                <a:ea typeface="Calibri"/>
                <a:cs typeface="Calibri"/>
                <a:sym typeface="Calibri"/>
              </a:rPr>
              <a:t>System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ppt_x"/>
                                          </p:val>
                                        </p:tav>
                                        <p:tav tm="100000">
                                          <p:val>
                                            <p:strVal val="#ppt_x"/>
                                          </p:val>
                                        </p:tav>
                                      </p:tavLst>
                                    </p:anim>
                                    <p:anim calcmode="lin" valueType="num">
                                      <p:cBhvr additive="base">
                                        <p:cTn id="16" dur="50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ppt_x"/>
                                          </p:val>
                                        </p:tav>
                                        <p:tav tm="100000">
                                          <p:val>
                                            <p:strVal val="#ppt_x"/>
                                          </p:val>
                                        </p:tav>
                                      </p:tavLst>
                                    </p:anim>
                                    <p:anim calcmode="lin" valueType="num">
                                      <p:cBhvr additive="base">
                                        <p:cTn id="2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1000"/>
                                        <p:tgtEl>
                                          <p:spTgt spid="92"/>
                                        </p:tgtEl>
                                      </p:cBhvr>
                                    </p:animEffect>
                                    <p:anim calcmode="lin" valueType="num">
                                      <p:cBhvr>
                                        <p:cTn id="26" dur="1000" fill="hold"/>
                                        <p:tgtEl>
                                          <p:spTgt spid="92"/>
                                        </p:tgtEl>
                                        <p:attrNameLst>
                                          <p:attrName>ppt_x</p:attrName>
                                        </p:attrNameLst>
                                      </p:cBhvr>
                                      <p:tavLst>
                                        <p:tav tm="0">
                                          <p:val>
                                            <p:strVal val="#ppt_x"/>
                                          </p:val>
                                        </p:tav>
                                        <p:tav tm="100000">
                                          <p:val>
                                            <p:strVal val="#ppt_x"/>
                                          </p:val>
                                        </p:tav>
                                      </p:tavLst>
                                    </p:anim>
                                    <p:anim calcmode="lin" valueType="num">
                                      <p:cBhvr>
                                        <p:cTn id="27" dur="1000" fill="hold"/>
                                        <p:tgtEl>
                                          <p:spTgt spid="9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1000"/>
                                        <p:tgtEl>
                                          <p:spTgt spid="93"/>
                                        </p:tgtEl>
                                      </p:cBhvr>
                                    </p:animEffect>
                                    <p:anim calcmode="lin" valueType="num">
                                      <p:cBhvr>
                                        <p:cTn id="31" dur="1000" fill="hold"/>
                                        <p:tgtEl>
                                          <p:spTgt spid="93"/>
                                        </p:tgtEl>
                                        <p:attrNameLst>
                                          <p:attrName>ppt_x</p:attrName>
                                        </p:attrNameLst>
                                      </p:cBhvr>
                                      <p:tavLst>
                                        <p:tav tm="0">
                                          <p:val>
                                            <p:strVal val="#ppt_x"/>
                                          </p:val>
                                        </p:tav>
                                        <p:tav tm="100000">
                                          <p:val>
                                            <p:strVal val="#ppt_x"/>
                                          </p:val>
                                        </p:tav>
                                      </p:tavLst>
                                    </p:anim>
                                    <p:anim calcmode="lin" valueType="num">
                                      <p:cBhvr>
                                        <p:cTn id="32" dur="1000" fill="hold"/>
                                        <p:tgtEl>
                                          <p:spTgt spid="9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1000"/>
                                        <p:tgtEl>
                                          <p:spTgt spid="86"/>
                                        </p:tgtEl>
                                      </p:cBhvr>
                                    </p:animEffect>
                                    <p:anim calcmode="lin" valueType="num">
                                      <p:cBhvr>
                                        <p:cTn id="36" dur="1000" fill="hold"/>
                                        <p:tgtEl>
                                          <p:spTgt spid="86"/>
                                        </p:tgtEl>
                                        <p:attrNameLst>
                                          <p:attrName>ppt_x</p:attrName>
                                        </p:attrNameLst>
                                      </p:cBhvr>
                                      <p:tavLst>
                                        <p:tav tm="0">
                                          <p:val>
                                            <p:strVal val="#ppt_x"/>
                                          </p:val>
                                        </p:tav>
                                        <p:tav tm="100000">
                                          <p:val>
                                            <p:strVal val="#ppt_x"/>
                                          </p:val>
                                        </p:tav>
                                      </p:tavLst>
                                    </p:anim>
                                    <p:anim calcmode="lin" valueType="num">
                                      <p:cBhvr>
                                        <p:cTn id="37" dur="1000" fill="hold"/>
                                        <p:tgtEl>
                                          <p:spTgt spid="8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1000"/>
                                        <p:tgtEl>
                                          <p:spTgt spid="95"/>
                                        </p:tgtEl>
                                      </p:cBhvr>
                                    </p:animEffect>
                                    <p:anim calcmode="lin" valueType="num">
                                      <p:cBhvr>
                                        <p:cTn id="48" dur="1000" fill="hold"/>
                                        <p:tgtEl>
                                          <p:spTgt spid="95"/>
                                        </p:tgtEl>
                                        <p:attrNameLst>
                                          <p:attrName>ppt_x</p:attrName>
                                        </p:attrNameLst>
                                      </p:cBhvr>
                                      <p:tavLst>
                                        <p:tav tm="0">
                                          <p:val>
                                            <p:strVal val="#ppt_x"/>
                                          </p:val>
                                        </p:tav>
                                        <p:tav tm="100000">
                                          <p:val>
                                            <p:strVal val="#ppt_x"/>
                                          </p:val>
                                        </p:tav>
                                      </p:tavLst>
                                    </p:anim>
                                    <p:anim calcmode="lin" valueType="num">
                                      <p:cBhvr>
                                        <p:cTn id="49" dur="1000" fill="hold"/>
                                        <p:tgtEl>
                                          <p:spTgt spid="9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1000"/>
                                        <p:tgtEl>
                                          <p:spTgt spid="96"/>
                                        </p:tgtEl>
                                      </p:cBhvr>
                                    </p:animEffect>
                                    <p:anim calcmode="lin" valueType="num">
                                      <p:cBhvr>
                                        <p:cTn id="53" dur="1000" fill="hold"/>
                                        <p:tgtEl>
                                          <p:spTgt spid="96"/>
                                        </p:tgtEl>
                                        <p:attrNameLst>
                                          <p:attrName>ppt_x</p:attrName>
                                        </p:attrNameLst>
                                      </p:cBhvr>
                                      <p:tavLst>
                                        <p:tav tm="0">
                                          <p:val>
                                            <p:strVal val="#ppt_x"/>
                                          </p:val>
                                        </p:tav>
                                        <p:tav tm="100000">
                                          <p:val>
                                            <p:strVal val="#ppt_x"/>
                                          </p:val>
                                        </p:tav>
                                      </p:tavLst>
                                    </p:anim>
                                    <p:anim calcmode="lin" valueType="num">
                                      <p:cBhvr>
                                        <p:cTn id="54" dur="1000" fill="hold"/>
                                        <p:tgtEl>
                                          <p:spTgt spid="9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fade">
                                      <p:cBhvr>
                                        <p:cTn id="57" dur="1000"/>
                                        <p:tgtEl>
                                          <p:spTgt spid="97"/>
                                        </p:tgtEl>
                                      </p:cBhvr>
                                    </p:animEffect>
                                    <p:anim calcmode="lin" valueType="num">
                                      <p:cBhvr>
                                        <p:cTn id="58" dur="1000" fill="hold"/>
                                        <p:tgtEl>
                                          <p:spTgt spid="97"/>
                                        </p:tgtEl>
                                        <p:attrNameLst>
                                          <p:attrName>ppt_x</p:attrName>
                                        </p:attrNameLst>
                                      </p:cBhvr>
                                      <p:tavLst>
                                        <p:tav tm="0">
                                          <p:val>
                                            <p:strVal val="#ppt_x"/>
                                          </p:val>
                                        </p:tav>
                                        <p:tav tm="100000">
                                          <p:val>
                                            <p:strVal val="#ppt_x"/>
                                          </p:val>
                                        </p:tav>
                                      </p:tavLst>
                                    </p:anim>
                                    <p:anim calcmode="lin" valueType="num">
                                      <p:cBhvr>
                                        <p:cTn id="59" dur="1000" fill="hold"/>
                                        <p:tgtEl>
                                          <p:spTgt spid="9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90" grpId="0" animBg="1"/>
      <p:bldP spid="91" grpId="0"/>
      <p:bldP spid="93" grpId="0"/>
      <p:bldP spid="94" grpId="0" animBg="1"/>
      <p:bldP spid="96" grpId="0" animBg="1"/>
      <p:bldP spid="9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7" descr="IMG_7918.jpg"/>
          <p:cNvPicPr preferRelativeResize="0"/>
          <p:nvPr/>
        </p:nvPicPr>
        <p:blipFill rotWithShape="1">
          <a:blip r:embed="rId3">
            <a:alphaModFix/>
          </a:blip>
          <a:srcRect/>
          <a:stretch/>
        </p:blipFill>
        <p:spPr>
          <a:xfrm>
            <a:off x="0" y="8"/>
            <a:ext cx="9144000" cy="6095992"/>
          </a:xfrm>
          <a:prstGeom prst="rect">
            <a:avLst/>
          </a:prstGeom>
          <a:noFill/>
          <a:ln>
            <a:noFill/>
          </a:ln>
        </p:spPr>
      </p:pic>
      <p:pic>
        <p:nvPicPr>
          <p:cNvPr id="103" name="Google Shape;103;p17"/>
          <p:cNvPicPr preferRelativeResize="0"/>
          <p:nvPr/>
        </p:nvPicPr>
        <p:blipFill>
          <a:blip r:embed="rId4">
            <a:alphaModFix/>
          </a:blip>
          <a:stretch>
            <a:fillRect/>
          </a:stretch>
        </p:blipFill>
        <p:spPr>
          <a:xfrm>
            <a:off x="668546" y="1626400"/>
            <a:ext cx="3208174" cy="3208174"/>
          </a:xfrm>
          <a:prstGeom prst="rect">
            <a:avLst/>
          </a:prstGeom>
          <a:noFill/>
          <a:ln>
            <a:noFill/>
          </a:ln>
        </p:spPr>
      </p:pic>
      <p:sp>
        <p:nvSpPr>
          <p:cNvPr id="104" name="Google Shape;104;p17"/>
          <p:cNvSpPr/>
          <p:nvPr/>
        </p:nvSpPr>
        <p:spPr>
          <a:xfrm>
            <a:off x="988483" y="408594"/>
            <a:ext cx="2568300" cy="868200"/>
          </a:xfrm>
          <a:prstGeom prst="wedgeEllipseCallout">
            <a:avLst>
              <a:gd name="adj1" fmla="val 57890"/>
              <a:gd name="adj2" fmla="val 41782"/>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i-FI" sz="2200" b="0" i="0" u="none" strike="noStrike" cap="none" dirty="0" err="1">
                <a:solidFill>
                  <a:srgbClr val="000000"/>
                </a:solidFill>
                <a:latin typeface="Calibri" panose="020F0502020204030204" pitchFamily="34" charset="0"/>
                <a:cs typeface="Calibri" panose="020F0502020204030204" pitchFamily="34" charset="0"/>
                <a:sym typeface="Arial"/>
              </a:rPr>
              <a:t>Coloniality</a:t>
            </a:r>
            <a:endParaRPr sz="22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5" name="Google Shape;105;p17"/>
          <p:cNvSpPr txBox="1"/>
          <p:nvPr/>
        </p:nvSpPr>
        <p:spPr>
          <a:xfrm>
            <a:off x="1275730" y="1228474"/>
            <a:ext cx="2153269"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700" dirty="0">
                <a:latin typeface="Calibri" panose="020F0502020204030204" pitchFamily="34" charset="0"/>
                <a:ea typeface="Calibri"/>
                <a:cs typeface="Calibri" panose="020F0502020204030204" pitchFamily="34" charset="0"/>
                <a:sym typeface="Calibri"/>
              </a:rPr>
              <a:t>Colonial participation</a:t>
            </a:r>
            <a:endParaRPr sz="1700" dirty="0">
              <a:latin typeface="Calibri" panose="020F0502020204030204" pitchFamily="34" charset="0"/>
              <a:ea typeface="Calibri"/>
              <a:cs typeface="Calibri" panose="020F0502020204030204" pitchFamily="34" charset="0"/>
              <a:sym typeface="Calibri"/>
            </a:endParaRPr>
          </a:p>
        </p:txBody>
      </p:sp>
      <p:pic>
        <p:nvPicPr>
          <p:cNvPr id="106" name="Google Shape;106;p17"/>
          <p:cNvPicPr preferRelativeResize="0"/>
          <p:nvPr/>
        </p:nvPicPr>
        <p:blipFill>
          <a:blip r:embed="rId5">
            <a:alphaModFix/>
          </a:blip>
          <a:stretch>
            <a:fillRect/>
          </a:stretch>
        </p:blipFill>
        <p:spPr>
          <a:xfrm>
            <a:off x="4985341" y="2396944"/>
            <a:ext cx="3425774" cy="2290725"/>
          </a:xfrm>
          <a:prstGeom prst="rect">
            <a:avLst/>
          </a:prstGeom>
          <a:noFill/>
          <a:ln>
            <a:noFill/>
          </a:ln>
        </p:spPr>
      </p:pic>
      <p:sp>
        <p:nvSpPr>
          <p:cNvPr id="107" name="Google Shape;107;p17"/>
          <p:cNvSpPr txBox="1"/>
          <p:nvPr/>
        </p:nvSpPr>
        <p:spPr>
          <a:xfrm>
            <a:off x="6527843" y="4570069"/>
            <a:ext cx="19884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050" dirty="0">
                <a:solidFill>
                  <a:schemeClr val="dk1"/>
                </a:solidFill>
                <a:latin typeface="Calibri" panose="020F0502020204030204" pitchFamily="34" charset="0"/>
                <a:ea typeface="Lato"/>
                <a:cs typeface="Calibri" panose="020F0502020204030204" pitchFamily="34" charset="0"/>
                <a:sym typeface="Lato"/>
              </a:rPr>
              <a:t>@ Misty McPhetridge, BSSW</a:t>
            </a:r>
            <a:endParaRPr dirty="0">
              <a:solidFill>
                <a:schemeClr val="dk1"/>
              </a:solidFill>
              <a:latin typeface="Calibri" panose="020F0502020204030204" pitchFamily="34" charset="0"/>
              <a:cs typeface="Calibri" panose="020F0502020204030204" pitchFamily="34" charset="0"/>
            </a:endParaRPr>
          </a:p>
        </p:txBody>
      </p:sp>
      <p:sp>
        <p:nvSpPr>
          <p:cNvPr id="108" name="Google Shape;108;p17"/>
          <p:cNvSpPr/>
          <p:nvPr/>
        </p:nvSpPr>
        <p:spPr>
          <a:xfrm>
            <a:off x="4979254" y="908997"/>
            <a:ext cx="3496200" cy="982800"/>
          </a:xfrm>
          <a:prstGeom prst="wedgeEllipseCallout">
            <a:avLst>
              <a:gd name="adj1" fmla="val -58634"/>
              <a:gd name="adj2" fmla="val -3953"/>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i"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Intersectionality</a:t>
            </a:r>
            <a:endParaRPr sz="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9" name="Google Shape;109;p17"/>
          <p:cNvSpPr txBox="1"/>
          <p:nvPr/>
        </p:nvSpPr>
        <p:spPr>
          <a:xfrm>
            <a:off x="4835561" y="1854181"/>
            <a:ext cx="3783585"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600" dirty="0">
                <a:latin typeface="Calibri" panose="020F0502020204030204" pitchFamily="34" charset="0"/>
                <a:ea typeface="Calibri"/>
                <a:cs typeface="Calibri" panose="020F0502020204030204" pitchFamily="34" charset="0"/>
                <a:sym typeface="Calibri"/>
              </a:rPr>
              <a:t>Intersecting social categories and identities </a:t>
            </a:r>
            <a:endParaRPr sz="1600"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000"/>
                                        <p:tgtEl>
                                          <p:spTgt spid="103"/>
                                        </p:tgtEl>
                                      </p:cBhvr>
                                    </p:animEffect>
                                    <p:anim calcmode="lin" valueType="num">
                                      <p:cBhvr>
                                        <p:cTn id="18" dur="1000" fill="hold"/>
                                        <p:tgtEl>
                                          <p:spTgt spid="103"/>
                                        </p:tgtEl>
                                        <p:attrNameLst>
                                          <p:attrName>ppt_x</p:attrName>
                                        </p:attrNameLst>
                                      </p:cBhvr>
                                      <p:tavLst>
                                        <p:tav tm="0">
                                          <p:val>
                                            <p:strVal val="#ppt_x"/>
                                          </p:val>
                                        </p:tav>
                                        <p:tav tm="100000">
                                          <p:val>
                                            <p:strVal val="#ppt_x"/>
                                          </p:val>
                                        </p:tav>
                                      </p:tavLst>
                                    </p:anim>
                                    <p:anim calcmode="lin" valueType="num">
                                      <p:cBhvr>
                                        <p:cTn id="1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circle(in)">
                                      <p:cBhvr>
                                        <p:cTn id="24" dur="2000"/>
                                        <p:tgtEl>
                                          <p:spTgt spid="10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circle(in)">
                                      <p:cBhvr>
                                        <p:cTn id="27" dur="2000"/>
                                        <p:tgtEl>
                                          <p:spTgt spid="109"/>
                                        </p:tgtEl>
                                      </p:cBhvr>
                                    </p:animEffect>
                                  </p:childTnLst>
                                </p:cTn>
                              </p:par>
                              <p:par>
                                <p:cTn id="28" presetID="6" presetClass="entr" presetSubtype="16" fill="hold"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circle(in)">
                                      <p:cBhvr>
                                        <p:cTn id="30" dur="2000"/>
                                        <p:tgtEl>
                                          <p:spTgt spid="10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circle(in)">
                                      <p:cBhvr>
                                        <p:cTn id="33"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P spid="107" grpId="0"/>
      <p:bldP spid="108" grpId="0" animBg="1"/>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8" descr="IMG_7918.jpg"/>
          <p:cNvPicPr preferRelativeResize="0"/>
          <p:nvPr/>
        </p:nvPicPr>
        <p:blipFill rotWithShape="1">
          <a:blip r:embed="rId3">
            <a:alphaModFix/>
          </a:blip>
          <a:srcRect/>
          <a:stretch/>
        </p:blipFill>
        <p:spPr>
          <a:xfrm>
            <a:off x="0" y="-103092"/>
            <a:ext cx="9144000" cy="6095992"/>
          </a:xfrm>
          <a:prstGeom prst="rect">
            <a:avLst/>
          </a:prstGeom>
          <a:noFill/>
          <a:ln>
            <a:noFill/>
          </a:ln>
        </p:spPr>
      </p:pic>
      <p:sp>
        <p:nvSpPr>
          <p:cNvPr id="5" name="Google Shape;123;p19">
            <a:extLst>
              <a:ext uri="{FF2B5EF4-FFF2-40B4-BE49-F238E27FC236}">
                <a16:creationId xmlns:a16="http://schemas.microsoft.com/office/drawing/2014/main" id="{D9E47FD9-7FF6-4D70-9656-F7C98BFCF4D0}"/>
              </a:ext>
            </a:extLst>
          </p:cNvPr>
          <p:cNvSpPr txBox="1"/>
          <p:nvPr/>
        </p:nvSpPr>
        <p:spPr>
          <a:xfrm>
            <a:off x="892490" y="644874"/>
            <a:ext cx="6606437" cy="1354187"/>
          </a:xfrm>
          <a:prstGeom prst="rect">
            <a:avLst/>
          </a:prstGeom>
          <a:solidFill>
            <a:srgbClr val="C9E4F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lvl="0">
              <a:buSzPts val="1500"/>
            </a:pPr>
            <a:r>
              <a:rPr lang="en-US" sz="1500" b="1" dirty="0">
                <a:solidFill>
                  <a:schemeClr val="dk1"/>
                </a:solidFill>
                <a:latin typeface="Calibri"/>
                <a:ea typeface="Calibri"/>
                <a:cs typeface="Calibri"/>
                <a:sym typeface="Calibri"/>
              </a:rPr>
              <a:t>Critical whiteness </a:t>
            </a:r>
            <a:r>
              <a:rPr lang="en-US" sz="1600" b="1" dirty="0">
                <a:solidFill>
                  <a:schemeClr val="dk1"/>
                </a:solidFill>
                <a:latin typeface="Calibri" panose="020F0502020204030204" pitchFamily="34" charset="0"/>
                <a:ea typeface="Calibri"/>
                <a:cs typeface="Calibri" panose="020F0502020204030204" pitchFamily="34" charset="0"/>
                <a:sym typeface="Calibri"/>
              </a:rPr>
              <a:t>studies:</a:t>
            </a:r>
          </a:p>
          <a:p>
            <a:pPr marL="285750" lvl="2" indent="-285750">
              <a:buSzPts val="1500"/>
              <a:buFont typeface="Arial" panose="020B0604020202020204" pitchFamily="34" charset="0"/>
              <a:buChar char="•"/>
            </a:pPr>
            <a:r>
              <a:rPr lang="en-US" sz="1500" dirty="0">
                <a:latin typeface="Calibri" panose="020F0502020204030204" pitchFamily="34" charset="0"/>
                <a:cs typeface="Calibri" panose="020F0502020204030204" pitchFamily="34" charset="0"/>
              </a:rPr>
              <a:t>Whiteness as a central feature of </a:t>
            </a:r>
            <a:r>
              <a:rPr lang="en-US" sz="1500" dirty="0" err="1">
                <a:latin typeface="Calibri" panose="020F0502020204030204" pitchFamily="34" charset="0"/>
                <a:cs typeface="Calibri" panose="020F0502020204030204" pitchFamily="34" charset="0"/>
              </a:rPr>
              <a:t>racialisation</a:t>
            </a:r>
            <a:r>
              <a:rPr lang="en-US" sz="1500" dirty="0">
                <a:latin typeface="Calibri" panose="020F0502020204030204" pitchFamily="34" charset="0"/>
                <a:cs typeface="Calibri" panose="020F0502020204030204" pitchFamily="34" charset="0"/>
              </a:rPr>
              <a:t> </a:t>
            </a:r>
            <a:r>
              <a:rPr lang="en-US" sz="1300" dirty="0">
                <a:solidFill>
                  <a:schemeClr val="dk1"/>
                </a:solidFill>
                <a:latin typeface="Calibri" panose="020F0502020204030204" pitchFamily="34" charset="0"/>
                <a:ea typeface="Calibri"/>
                <a:cs typeface="Calibri" panose="020F0502020204030204" pitchFamily="34" charset="0"/>
                <a:sym typeface="Calibri"/>
              </a:rPr>
              <a:t>(e.g. Ahmed 2004) </a:t>
            </a:r>
          </a:p>
          <a:p>
            <a:pPr marL="285750" lvl="0" indent="-285750">
              <a:buSzPts val="1500"/>
              <a:buFont typeface="Arial" panose="020B0604020202020204" pitchFamily="34" charset="0"/>
              <a:buChar char="•"/>
            </a:pPr>
            <a:r>
              <a:rPr lang="en-US" sz="1500" dirty="0">
                <a:latin typeface="Calibri" panose="020F0502020204030204" pitchFamily="34" charset="0"/>
                <a:cs typeface="Calibri" panose="020F0502020204030204" pitchFamily="34" charset="0"/>
              </a:rPr>
              <a:t>Built on “a set of locations that are historically, socially, politically and culturally produced” </a:t>
            </a:r>
            <a:r>
              <a:rPr lang="en-US" sz="1300" dirty="0">
                <a:latin typeface="Calibri" panose="020F0502020204030204" pitchFamily="34" charset="0"/>
                <a:cs typeface="Calibri" panose="020F0502020204030204" pitchFamily="34" charset="0"/>
              </a:rPr>
              <a:t>(Lee &amp; </a:t>
            </a:r>
            <a:r>
              <a:rPr lang="en-US" sz="1300" dirty="0" err="1">
                <a:latin typeface="Calibri" panose="020F0502020204030204" pitchFamily="34" charset="0"/>
                <a:cs typeface="Calibri" panose="020F0502020204030204" pitchFamily="34" charset="0"/>
              </a:rPr>
              <a:t>Bhuyan</a:t>
            </a:r>
            <a:r>
              <a:rPr lang="en-US" sz="1300" dirty="0">
                <a:latin typeface="Calibri" panose="020F0502020204030204" pitchFamily="34" charset="0"/>
                <a:cs typeface="Calibri" panose="020F0502020204030204" pitchFamily="34" charset="0"/>
              </a:rPr>
              <a:t>, 2013, 99)</a:t>
            </a:r>
            <a:endParaRPr lang="en-US" sz="1300" dirty="0">
              <a:solidFill>
                <a:schemeClr val="dk1"/>
              </a:solidFill>
              <a:latin typeface="Calibri" panose="020F0502020204030204" pitchFamily="34" charset="0"/>
              <a:ea typeface="Calibri"/>
              <a:cs typeface="Calibri" panose="020F0502020204030204" pitchFamily="34" charset="0"/>
              <a:sym typeface="Calibri"/>
            </a:endParaRPr>
          </a:p>
          <a:p>
            <a:pPr marL="285750" lvl="0" indent="-285750">
              <a:buSzPts val="1500"/>
              <a:buFont typeface="Arial" panose="020B0604020202020204" pitchFamily="34" charset="0"/>
              <a:buChar char="•"/>
            </a:pPr>
            <a:r>
              <a:rPr lang="en-US" sz="1500" dirty="0">
                <a:solidFill>
                  <a:schemeClr val="dk1"/>
                </a:solidFill>
                <a:latin typeface="Calibri" panose="020F0502020204030204" pitchFamily="34" charset="0"/>
                <a:ea typeface="Calibri"/>
                <a:cs typeface="Calibri" panose="020F0502020204030204" pitchFamily="34" charset="0"/>
                <a:sym typeface="Calibri"/>
              </a:rPr>
              <a:t>Not a monolithic experience – who is defined as white?  </a:t>
            </a:r>
          </a:p>
        </p:txBody>
      </p:sp>
      <p:sp>
        <p:nvSpPr>
          <p:cNvPr id="6" name="Google Shape;123;p19">
            <a:extLst>
              <a:ext uri="{FF2B5EF4-FFF2-40B4-BE49-F238E27FC236}">
                <a16:creationId xmlns:a16="http://schemas.microsoft.com/office/drawing/2014/main" id="{64B56CD3-D5DB-4A92-B611-3B5E3EFD3FB2}"/>
              </a:ext>
            </a:extLst>
          </p:cNvPr>
          <p:cNvSpPr txBox="1"/>
          <p:nvPr/>
        </p:nvSpPr>
        <p:spPr>
          <a:xfrm>
            <a:off x="892491" y="2282440"/>
            <a:ext cx="1378270" cy="646300"/>
          </a:xfrm>
          <a:prstGeom prst="rect">
            <a:avLst/>
          </a:prstGeom>
          <a:solidFill>
            <a:srgbClr val="C9E4F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133350" lvl="0">
              <a:buClr>
                <a:schemeClr val="dk1"/>
              </a:buClr>
              <a:buSzPts val="1500"/>
            </a:pPr>
            <a:r>
              <a:rPr lang="en-US" sz="1500" b="1" i="1" dirty="0">
                <a:solidFill>
                  <a:schemeClr val="dk1"/>
                </a:solidFill>
                <a:latin typeface="Calibri"/>
                <a:ea typeface="Calibri"/>
                <a:cs typeface="Calibri"/>
                <a:sym typeface="Calibri"/>
              </a:rPr>
              <a:t>Normative whiteness </a:t>
            </a:r>
            <a:endParaRPr lang="en-US" sz="1500" dirty="0">
              <a:solidFill>
                <a:schemeClr val="dk1"/>
              </a:solidFill>
              <a:latin typeface="Calibri"/>
              <a:ea typeface="Calibri"/>
              <a:cs typeface="Calibri"/>
              <a:sym typeface="Calibri"/>
            </a:endParaRPr>
          </a:p>
        </p:txBody>
      </p:sp>
      <p:sp>
        <p:nvSpPr>
          <p:cNvPr id="7" name="Google Shape;123;p19">
            <a:extLst>
              <a:ext uri="{FF2B5EF4-FFF2-40B4-BE49-F238E27FC236}">
                <a16:creationId xmlns:a16="http://schemas.microsoft.com/office/drawing/2014/main" id="{9DEC65BD-2263-4DFE-A2C8-E81317771024}"/>
              </a:ext>
            </a:extLst>
          </p:cNvPr>
          <p:cNvSpPr txBox="1"/>
          <p:nvPr/>
        </p:nvSpPr>
        <p:spPr>
          <a:xfrm>
            <a:off x="4572000" y="2303430"/>
            <a:ext cx="1820379" cy="646300"/>
          </a:xfrm>
          <a:prstGeom prst="rect">
            <a:avLst/>
          </a:prstGeom>
          <a:solidFill>
            <a:srgbClr val="C9E4F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133350" lvl="0">
              <a:buClr>
                <a:schemeClr val="dk1"/>
              </a:buClr>
              <a:buSzPts val="1500"/>
            </a:pPr>
            <a:r>
              <a:rPr lang="en-US" sz="1500" b="1" i="1" dirty="0">
                <a:solidFill>
                  <a:schemeClr val="dk1"/>
                </a:solidFill>
                <a:latin typeface="Calibri"/>
                <a:ea typeface="Calibri"/>
                <a:cs typeface="Calibri"/>
                <a:sym typeface="Calibri"/>
              </a:rPr>
              <a:t>White ”innocence” and silence </a:t>
            </a:r>
            <a:endParaRPr lang="en-US" sz="1500" b="1" dirty="0">
              <a:solidFill>
                <a:schemeClr val="dk1"/>
              </a:solidFill>
              <a:latin typeface="Calibri"/>
              <a:ea typeface="Calibri"/>
              <a:cs typeface="Calibri"/>
              <a:sym typeface="Calibri"/>
            </a:endParaRPr>
          </a:p>
        </p:txBody>
      </p:sp>
      <p:sp>
        <p:nvSpPr>
          <p:cNvPr id="8" name="Google Shape;123;p19">
            <a:extLst>
              <a:ext uri="{FF2B5EF4-FFF2-40B4-BE49-F238E27FC236}">
                <a16:creationId xmlns:a16="http://schemas.microsoft.com/office/drawing/2014/main" id="{B896F344-7E05-41C7-8974-2F577AB15DD4}"/>
              </a:ext>
            </a:extLst>
          </p:cNvPr>
          <p:cNvSpPr txBox="1"/>
          <p:nvPr/>
        </p:nvSpPr>
        <p:spPr>
          <a:xfrm>
            <a:off x="5992976" y="3293981"/>
            <a:ext cx="1543576" cy="415468"/>
          </a:xfrm>
          <a:prstGeom prst="rect">
            <a:avLst/>
          </a:prstGeom>
          <a:solidFill>
            <a:srgbClr val="C9E4F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133350" lvl="0">
              <a:buClr>
                <a:schemeClr val="dk1"/>
              </a:buClr>
              <a:buSzPts val="1500"/>
            </a:pPr>
            <a:r>
              <a:rPr lang="en-US" sz="1500" b="1" i="1" dirty="0">
                <a:solidFill>
                  <a:schemeClr val="dk1"/>
                </a:solidFill>
                <a:latin typeface="Calibri"/>
                <a:ea typeface="Calibri"/>
                <a:cs typeface="Calibri"/>
                <a:sym typeface="Calibri"/>
              </a:rPr>
              <a:t>White savior</a:t>
            </a:r>
          </a:p>
        </p:txBody>
      </p:sp>
      <p:sp>
        <p:nvSpPr>
          <p:cNvPr id="9" name="Google Shape;123;p19">
            <a:extLst>
              <a:ext uri="{FF2B5EF4-FFF2-40B4-BE49-F238E27FC236}">
                <a16:creationId xmlns:a16="http://schemas.microsoft.com/office/drawing/2014/main" id="{5E25A098-B6C0-4F5D-9BA1-2D1F566E5A14}"/>
              </a:ext>
            </a:extLst>
          </p:cNvPr>
          <p:cNvSpPr txBox="1"/>
          <p:nvPr/>
        </p:nvSpPr>
        <p:spPr>
          <a:xfrm>
            <a:off x="2513758" y="3124021"/>
            <a:ext cx="1820379" cy="646300"/>
          </a:xfrm>
          <a:prstGeom prst="rect">
            <a:avLst/>
          </a:prstGeom>
          <a:solidFill>
            <a:srgbClr val="C9E4F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133200" lvl="1">
              <a:buClr>
                <a:schemeClr val="dk1"/>
              </a:buClr>
              <a:buSzPts val="1500"/>
            </a:pPr>
            <a:r>
              <a:rPr lang="en-US" sz="1500" b="1" i="1" dirty="0">
                <a:solidFill>
                  <a:schemeClr val="dk1"/>
                </a:solidFill>
                <a:latin typeface="Calibri"/>
                <a:ea typeface="Calibri"/>
                <a:cs typeface="Calibri"/>
                <a:sym typeface="Calibri"/>
              </a:rPr>
              <a:t>White privilege and supremacy</a:t>
            </a:r>
          </a:p>
        </p:txBody>
      </p:sp>
      <p:sp>
        <p:nvSpPr>
          <p:cNvPr id="10" name="Google Shape;123;p19">
            <a:extLst>
              <a:ext uri="{FF2B5EF4-FFF2-40B4-BE49-F238E27FC236}">
                <a16:creationId xmlns:a16="http://schemas.microsoft.com/office/drawing/2014/main" id="{5C53FA78-9B12-4187-80D6-6E2A5F1DFD9B}"/>
              </a:ext>
            </a:extLst>
          </p:cNvPr>
          <p:cNvSpPr txBox="1"/>
          <p:nvPr/>
        </p:nvSpPr>
        <p:spPr>
          <a:xfrm>
            <a:off x="892490" y="4053700"/>
            <a:ext cx="6644062" cy="646300"/>
          </a:xfrm>
          <a:prstGeom prst="rect">
            <a:avLst/>
          </a:prstGeom>
          <a:solidFill>
            <a:srgbClr val="C9E4F9"/>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lvl="0">
              <a:buSzPts val="1500"/>
            </a:pPr>
            <a:r>
              <a:rPr lang="en-US" sz="1500" i="1" dirty="0">
                <a:solidFill>
                  <a:schemeClr val="dk1"/>
                </a:solidFill>
                <a:latin typeface="Calibri"/>
                <a:ea typeface="Calibri"/>
                <a:cs typeface="Calibri"/>
                <a:sym typeface="Calibri"/>
              </a:rPr>
              <a:t>→ Studying whiteness comes with risks of </a:t>
            </a:r>
            <a:r>
              <a:rPr lang="en-US" sz="1500" i="1" dirty="0" err="1">
                <a:solidFill>
                  <a:schemeClr val="dk1"/>
                </a:solidFill>
                <a:latin typeface="Calibri"/>
                <a:ea typeface="Calibri"/>
                <a:cs typeface="Calibri"/>
                <a:sym typeface="Calibri"/>
              </a:rPr>
              <a:t>recentralising</a:t>
            </a:r>
            <a:r>
              <a:rPr lang="en-US" sz="1500" i="1" dirty="0">
                <a:solidFill>
                  <a:schemeClr val="dk1"/>
                </a:solidFill>
                <a:latin typeface="Calibri"/>
                <a:ea typeface="Calibri"/>
                <a:cs typeface="Calibri"/>
                <a:sym typeface="Calibri"/>
              </a:rPr>
              <a:t> whiteness and sustaining the power structures – the importance of an antiracist analysis </a:t>
            </a:r>
            <a:r>
              <a:rPr lang="en-US" sz="1300" i="1" dirty="0">
                <a:solidFill>
                  <a:schemeClr val="dk1"/>
                </a:solidFill>
                <a:latin typeface="Calibri"/>
                <a:ea typeface="Calibri"/>
                <a:cs typeface="Calibri"/>
                <a:sym typeface="Calibri"/>
              </a:rPr>
              <a:t>(</a:t>
            </a:r>
            <a:r>
              <a:rPr lang="en-US" sz="1300" i="1" dirty="0" err="1">
                <a:solidFill>
                  <a:schemeClr val="dk1"/>
                </a:solidFill>
                <a:latin typeface="Calibri"/>
                <a:ea typeface="Calibri"/>
                <a:cs typeface="Calibri"/>
                <a:sym typeface="Calibri"/>
              </a:rPr>
              <a:t>Keskinen</a:t>
            </a:r>
            <a:r>
              <a:rPr lang="en-US" sz="1300" i="1" dirty="0">
                <a:solidFill>
                  <a:schemeClr val="dk1"/>
                </a:solidFill>
                <a:latin typeface="Calibri"/>
                <a:ea typeface="Calibri"/>
                <a:cs typeface="Calibri"/>
                <a:sym typeface="Calibri"/>
              </a:rPr>
              <a:t> 2021)</a:t>
            </a:r>
            <a:endParaRPr lang="en-US" sz="1600" i="1" dirty="0">
              <a:solidFill>
                <a:schemeClr val="accent2"/>
              </a:solidFill>
            </a:endParaRPr>
          </a:p>
        </p:txBody>
      </p:sp>
      <p:sp>
        <p:nvSpPr>
          <p:cNvPr id="11" name="Google Shape;116;p18">
            <a:extLst>
              <a:ext uri="{FF2B5EF4-FFF2-40B4-BE49-F238E27FC236}">
                <a16:creationId xmlns:a16="http://schemas.microsoft.com/office/drawing/2014/main" id="{5AB7AF15-C4CD-452F-88EB-BFADEEB42F62}"/>
              </a:ext>
            </a:extLst>
          </p:cNvPr>
          <p:cNvSpPr/>
          <p:nvPr/>
        </p:nvSpPr>
        <p:spPr>
          <a:xfrm>
            <a:off x="6764764" y="406627"/>
            <a:ext cx="2203873" cy="1147773"/>
          </a:xfrm>
          <a:prstGeom prst="wedgeEllipseCallout">
            <a:avLst>
              <a:gd name="adj1" fmla="val -33213"/>
              <a:gd name="adj2" fmla="val 48959"/>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fi-FI" sz="2400" dirty="0" err="1">
                <a:latin typeface="Calibri" panose="020F0502020204030204" pitchFamily="34" charset="0"/>
                <a:cs typeface="Calibri" panose="020F0502020204030204" pitchFamily="34" charset="0"/>
              </a:rPr>
              <a:t>Whiteness</a:t>
            </a:r>
            <a:endParaRPr sz="240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descr="IMG_7918.jpg"/>
          <p:cNvPicPr preferRelativeResize="0"/>
          <p:nvPr/>
        </p:nvPicPr>
        <p:blipFill rotWithShape="1">
          <a:blip r:embed="rId3">
            <a:alphaModFix/>
          </a:blip>
          <a:srcRect/>
          <a:stretch/>
        </p:blipFill>
        <p:spPr>
          <a:xfrm>
            <a:off x="0" y="0"/>
            <a:ext cx="9144000" cy="5402775"/>
          </a:xfrm>
          <a:prstGeom prst="rect">
            <a:avLst/>
          </a:prstGeom>
          <a:noFill/>
          <a:ln>
            <a:noFill/>
          </a:ln>
        </p:spPr>
      </p:pic>
      <p:sp>
        <p:nvSpPr>
          <p:cNvPr id="122" name="Google Shape;122;p19"/>
          <p:cNvSpPr txBox="1"/>
          <p:nvPr/>
        </p:nvSpPr>
        <p:spPr>
          <a:xfrm>
            <a:off x="361442" y="357484"/>
            <a:ext cx="8634540" cy="856614"/>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1200"/>
              </a:spcBef>
              <a:spcAft>
                <a:spcPts val="800"/>
              </a:spcAft>
              <a:buClr>
                <a:schemeClr val="dk1"/>
              </a:buClr>
              <a:buSzPts val="1100"/>
              <a:buFont typeface="Arial"/>
              <a:buNone/>
            </a:pPr>
            <a:r>
              <a:rPr lang="fi-FI" sz="1800" b="1" dirty="0">
                <a:solidFill>
                  <a:schemeClr val="dk1"/>
                </a:solidFill>
                <a:latin typeface="Calibri" panose="020F0502020204030204" pitchFamily="34" charset="0"/>
                <a:ea typeface="Amatic SC"/>
                <a:cs typeface="Calibri" panose="020F0502020204030204" pitchFamily="34" charset="0"/>
                <a:sym typeface="Amatic SC"/>
              </a:rPr>
              <a:t>”</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Shadow</a:t>
            </a:r>
            <a:r>
              <a:rPr lang="fi-FI" sz="1800" b="1" dirty="0">
                <a:solidFill>
                  <a:schemeClr val="dk1"/>
                </a:solidFill>
                <a:latin typeface="Calibri" panose="020F0502020204030204" pitchFamily="34" charset="0"/>
                <a:ea typeface="Amatic SC"/>
                <a:cs typeface="Calibri" panose="020F0502020204030204" pitchFamily="34" charset="0"/>
                <a:sym typeface="Amatic SC"/>
              </a:rPr>
              <a:t>” of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whiteness</a:t>
            </a:r>
            <a:r>
              <a:rPr lang="fi-FI" sz="1800" b="1" dirty="0">
                <a:solidFill>
                  <a:schemeClr val="dk1"/>
                </a:solidFill>
                <a:latin typeface="Calibri" panose="020F0502020204030204" pitchFamily="34" charset="0"/>
                <a:ea typeface="Amatic SC"/>
                <a:cs typeface="Calibri" panose="020F0502020204030204" pitchFamily="34" charset="0"/>
                <a:sym typeface="Amatic SC"/>
              </a:rPr>
              <a:t> and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colonial</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continuums</a:t>
            </a:r>
            <a:r>
              <a:rPr lang="fi-FI" sz="1800" b="1" dirty="0">
                <a:solidFill>
                  <a:schemeClr val="dk1"/>
                </a:solidFill>
                <a:latin typeface="Calibri" panose="020F0502020204030204" pitchFamily="34" charset="0"/>
                <a:ea typeface="Amatic SC"/>
                <a:cs typeface="Calibri" panose="020F0502020204030204" pitchFamily="34" charset="0"/>
                <a:sym typeface="Amatic SC"/>
              </a:rPr>
              <a:t> in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international</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social</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work</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endParaRPr sz="1800" b="1" dirty="0">
              <a:latin typeface="Calibri" panose="020F0502020204030204" pitchFamily="34" charset="0"/>
              <a:ea typeface="Amatic SC"/>
              <a:cs typeface="Calibri" panose="020F0502020204030204" pitchFamily="34" charset="0"/>
              <a:sym typeface="Amatic SC"/>
            </a:endParaRPr>
          </a:p>
        </p:txBody>
      </p:sp>
      <p:sp>
        <p:nvSpPr>
          <p:cNvPr id="123" name="Google Shape;123;p19"/>
          <p:cNvSpPr txBox="1"/>
          <p:nvPr/>
        </p:nvSpPr>
        <p:spPr>
          <a:xfrm>
            <a:off x="568140" y="1556088"/>
            <a:ext cx="2434500" cy="2290597"/>
          </a:xfrm>
          <a:prstGeom prst="rect">
            <a:avLst/>
          </a:prstGeom>
          <a:solidFill>
            <a:srgbClr val="C9DAF8"/>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buClr>
                <a:schemeClr val="dk1"/>
              </a:buClr>
              <a:buSzPts val="1100"/>
              <a:buFont typeface="Arial"/>
              <a:buNone/>
            </a:pPr>
            <a:r>
              <a:rPr lang="fi-FI" sz="1700" dirty="0" err="1">
                <a:solidFill>
                  <a:schemeClr val="dk1"/>
                </a:solidFill>
                <a:latin typeface="Calibri" panose="020F0502020204030204" pitchFamily="34" charset="0"/>
                <a:ea typeface="Calibri"/>
                <a:cs typeface="Calibri" panose="020F0502020204030204" pitchFamily="34" charset="0"/>
                <a:sym typeface="Calibri"/>
              </a:rPr>
              <a:t>Examining</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the</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history</a:t>
            </a:r>
            <a:r>
              <a:rPr lang="fi-FI" sz="1700" dirty="0">
                <a:solidFill>
                  <a:schemeClr val="dk1"/>
                </a:solidFill>
                <a:latin typeface="Calibri" panose="020F0502020204030204" pitchFamily="34" charset="0"/>
                <a:ea typeface="Calibri"/>
                <a:cs typeface="Calibri" panose="020F0502020204030204" pitchFamily="34" charset="0"/>
                <a:sym typeface="Calibri"/>
              </a:rPr>
              <a:t> of </a:t>
            </a:r>
            <a:r>
              <a:rPr lang="fi-FI" sz="1700" dirty="0" err="1">
                <a:solidFill>
                  <a:schemeClr val="dk1"/>
                </a:solidFill>
                <a:latin typeface="Calibri" panose="020F0502020204030204" pitchFamily="34" charset="0"/>
                <a:ea typeface="Calibri"/>
                <a:cs typeface="Calibri" panose="020F0502020204030204" pitchFamily="34" charset="0"/>
                <a:sym typeface="Calibri"/>
              </a:rPr>
              <a:t>social</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work</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shows</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how</a:t>
            </a:r>
            <a:r>
              <a:rPr lang="fi-FI" sz="1700" dirty="0">
                <a:solidFill>
                  <a:schemeClr val="dk1"/>
                </a:solidFill>
                <a:latin typeface="Calibri" panose="020F0502020204030204" pitchFamily="34" charset="0"/>
                <a:ea typeface="Calibri"/>
                <a:cs typeface="Calibri" panose="020F0502020204030204" pitchFamily="34" charset="0"/>
                <a:sym typeface="Calibri"/>
              </a:rPr>
              <a:t> white </a:t>
            </a:r>
            <a:r>
              <a:rPr lang="fi-FI" sz="1700" dirty="0" err="1">
                <a:solidFill>
                  <a:schemeClr val="dk1"/>
                </a:solidFill>
                <a:latin typeface="Calibri" panose="020F0502020204030204" pitchFamily="34" charset="0"/>
                <a:ea typeface="Calibri"/>
                <a:cs typeface="Calibri" panose="020F0502020204030204" pitchFamily="34" charset="0"/>
                <a:sym typeface="Calibri"/>
              </a:rPr>
              <a:t>normativity</a:t>
            </a:r>
            <a:r>
              <a:rPr lang="fi-FI" sz="1700" dirty="0">
                <a:solidFill>
                  <a:schemeClr val="dk1"/>
                </a:solidFill>
                <a:latin typeface="Calibri" panose="020F0502020204030204" pitchFamily="34" charset="0"/>
                <a:ea typeface="Calibri"/>
                <a:cs typeface="Calibri" panose="020F0502020204030204" pitchFamily="34" charset="0"/>
                <a:sym typeface="Calibri"/>
              </a:rPr>
              <a:t> and </a:t>
            </a:r>
            <a:r>
              <a:rPr lang="fi-FI" sz="1700" dirty="0" err="1">
                <a:solidFill>
                  <a:schemeClr val="dk1"/>
                </a:solidFill>
                <a:latin typeface="Calibri" panose="020F0502020204030204" pitchFamily="34" charset="0"/>
                <a:ea typeface="Calibri"/>
                <a:cs typeface="Calibri" panose="020F0502020204030204" pitchFamily="34" charset="0"/>
                <a:sym typeface="Calibri"/>
              </a:rPr>
              <a:t>coloniality</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have</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built</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the</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hegemonic</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knowledge</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base</a:t>
            </a:r>
            <a:r>
              <a:rPr lang="fi-FI" sz="1700" dirty="0">
                <a:solidFill>
                  <a:schemeClr val="dk1"/>
                </a:solidFill>
                <a:latin typeface="Calibri" panose="020F0502020204030204" pitchFamily="34" charset="0"/>
                <a:ea typeface="Calibri"/>
                <a:cs typeface="Calibri" panose="020F0502020204030204" pitchFamily="34" charset="0"/>
                <a:sym typeface="Calibri"/>
              </a:rPr>
              <a:t> and </a:t>
            </a:r>
            <a:r>
              <a:rPr lang="fi-FI" sz="1700" dirty="0" err="1">
                <a:solidFill>
                  <a:schemeClr val="dk1"/>
                </a:solidFill>
                <a:latin typeface="Calibri" panose="020F0502020204030204" pitchFamily="34" charset="0"/>
                <a:ea typeface="Calibri"/>
                <a:cs typeface="Calibri" panose="020F0502020204030204" pitchFamily="34" charset="0"/>
                <a:sym typeface="Calibri"/>
              </a:rPr>
              <a:t>practice</a:t>
            </a:r>
            <a:r>
              <a:rPr lang="fi-FI" sz="1700" dirty="0">
                <a:solidFill>
                  <a:schemeClr val="dk1"/>
                </a:solidFill>
                <a:latin typeface="Calibri" panose="020F0502020204030204" pitchFamily="34" charset="0"/>
                <a:ea typeface="Calibri"/>
                <a:cs typeface="Calibri" panose="020F0502020204030204" pitchFamily="34" charset="0"/>
                <a:sym typeface="Calibri"/>
              </a:rPr>
              <a:t> in </a:t>
            </a:r>
            <a:r>
              <a:rPr lang="fi-FI" sz="1700" dirty="0" err="1">
                <a:solidFill>
                  <a:schemeClr val="dk1"/>
                </a:solidFill>
                <a:latin typeface="Calibri" panose="020F0502020204030204" pitchFamily="34" charset="0"/>
                <a:ea typeface="Calibri"/>
                <a:cs typeface="Calibri" panose="020F0502020204030204" pitchFamily="34" charset="0"/>
                <a:sym typeface="Calibri"/>
              </a:rPr>
              <a:t>the</a:t>
            </a:r>
            <a:r>
              <a:rPr lang="fi-FI" sz="1700" dirty="0">
                <a:solidFill>
                  <a:schemeClr val="dk1"/>
                </a:solidFill>
                <a:latin typeface="Calibri" panose="020F0502020204030204" pitchFamily="34" charset="0"/>
                <a:ea typeface="Calibri"/>
                <a:cs typeface="Calibri" panose="020F0502020204030204" pitchFamily="34" charset="0"/>
                <a:sym typeface="Calibri"/>
              </a:rPr>
              <a:t> </a:t>
            </a:r>
            <a:r>
              <a:rPr lang="fi-FI" sz="1700" dirty="0" err="1">
                <a:solidFill>
                  <a:schemeClr val="dk1"/>
                </a:solidFill>
                <a:latin typeface="Calibri" panose="020F0502020204030204" pitchFamily="34" charset="0"/>
                <a:ea typeface="Calibri"/>
                <a:cs typeface="Calibri" panose="020F0502020204030204" pitchFamily="34" charset="0"/>
                <a:sym typeface="Calibri"/>
              </a:rPr>
              <a:t>field</a:t>
            </a:r>
            <a:r>
              <a:rPr lang="fi-FI" sz="1700" dirty="0">
                <a:solidFill>
                  <a:schemeClr val="dk1"/>
                </a:solidFill>
                <a:latin typeface="Calibri" panose="020F0502020204030204" pitchFamily="34" charset="0"/>
                <a:ea typeface="Calibri"/>
                <a:cs typeface="Calibri" panose="020F0502020204030204" pitchFamily="34" charset="0"/>
                <a:sym typeface="Calibri"/>
              </a:rPr>
              <a:t> </a:t>
            </a:r>
            <a:endParaRPr sz="1800" dirty="0">
              <a:solidFill>
                <a:schemeClr val="accent2"/>
              </a:solidFill>
              <a:latin typeface="Calibri" panose="020F0502020204030204" pitchFamily="34" charset="0"/>
              <a:ea typeface="Calibri"/>
              <a:cs typeface="Calibri" panose="020F0502020204030204" pitchFamily="34" charset="0"/>
              <a:sym typeface="Calibri"/>
            </a:endParaRPr>
          </a:p>
        </p:txBody>
      </p:sp>
      <p:sp>
        <p:nvSpPr>
          <p:cNvPr id="124" name="Google Shape;124;p19"/>
          <p:cNvSpPr/>
          <p:nvPr/>
        </p:nvSpPr>
        <p:spPr>
          <a:xfrm>
            <a:off x="4467370" y="3010245"/>
            <a:ext cx="3581400" cy="2008800"/>
          </a:xfrm>
          <a:prstGeom prst="wedgeEllipseCallout">
            <a:avLst>
              <a:gd name="adj1" fmla="val -66124"/>
              <a:gd name="adj2" fmla="val -15935"/>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i" sz="1700" dirty="0">
                <a:latin typeface="Calibri" panose="020F0502020204030204" pitchFamily="34" charset="0"/>
                <a:ea typeface="Calibri"/>
                <a:cs typeface="Calibri" panose="020F0502020204030204" pitchFamily="34" charset="0"/>
                <a:sym typeface="Calibri"/>
              </a:rPr>
              <a:t>‘Development’</a:t>
            </a:r>
            <a:endParaRPr sz="1700" dirty="0">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chemeClr val="dk1"/>
              </a:buClr>
              <a:buSzPts val="1100"/>
              <a:buFont typeface="Arial"/>
              <a:buNone/>
            </a:pPr>
            <a:r>
              <a:rPr lang="fi" sz="1700" dirty="0">
                <a:latin typeface="Calibri" panose="020F0502020204030204" pitchFamily="34" charset="0"/>
                <a:ea typeface="Calibri"/>
                <a:cs typeface="Calibri" panose="020F0502020204030204" pitchFamily="34" charset="0"/>
                <a:sym typeface="Calibri"/>
              </a:rPr>
              <a:t>-framework, the ’civilising’ mission of international social work in the Global South and among the Indigenous Peoples </a:t>
            </a:r>
            <a:r>
              <a:rPr lang="fi" sz="1200" dirty="0">
                <a:latin typeface="Calibri" panose="020F0502020204030204" pitchFamily="34" charset="0"/>
                <a:ea typeface="Calibri"/>
                <a:cs typeface="Calibri" panose="020F0502020204030204" pitchFamily="34" charset="0"/>
                <a:sym typeface="Calibri"/>
              </a:rPr>
              <a:t>(Dominelli 2010) </a:t>
            </a:r>
            <a:endParaRPr sz="12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25" name="Google Shape;125;p19"/>
          <p:cNvSpPr/>
          <p:nvPr/>
        </p:nvSpPr>
        <p:spPr>
          <a:xfrm>
            <a:off x="3427081" y="961846"/>
            <a:ext cx="3245404" cy="2342817"/>
          </a:xfrm>
          <a:prstGeom prst="wedgeEllipseCallout">
            <a:avLst>
              <a:gd name="adj1" fmla="val -60459"/>
              <a:gd name="adj2" fmla="val 19998"/>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i" sz="1700" dirty="0">
                <a:solidFill>
                  <a:schemeClr val="accent2"/>
                </a:solidFill>
                <a:latin typeface="Calibri" panose="020F0502020204030204" pitchFamily="34" charset="0"/>
                <a:ea typeface="Calibri"/>
                <a:cs typeface="Calibri" panose="020F0502020204030204" pitchFamily="34" charset="0"/>
                <a:sym typeface="Calibri"/>
              </a:rPr>
              <a:t>Ida B. Wells and other black pioneers who have impacted social work professional dvelopment </a:t>
            </a:r>
          </a:p>
          <a:p>
            <a:pPr algn="ctr">
              <a:buSzPts val="1500"/>
            </a:pPr>
            <a:r>
              <a:rPr lang="en-US" sz="1200" dirty="0">
                <a:solidFill>
                  <a:schemeClr val="tx1"/>
                </a:solidFill>
                <a:latin typeface="Calibri" panose="020F0502020204030204" pitchFamily="34" charset="0"/>
                <a:cs typeface="Calibri" panose="020F0502020204030204" pitchFamily="34" charset="0"/>
              </a:rPr>
              <a:t>(Aguilar &amp; Counselman-Carpenter 2021) </a:t>
            </a:r>
            <a:endParaRPr lang="fi-FI" sz="1200" dirty="0">
              <a:solidFill>
                <a:schemeClr val="tx1"/>
              </a:solidFill>
              <a:latin typeface="Calibri" panose="020F0502020204030204" pitchFamily="34" charset="0"/>
              <a:cs typeface="Calibri" panose="020F0502020204030204" pitchFamily="34" charset="0"/>
            </a:endParaRPr>
          </a:p>
        </p:txBody>
      </p:sp>
      <p:pic>
        <p:nvPicPr>
          <p:cNvPr id="9" name="Google Shape;126;p19">
            <a:extLst>
              <a:ext uri="{FF2B5EF4-FFF2-40B4-BE49-F238E27FC236}">
                <a16:creationId xmlns:a16="http://schemas.microsoft.com/office/drawing/2014/main" id="{4763A532-BB8F-43E9-A569-B75D6EAF29DB}"/>
              </a:ext>
            </a:extLst>
          </p:cNvPr>
          <p:cNvPicPr preferRelativeResize="0"/>
          <p:nvPr/>
        </p:nvPicPr>
        <p:blipFill rotWithShape="1">
          <a:blip r:embed="rId4">
            <a:alphaModFix/>
          </a:blip>
          <a:srcRect l="-6160" r="6159"/>
          <a:stretch/>
        </p:blipFill>
        <p:spPr>
          <a:xfrm>
            <a:off x="6714994" y="1103371"/>
            <a:ext cx="1301281" cy="1860825"/>
          </a:xfrm>
          <a:prstGeom prst="rect">
            <a:avLst/>
          </a:prstGeom>
          <a:noFill/>
          <a:ln>
            <a:noFill/>
          </a:ln>
        </p:spPr>
      </p:pic>
      <p:sp>
        <p:nvSpPr>
          <p:cNvPr id="10" name="Google Shape;127;p19">
            <a:extLst>
              <a:ext uri="{FF2B5EF4-FFF2-40B4-BE49-F238E27FC236}">
                <a16:creationId xmlns:a16="http://schemas.microsoft.com/office/drawing/2014/main" id="{63CE8105-A92C-4835-B972-7609E26E6563}"/>
              </a:ext>
            </a:extLst>
          </p:cNvPr>
          <p:cNvSpPr txBox="1"/>
          <p:nvPr/>
        </p:nvSpPr>
        <p:spPr>
          <a:xfrm>
            <a:off x="7139435" y="2840895"/>
            <a:ext cx="112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000" dirty="0">
                <a:latin typeface="Calibri" panose="020F0502020204030204" pitchFamily="34" charset="0"/>
                <a:ea typeface="Calibri"/>
                <a:cs typeface="Calibri" panose="020F0502020204030204" pitchFamily="34" charset="0"/>
                <a:sym typeface="Calibri"/>
              </a:rPr>
              <a:t>@Mary Garrity</a:t>
            </a:r>
            <a:endParaRPr sz="1000" dirty="0">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C7A01282-5348-46FF-A1C7-78D49DB464C6}"/>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500" fill="hold"/>
                                        <p:tgtEl>
                                          <p:spTgt spid="125"/>
                                        </p:tgtEl>
                                        <p:attrNameLst>
                                          <p:attrName>ppt_x</p:attrName>
                                        </p:attrNameLst>
                                      </p:cBhvr>
                                      <p:tavLst>
                                        <p:tav tm="0">
                                          <p:val>
                                            <p:strVal val="#ppt_x"/>
                                          </p:val>
                                        </p:tav>
                                        <p:tav tm="100000">
                                          <p:val>
                                            <p:strVal val="#ppt_x"/>
                                          </p:val>
                                        </p:tav>
                                      </p:tavLst>
                                    </p:anim>
                                    <p:anim calcmode="lin" valueType="num">
                                      <p:cBhvr additive="base">
                                        <p:cTn id="16"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fade">
                                      <p:cBhvr>
                                        <p:cTn id="21" dur="1000"/>
                                        <p:tgtEl>
                                          <p:spTgt spid="124"/>
                                        </p:tgtEl>
                                      </p:cBhvr>
                                    </p:animEffect>
                                    <p:anim calcmode="lin" valueType="num">
                                      <p:cBhvr>
                                        <p:cTn id="22" dur="1000" fill="hold"/>
                                        <p:tgtEl>
                                          <p:spTgt spid="124"/>
                                        </p:tgtEl>
                                        <p:attrNameLst>
                                          <p:attrName>ppt_x</p:attrName>
                                        </p:attrNameLst>
                                      </p:cBhvr>
                                      <p:tavLst>
                                        <p:tav tm="0">
                                          <p:val>
                                            <p:strVal val="#ppt_x"/>
                                          </p:val>
                                        </p:tav>
                                        <p:tav tm="100000">
                                          <p:val>
                                            <p:strVal val="#ppt_x"/>
                                          </p:val>
                                        </p:tav>
                                      </p:tavLst>
                                    </p:anim>
                                    <p:anim calcmode="lin" valueType="num">
                                      <p:cBhvr>
                                        <p:cTn id="23"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0" descr="IMG_7918.jpg"/>
          <p:cNvPicPr preferRelativeResize="0"/>
          <p:nvPr/>
        </p:nvPicPr>
        <p:blipFill rotWithShape="1">
          <a:blip r:embed="rId3">
            <a:alphaModFix/>
          </a:blip>
          <a:srcRect/>
          <a:stretch/>
        </p:blipFill>
        <p:spPr>
          <a:xfrm>
            <a:off x="0" y="0"/>
            <a:ext cx="9144000" cy="5402776"/>
          </a:xfrm>
          <a:prstGeom prst="rect">
            <a:avLst/>
          </a:prstGeom>
          <a:noFill/>
          <a:ln>
            <a:noFill/>
          </a:ln>
        </p:spPr>
      </p:pic>
      <p:sp>
        <p:nvSpPr>
          <p:cNvPr id="133" name="Google Shape;133;p20"/>
          <p:cNvSpPr txBox="1"/>
          <p:nvPr/>
        </p:nvSpPr>
        <p:spPr>
          <a:xfrm>
            <a:off x="611480" y="327986"/>
            <a:ext cx="8265570" cy="856614"/>
          </a:xfrm>
          <a:prstGeom prst="rect">
            <a:avLst/>
          </a:prstGeom>
          <a:noFill/>
          <a:ln>
            <a:noFill/>
          </a:ln>
        </p:spPr>
        <p:txBody>
          <a:bodyPr spcFirstLastPara="1" wrap="square" lIns="91425" tIns="91425" rIns="91425" bIns="91425" anchor="t" anchorCtr="0">
            <a:spAutoFit/>
          </a:bodyPr>
          <a:lstStyle/>
          <a:p>
            <a:pPr lvl="0" algn="ctr">
              <a:lnSpc>
                <a:spcPct val="150000"/>
              </a:lnSpc>
              <a:spcBef>
                <a:spcPts val="1200"/>
              </a:spcBef>
              <a:spcAft>
                <a:spcPts val="800"/>
              </a:spcAft>
              <a:buClr>
                <a:schemeClr val="dk1"/>
              </a:buClr>
              <a:buSzPts val="1100"/>
            </a:pPr>
            <a:r>
              <a:rPr lang="en-US" sz="1800" b="1" dirty="0">
                <a:solidFill>
                  <a:schemeClr val="dk1"/>
                </a:solidFill>
                <a:latin typeface="Calibri" panose="020F0502020204030204" pitchFamily="34" charset="0"/>
                <a:ea typeface="Amatic SC"/>
                <a:cs typeface="Calibri" panose="020F0502020204030204" pitchFamily="34" charset="0"/>
                <a:sym typeface="Amatic SC"/>
              </a:rPr>
              <a:t>”Shadow” of whiteness and colonial continuums in social work in Finland </a:t>
            </a:r>
            <a:endParaRPr lang="en-US" sz="1800" b="1" dirty="0">
              <a:latin typeface="Calibri" panose="020F0502020204030204" pitchFamily="34" charset="0"/>
              <a:ea typeface="Amatic SC"/>
              <a:cs typeface="Calibri" panose="020F0502020204030204" pitchFamily="34" charset="0"/>
              <a:sym typeface="Amatic SC"/>
            </a:endParaRPr>
          </a:p>
        </p:txBody>
      </p:sp>
      <p:sp>
        <p:nvSpPr>
          <p:cNvPr id="135" name="Google Shape;135;p20"/>
          <p:cNvSpPr/>
          <p:nvPr/>
        </p:nvSpPr>
        <p:spPr>
          <a:xfrm>
            <a:off x="439215" y="1170110"/>
            <a:ext cx="4305050" cy="3547290"/>
          </a:xfrm>
          <a:prstGeom prst="wedgeEllipseCallout">
            <a:avLst>
              <a:gd name="adj1" fmla="val 58831"/>
              <a:gd name="adj2" fmla="val 110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fi-FI" sz="1800" i="1" dirty="0" err="1">
                <a:solidFill>
                  <a:schemeClr val="accent2"/>
                </a:solidFill>
                <a:latin typeface="Calibri"/>
                <a:ea typeface="Calibri"/>
                <a:cs typeface="Calibri"/>
                <a:sym typeface="Calibri"/>
              </a:rPr>
              <a:t>Universalism</a:t>
            </a:r>
            <a:r>
              <a:rPr lang="fi-FI" sz="1800" i="1" dirty="0">
                <a:solidFill>
                  <a:schemeClr val="accent2"/>
                </a:solidFill>
                <a:latin typeface="Calibri"/>
                <a:ea typeface="Calibri"/>
                <a:cs typeface="Calibri"/>
                <a:sym typeface="Calibri"/>
              </a:rPr>
              <a:t> as </a:t>
            </a:r>
            <a:r>
              <a:rPr lang="fi-FI" sz="1800" i="1" dirty="0" err="1">
                <a:solidFill>
                  <a:schemeClr val="accent2"/>
                </a:solidFill>
                <a:latin typeface="Calibri"/>
                <a:ea typeface="Calibri"/>
                <a:cs typeface="Calibri"/>
                <a:sym typeface="Calibri"/>
              </a:rPr>
              <a:t>the</a:t>
            </a:r>
            <a:r>
              <a:rPr lang="fi-FI" sz="1800" i="1" dirty="0">
                <a:solidFill>
                  <a:schemeClr val="accent2"/>
                </a:solidFill>
                <a:latin typeface="Calibri"/>
                <a:ea typeface="Calibri"/>
                <a:cs typeface="Calibri"/>
                <a:sym typeface="Calibri"/>
              </a:rPr>
              <a:t> </a:t>
            </a:r>
            <a:r>
              <a:rPr lang="fi-FI" sz="1800" i="1" dirty="0" err="1">
                <a:solidFill>
                  <a:schemeClr val="accent2"/>
                </a:solidFill>
                <a:latin typeface="Calibri"/>
                <a:ea typeface="Calibri"/>
                <a:cs typeface="Calibri"/>
                <a:sym typeface="Calibri"/>
              </a:rPr>
              <a:t>basis</a:t>
            </a:r>
            <a:r>
              <a:rPr lang="fi-FI" sz="1800" i="1" dirty="0">
                <a:solidFill>
                  <a:schemeClr val="accent2"/>
                </a:solidFill>
                <a:latin typeface="Calibri"/>
                <a:ea typeface="Calibri"/>
                <a:cs typeface="Calibri"/>
                <a:sym typeface="Calibri"/>
              </a:rPr>
              <a:t> for </a:t>
            </a:r>
            <a:r>
              <a:rPr lang="fi-FI" sz="1800" i="1" dirty="0" err="1">
                <a:solidFill>
                  <a:schemeClr val="accent2"/>
                </a:solidFill>
                <a:latin typeface="Calibri"/>
                <a:ea typeface="Calibri"/>
                <a:cs typeface="Calibri"/>
                <a:sym typeface="Calibri"/>
              </a:rPr>
              <a:t>the</a:t>
            </a:r>
            <a:r>
              <a:rPr lang="fi-FI" sz="1800" i="1" dirty="0">
                <a:solidFill>
                  <a:schemeClr val="accent2"/>
                </a:solidFill>
                <a:latin typeface="Calibri"/>
                <a:ea typeface="Calibri"/>
                <a:cs typeface="Calibri"/>
                <a:sym typeface="Calibri"/>
              </a:rPr>
              <a:t> </a:t>
            </a:r>
            <a:r>
              <a:rPr lang="fi-FI" sz="1800" i="1" dirty="0" err="1">
                <a:solidFill>
                  <a:schemeClr val="accent2"/>
                </a:solidFill>
                <a:latin typeface="Calibri"/>
                <a:ea typeface="Calibri"/>
                <a:cs typeface="Calibri"/>
                <a:sym typeface="Calibri"/>
              </a:rPr>
              <a:t>social</a:t>
            </a:r>
            <a:r>
              <a:rPr lang="fi-FI" sz="1800" i="1" dirty="0">
                <a:solidFill>
                  <a:schemeClr val="accent2"/>
                </a:solidFill>
                <a:latin typeface="Calibri"/>
                <a:ea typeface="Calibri"/>
                <a:cs typeface="Calibri"/>
                <a:sym typeface="Calibri"/>
              </a:rPr>
              <a:t> </a:t>
            </a:r>
            <a:r>
              <a:rPr lang="fi-FI" sz="1800" i="1" dirty="0" err="1">
                <a:solidFill>
                  <a:schemeClr val="accent2"/>
                </a:solidFill>
                <a:latin typeface="Calibri"/>
                <a:ea typeface="Calibri"/>
                <a:cs typeface="Calibri"/>
                <a:sym typeface="Calibri"/>
              </a:rPr>
              <a:t>services</a:t>
            </a:r>
            <a:r>
              <a:rPr lang="fi-FI" sz="1800" i="1" dirty="0">
                <a:solidFill>
                  <a:schemeClr val="accent2"/>
                </a:solidFill>
                <a:latin typeface="Calibri"/>
                <a:ea typeface="Calibri"/>
                <a:cs typeface="Calibri"/>
                <a:sym typeface="Calibri"/>
              </a:rPr>
              <a:t> </a:t>
            </a:r>
            <a:endParaRPr sz="1800" i="1"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i="1"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fi" dirty="0">
                <a:solidFill>
                  <a:schemeClr val="accent2"/>
                </a:solidFill>
                <a:latin typeface="Calibri"/>
                <a:ea typeface="Calibri"/>
                <a:cs typeface="Calibri"/>
                <a:sym typeface="Calibri"/>
              </a:rPr>
              <a:t>→ the interpretation of universalism is critisised for being based on national unity and a white narrative</a:t>
            </a:r>
          </a:p>
          <a:p>
            <a:pPr marL="0" marR="0" lvl="0" indent="0" algn="ctr" rtl="0">
              <a:lnSpc>
                <a:spcPct val="100000"/>
              </a:lnSpc>
              <a:spcBef>
                <a:spcPts val="0"/>
              </a:spcBef>
              <a:spcAft>
                <a:spcPts val="0"/>
              </a:spcAft>
              <a:buClr>
                <a:srgbClr val="000000"/>
              </a:buClr>
              <a:buSzPts val="1500"/>
              <a:buFont typeface="Arial"/>
              <a:buNone/>
            </a:pPr>
            <a:endParaRPr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fi" dirty="0">
                <a:solidFill>
                  <a:schemeClr val="accent2"/>
                </a:solidFill>
                <a:latin typeface="Calibri"/>
                <a:ea typeface="Calibri"/>
                <a:cs typeface="Calibri"/>
                <a:sym typeface="Calibri"/>
              </a:rPr>
              <a:t>→ issues of unequality are linked mostly to the questions of class and gender, unacknowledging structural racism </a:t>
            </a:r>
          </a:p>
          <a:p>
            <a:pPr marL="0" marR="0" lvl="0" indent="0" algn="ctr" rtl="0">
              <a:lnSpc>
                <a:spcPct val="100000"/>
              </a:lnSpc>
              <a:spcBef>
                <a:spcPts val="0"/>
              </a:spcBef>
              <a:spcAft>
                <a:spcPts val="0"/>
              </a:spcAft>
              <a:buClr>
                <a:srgbClr val="000000"/>
              </a:buClr>
              <a:buSzPts val="1500"/>
              <a:buFont typeface="Arial"/>
              <a:buNone/>
            </a:pPr>
            <a:r>
              <a:rPr lang="fi" sz="1200" dirty="0">
                <a:solidFill>
                  <a:schemeClr val="accent2"/>
                </a:solidFill>
                <a:latin typeface="Calibri"/>
                <a:ea typeface="Calibri"/>
                <a:cs typeface="Calibri"/>
                <a:sym typeface="Calibri"/>
              </a:rPr>
              <a:t>(Riitaoja et al. 2021, 268) </a:t>
            </a:r>
            <a:endParaRPr sz="1200" b="0" i="0" u="none" strike="noStrike" cap="none" dirty="0">
              <a:solidFill>
                <a:schemeClr val="accent2"/>
              </a:solidFill>
              <a:latin typeface="Calibri"/>
              <a:ea typeface="Calibri"/>
              <a:cs typeface="Calibri"/>
              <a:sym typeface="Calibri"/>
            </a:endParaRPr>
          </a:p>
        </p:txBody>
      </p:sp>
      <p:sp>
        <p:nvSpPr>
          <p:cNvPr id="6" name="Google Shape;143;p21">
            <a:extLst>
              <a:ext uri="{FF2B5EF4-FFF2-40B4-BE49-F238E27FC236}">
                <a16:creationId xmlns:a16="http://schemas.microsoft.com/office/drawing/2014/main" id="{8F4F53DD-0D5E-4248-B534-A3D76C2FBDAB}"/>
              </a:ext>
            </a:extLst>
          </p:cNvPr>
          <p:cNvSpPr/>
          <p:nvPr/>
        </p:nvSpPr>
        <p:spPr>
          <a:xfrm>
            <a:off x="4874685" y="1013362"/>
            <a:ext cx="3830100" cy="3375660"/>
          </a:xfrm>
          <a:prstGeom prst="wedgeEllipseCallout">
            <a:avLst>
              <a:gd name="adj1" fmla="val -65337"/>
              <a:gd name="adj2" fmla="val -7503"/>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en-US" sz="1800" i="1" dirty="0">
                <a:latin typeface="Calibri" panose="020F0502020204030204" pitchFamily="34" charset="0"/>
                <a:cs typeface="Calibri" panose="020F0502020204030204" pitchFamily="34" charset="0"/>
              </a:rPr>
              <a:t>Culturally sensitive working orientation </a:t>
            </a:r>
          </a:p>
          <a:p>
            <a:pPr lvl="0" algn="ctr">
              <a:buClr>
                <a:schemeClr val="dk1"/>
              </a:buClr>
              <a:buSzPts val="1100"/>
            </a:pPr>
            <a:endParaRPr lang="en-US" dirty="0">
              <a:latin typeface="Calibri" panose="020F0502020204030204" pitchFamily="34" charset="0"/>
              <a:cs typeface="Calibri" panose="020F0502020204030204" pitchFamily="34" charset="0"/>
            </a:endParaRPr>
          </a:p>
          <a:p>
            <a:pPr lvl="0" algn="ctr">
              <a:buClr>
                <a:schemeClr val="dk1"/>
              </a:buClr>
              <a:buSzPts val="1100"/>
            </a:pPr>
            <a:r>
              <a:rPr lang="en-US" dirty="0">
                <a:latin typeface="Calibri" panose="020F0502020204030204" pitchFamily="34" charset="0"/>
                <a:cs typeface="Calibri" panose="020F0502020204030204" pitchFamily="34" charset="0"/>
              </a:rPr>
              <a:t>→ relies on the critical reflection of one's own unconscious biases and thereby it can increase sensitivity to differences </a:t>
            </a:r>
          </a:p>
          <a:p>
            <a:pPr lvl="0" algn="ctr">
              <a:buClr>
                <a:schemeClr val="dk1"/>
              </a:buClr>
              <a:buSzPts val="1100"/>
            </a:pP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Heino</a:t>
            </a:r>
            <a:r>
              <a:rPr lang="en-US" sz="1200" dirty="0">
                <a:latin typeface="Calibri" panose="020F0502020204030204" pitchFamily="34" charset="0"/>
                <a:cs typeface="Calibri" panose="020F0502020204030204" pitchFamily="34" charset="0"/>
              </a:rPr>
              <a:t> &amp; Jäppinen 2022) </a:t>
            </a:r>
          </a:p>
          <a:p>
            <a:pPr lvl="0" algn="ctr">
              <a:buClr>
                <a:schemeClr val="dk1"/>
              </a:buClr>
              <a:buSzPts val="1100"/>
            </a:pPr>
            <a:endParaRPr lang="en-US" dirty="0">
              <a:latin typeface="Calibri" panose="020F0502020204030204" pitchFamily="34" charset="0"/>
              <a:cs typeface="Calibri" panose="020F0502020204030204" pitchFamily="34" charset="0"/>
            </a:endParaRPr>
          </a:p>
          <a:p>
            <a:pPr lvl="0" algn="ctr">
              <a:buClr>
                <a:schemeClr val="dk1"/>
              </a:buClr>
              <a:buSzPts val="1100"/>
            </a:pPr>
            <a:r>
              <a:rPr lang="en-US" dirty="0">
                <a:latin typeface="Calibri" panose="020F0502020204030204" pitchFamily="34" charset="0"/>
                <a:cs typeface="Calibri" panose="020F0502020204030204" pitchFamily="34" charset="0"/>
                <a:sym typeface="Wingdings" panose="05000000000000000000" pitchFamily="2" charset="2"/>
              </a:rPr>
              <a:t> </a:t>
            </a:r>
            <a:r>
              <a:rPr lang="en-US" dirty="0">
                <a:latin typeface="Calibri" panose="020F0502020204030204" pitchFamily="34" charset="0"/>
                <a:cs typeface="Calibri" panose="020F0502020204030204" pitchFamily="34" charset="0"/>
              </a:rPr>
              <a:t>the problem of </a:t>
            </a:r>
            <a:r>
              <a:rPr lang="en-US" dirty="0" err="1">
                <a:latin typeface="Calibri" panose="020F0502020204030204" pitchFamily="34" charset="0"/>
                <a:cs typeface="Calibri" panose="020F0502020204030204" pitchFamily="34" charset="0"/>
              </a:rPr>
              <a:t>culturalisation</a:t>
            </a:r>
            <a:r>
              <a:rPr lang="en-US"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Jönsson</a:t>
            </a:r>
            <a:r>
              <a:rPr lang="en-US" sz="1200" dirty="0">
                <a:latin typeface="Calibri" panose="020F0502020204030204" pitchFamily="34" charset="0"/>
                <a:cs typeface="Calibri" panose="020F0502020204030204" pitchFamily="34" charset="0"/>
              </a:rPr>
              <a:t>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descr="IMG_7918.jpg"/>
          <p:cNvPicPr preferRelativeResize="0"/>
          <p:nvPr/>
        </p:nvPicPr>
        <p:blipFill rotWithShape="1">
          <a:blip r:embed="rId3">
            <a:alphaModFix/>
          </a:blip>
          <a:srcRect/>
          <a:stretch/>
        </p:blipFill>
        <p:spPr>
          <a:xfrm>
            <a:off x="0" y="8"/>
            <a:ext cx="9144000" cy="6095992"/>
          </a:xfrm>
          <a:prstGeom prst="rect">
            <a:avLst/>
          </a:prstGeom>
          <a:noFill/>
          <a:ln>
            <a:noFill/>
          </a:ln>
        </p:spPr>
      </p:pic>
      <p:sp>
        <p:nvSpPr>
          <p:cNvPr id="150" name="Google Shape;150;p22"/>
          <p:cNvSpPr txBox="1"/>
          <p:nvPr/>
        </p:nvSpPr>
        <p:spPr>
          <a:xfrm>
            <a:off x="2123985" y="553353"/>
            <a:ext cx="5962830" cy="81096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3200"/>
              <a:buFont typeface="Arial"/>
              <a:buNone/>
            </a:pPr>
            <a:r>
              <a:rPr lang="fi-FI" sz="1800" b="1" dirty="0" err="1">
                <a:solidFill>
                  <a:schemeClr val="dk1"/>
                </a:solidFill>
                <a:latin typeface="Calibri" panose="020F0502020204030204" pitchFamily="34" charset="0"/>
                <a:ea typeface="Amatic SC"/>
                <a:cs typeface="Calibri" panose="020F0502020204030204" pitchFamily="34" charset="0"/>
                <a:sym typeface="Amatic SC"/>
              </a:rPr>
              <a:t>Qualitative</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study</a:t>
            </a:r>
            <a:r>
              <a:rPr lang="fi-FI" sz="1800" b="1" dirty="0">
                <a:solidFill>
                  <a:schemeClr val="dk1"/>
                </a:solidFill>
                <a:latin typeface="Calibri" panose="020F0502020204030204" pitchFamily="34" charset="0"/>
                <a:ea typeface="Amatic SC"/>
                <a:cs typeface="Calibri" panose="020F0502020204030204" pitchFamily="34" charset="0"/>
                <a:sym typeface="Amatic SC"/>
              </a:rPr>
              <a:t> on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social</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workers</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r>
              <a:rPr lang="fi-FI" sz="1800" b="1" dirty="0" err="1">
                <a:solidFill>
                  <a:schemeClr val="dk1"/>
                </a:solidFill>
                <a:latin typeface="Calibri" panose="020F0502020204030204" pitchFamily="34" charset="0"/>
                <a:ea typeface="Amatic SC"/>
                <a:cs typeface="Calibri" panose="020F0502020204030204" pitchFamily="34" charset="0"/>
                <a:sym typeface="Amatic SC"/>
              </a:rPr>
              <a:t>perspectives</a:t>
            </a:r>
            <a:r>
              <a:rPr lang="fi-FI" sz="1800" b="1" dirty="0">
                <a:solidFill>
                  <a:schemeClr val="dk1"/>
                </a:solidFill>
                <a:latin typeface="Calibri" panose="020F0502020204030204" pitchFamily="34" charset="0"/>
                <a:ea typeface="Amatic SC"/>
                <a:cs typeface="Calibri" panose="020F0502020204030204" pitchFamily="34" charset="0"/>
                <a:sym typeface="Amatic SC"/>
              </a:rPr>
              <a:t> </a:t>
            </a: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1" name="Google Shape;151;p22"/>
          <p:cNvSpPr txBox="1"/>
          <p:nvPr/>
        </p:nvSpPr>
        <p:spPr>
          <a:xfrm>
            <a:off x="931620" y="1502167"/>
            <a:ext cx="3640380" cy="2893069"/>
          </a:xfrm>
          <a:prstGeom prst="rect">
            <a:avLst/>
          </a:prstGeom>
          <a:solidFill>
            <a:srgbClr val="C9DAF8"/>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r>
              <a:rPr lang="fi-FI" sz="1600" i="1" dirty="0">
                <a:latin typeface="Calibri" panose="020F0502020204030204" pitchFamily="34" charset="0"/>
                <a:cs typeface="Calibri" panose="020F0502020204030204" pitchFamily="34" charset="0"/>
              </a:rPr>
              <a:t>Open </a:t>
            </a:r>
            <a:r>
              <a:rPr lang="fi-FI" sz="1600" i="1" dirty="0" err="1">
                <a:latin typeface="Calibri" panose="020F0502020204030204" pitchFamily="34" charset="0"/>
                <a:cs typeface="Calibri" panose="020F0502020204030204" pitchFamily="34" charset="0"/>
              </a:rPr>
              <a:t>interviews</a:t>
            </a:r>
            <a:r>
              <a:rPr lang="fi-FI" sz="1600" i="1" dirty="0">
                <a:latin typeface="Calibri" panose="020F0502020204030204" pitchFamily="34" charset="0"/>
                <a:cs typeface="Calibri" panose="020F0502020204030204" pitchFamily="34" charset="0"/>
              </a:rPr>
              <a:t> of 12 </a:t>
            </a:r>
            <a:r>
              <a:rPr lang="fi-FI" sz="1600" i="1" dirty="0" err="1">
                <a:latin typeface="Calibri" panose="020F0502020204030204" pitchFamily="34" charset="0"/>
                <a:cs typeface="Calibri" panose="020F0502020204030204" pitchFamily="34" charset="0"/>
              </a:rPr>
              <a:t>social</a:t>
            </a:r>
            <a:r>
              <a:rPr lang="fi-FI" sz="1600" i="1"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workers</a:t>
            </a:r>
            <a:r>
              <a:rPr lang="fi-FI" sz="1600" i="1"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from</a:t>
            </a:r>
            <a:r>
              <a:rPr lang="fi-FI" sz="1600" i="1"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different</a:t>
            </a:r>
            <a:r>
              <a:rPr lang="fi-FI" sz="1600" i="1"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regions</a:t>
            </a:r>
            <a:r>
              <a:rPr lang="fi-FI" sz="1600" i="1" dirty="0">
                <a:latin typeface="Calibri" panose="020F0502020204030204" pitchFamily="34" charset="0"/>
                <a:cs typeface="Calibri" panose="020F0502020204030204" pitchFamily="34" charset="0"/>
              </a:rPr>
              <a:t> and </a:t>
            </a:r>
            <a:r>
              <a:rPr lang="fi-FI" sz="1600" i="1" dirty="0" err="1">
                <a:latin typeface="Calibri" panose="020F0502020204030204" pitchFamily="34" charset="0"/>
                <a:cs typeface="Calibri" panose="020F0502020204030204" pitchFamily="34" charset="0"/>
              </a:rPr>
              <a:t>positions</a:t>
            </a:r>
            <a:r>
              <a:rPr lang="fi-FI" sz="1600" i="1" dirty="0">
                <a:latin typeface="Calibri" panose="020F0502020204030204" pitchFamily="34" charset="0"/>
                <a:cs typeface="Calibri" panose="020F0502020204030204" pitchFamily="34" charset="0"/>
              </a:rPr>
              <a:t> in Finland:</a:t>
            </a:r>
          </a:p>
          <a:p>
            <a:endParaRPr lang="fi-FI" sz="1600"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i-FI" sz="1600" dirty="0">
                <a:latin typeface="Calibri" panose="020F0502020204030204" pitchFamily="34" charset="0"/>
                <a:cs typeface="Calibri" panose="020F0502020204030204" pitchFamily="34" charset="0"/>
              </a:rPr>
              <a:t>Child </a:t>
            </a:r>
            <a:r>
              <a:rPr lang="fi-FI" sz="1600" dirty="0" err="1">
                <a:latin typeface="Calibri" panose="020F0502020204030204" pitchFamily="34" charset="0"/>
                <a:cs typeface="Calibri" panose="020F0502020204030204" pitchFamily="34" charset="0"/>
              </a:rPr>
              <a:t>protection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immigration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services</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integration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services</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reception</a:t>
            </a:r>
            <a:r>
              <a:rPr lang="fi-FI" sz="1600" dirty="0">
                <a:latin typeface="Calibri" panose="020F0502020204030204" pitchFamily="34" charset="0"/>
                <a:cs typeface="Calibri" panose="020F0502020204030204" pitchFamily="34" charset="0"/>
              </a:rPr>
              <a:t> center and </a:t>
            </a:r>
            <a:r>
              <a:rPr lang="fi-FI" sz="1600" dirty="0" err="1">
                <a:latin typeface="Calibri" panose="020F0502020204030204" pitchFamily="34" charset="0"/>
                <a:cs typeface="Calibri" panose="020F0502020204030204" pitchFamily="34" charset="0"/>
              </a:rPr>
              <a:t>services</a:t>
            </a:r>
            <a:r>
              <a:rPr lang="fi-FI" sz="1600" dirty="0">
                <a:latin typeface="Calibri" panose="020F0502020204030204" pitchFamily="34" charset="0"/>
                <a:cs typeface="Calibri" panose="020F0502020204030204" pitchFamily="34" charset="0"/>
              </a:rPr>
              <a:t> for </a:t>
            </a:r>
            <a:r>
              <a:rPr lang="fi-FI" sz="1600" dirty="0" err="1">
                <a:latin typeface="Calibri" panose="020F0502020204030204" pitchFamily="34" charset="0"/>
                <a:cs typeface="Calibri" panose="020F0502020204030204" pitchFamily="34" charset="0"/>
              </a:rPr>
              <a:t>undocumented</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immigrants</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hospital</a:t>
            </a:r>
            <a:r>
              <a:rPr lang="fi-FI" sz="1600" dirty="0">
                <a:latin typeface="Calibri" panose="020F0502020204030204" pitchFamily="34" charset="0"/>
                <a:cs typeface="Calibri" panose="020F0502020204030204" pitchFamily="34" charset="0"/>
              </a:rPr>
              <a:t> </a:t>
            </a:r>
          </a:p>
          <a:p>
            <a:endParaRPr lang="fi-FI"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i-FI" sz="1600" dirty="0" err="1">
                <a:latin typeface="Calibri" panose="020F0502020204030204" pitchFamily="34" charset="0"/>
                <a:cs typeface="Calibri" panose="020F0502020204030204" pitchFamily="34" charset="0"/>
              </a:rPr>
              <a:t>Practice</a:t>
            </a:r>
            <a:r>
              <a:rPr lang="fi-FI" sz="1600" dirty="0">
                <a:latin typeface="Calibri" panose="020F0502020204030204" pitchFamily="34" charset="0"/>
                <a:cs typeface="Calibri" panose="020F0502020204030204" pitchFamily="34" charset="0"/>
              </a:rPr>
              <a:t>, management, </a:t>
            </a:r>
            <a:r>
              <a:rPr lang="fi-FI" sz="1600" dirty="0" err="1">
                <a:latin typeface="Calibri" panose="020F0502020204030204" pitchFamily="34" charset="0"/>
                <a:cs typeface="Calibri" panose="020F0502020204030204" pitchFamily="34" charset="0"/>
              </a:rPr>
              <a:t>expert</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tasks</a:t>
            </a:r>
            <a:r>
              <a:rPr lang="fi-FI" sz="1600" dirty="0">
                <a:latin typeface="Calibri" panose="020F0502020204030204" pitchFamily="34" charset="0"/>
                <a:cs typeface="Calibri" panose="020F0502020204030204" pitchFamily="34" charset="0"/>
              </a:rPr>
              <a:t> in </a:t>
            </a:r>
            <a:r>
              <a:rPr lang="fi-FI" sz="1600" dirty="0" err="1">
                <a:latin typeface="Calibri" panose="020F0502020204030204" pitchFamily="34" charset="0"/>
                <a:cs typeface="Calibri" panose="020F0502020204030204" pitchFamily="34" charset="0"/>
              </a:rPr>
              <a:t>the</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development</a:t>
            </a:r>
            <a:r>
              <a:rPr lang="fi-FI" sz="1600" dirty="0">
                <a:latin typeface="Calibri" panose="020F0502020204030204" pitchFamily="34" charset="0"/>
                <a:cs typeface="Calibri" panose="020F0502020204030204" pitchFamily="34" charset="0"/>
              </a:rPr>
              <a:t> of </a:t>
            </a:r>
            <a:r>
              <a:rPr lang="fi-FI" sz="1600" dirty="0" err="1">
                <a:latin typeface="Calibri" panose="020F0502020204030204" pitchFamily="34" charset="0"/>
                <a:cs typeface="Calibri" panose="020F0502020204030204" pitchFamily="34" charset="0"/>
              </a:rPr>
              <a:t>social</a:t>
            </a:r>
            <a:r>
              <a:rPr lang="fi-FI" sz="1600" dirty="0">
                <a:latin typeface="Calibri" panose="020F0502020204030204" pitchFamily="34" charset="0"/>
                <a:cs typeface="Calibri" panose="020F0502020204030204" pitchFamily="34" charset="0"/>
              </a:rPr>
              <a:t> and </a:t>
            </a:r>
            <a:r>
              <a:rPr lang="fi-FI" sz="1600" dirty="0" err="1">
                <a:latin typeface="Calibri" panose="020F0502020204030204" pitchFamily="34" charset="0"/>
                <a:cs typeface="Calibri" panose="020F0502020204030204" pitchFamily="34" charset="0"/>
              </a:rPr>
              <a:t>health</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services</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research</a:t>
            </a:r>
            <a:endParaRPr lang="fi-FI" sz="1600" dirty="0">
              <a:latin typeface="Calibri" panose="020F0502020204030204" pitchFamily="34" charset="0"/>
              <a:cs typeface="Calibri" panose="020F0502020204030204" pitchFamily="34" charset="0"/>
            </a:endParaRPr>
          </a:p>
        </p:txBody>
      </p:sp>
      <p:sp>
        <p:nvSpPr>
          <p:cNvPr id="152" name="Google Shape;152;p22"/>
          <p:cNvSpPr txBox="1"/>
          <p:nvPr/>
        </p:nvSpPr>
        <p:spPr>
          <a:xfrm>
            <a:off x="0" y="0"/>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chemeClr val="lt1"/>
              </a:solidFill>
              <a:latin typeface="Calibri" panose="020F0502020204030204" pitchFamily="34" charset="0"/>
              <a:ea typeface="Calibri"/>
              <a:cs typeface="Calibri" panose="020F0502020204030204" pitchFamily="34" charset="0"/>
              <a:sym typeface="Calibri"/>
            </a:endParaRPr>
          </a:p>
        </p:txBody>
      </p:sp>
      <p:sp>
        <p:nvSpPr>
          <p:cNvPr id="153" name="Google Shape;153;p22"/>
          <p:cNvSpPr/>
          <p:nvPr/>
        </p:nvSpPr>
        <p:spPr>
          <a:xfrm>
            <a:off x="5105400" y="1339209"/>
            <a:ext cx="3640380" cy="3417590"/>
          </a:xfrm>
          <a:prstGeom prst="wedgeEllipseCallout">
            <a:avLst>
              <a:gd name="adj1" fmla="val -60814"/>
              <a:gd name="adj2" fmla="val -2002"/>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eaLnBrk="0" fontAlgn="base" hangingPunct="0">
              <a:spcBef>
                <a:spcPct val="0"/>
              </a:spcBef>
              <a:spcAft>
                <a:spcPct val="0"/>
              </a:spcAft>
              <a:buClrTx/>
            </a:pPr>
            <a:endPar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endParaRPr>
          </a:p>
          <a:p>
            <a:pPr lvl="0" algn="ctr" eaLnBrk="0" fontAlgn="base" hangingPunct="0">
              <a:spcBef>
                <a:spcPct val="0"/>
              </a:spcBef>
              <a:spcAft>
                <a:spcPct val="0"/>
              </a:spcAft>
              <a:buClrTx/>
            </a:pPr>
            <a:endPar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endParaRPr>
          </a:p>
          <a:p>
            <a:pPr lvl="0" algn="ctr" eaLnBrk="0" fontAlgn="base" hangingPunct="0">
              <a:spcBef>
                <a:spcPct val="0"/>
              </a:spcBef>
              <a:spcAft>
                <a:spcPct val="0"/>
              </a:spcAft>
              <a:buClrTx/>
            </a:pP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How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do</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social</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workers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orientate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themselves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towards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normative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whiteness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as a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part</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of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the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social</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service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system</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and in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their</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practice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encounters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a:t>
            </a:r>
          </a:p>
          <a:p>
            <a:pPr lvl="0" algn="ctr" eaLnBrk="0" fontAlgn="base" hangingPunct="0">
              <a:spcBef>
                <a:spcPct val="0"/>
              </a:spcBef>
              <a:spcAft>
                <a:spcPct val="0"/>
              </a:spcAft>
              <a:buClrTx/>
            </a:pPr>
            <a:endPar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endParaRPr>
          </a:p>
          <a:p>
            <a:pPr lvl="0" algn="ctr" eaLnBrk="0" fontAlgn="base" hangingPunct="0">
              <a:spcBef>
                <a:spcPct val="0"/>
              </a:spcBef>
              <a:spcAft>
                <a:spcPct val="0"/>
              </a:spcAft>
              <a:buClrTx/>
            </a:pP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How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do</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the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meanings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encounters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and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processes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involved</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in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the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structures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and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practices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of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social</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work</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produce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maintain</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and/</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or</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dismantle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normative</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whiteness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and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racialising</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fi-FI" altLang="fi-FI" i="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structures</a:t>
            </a:r>
            <a:r>
              <a:rPr lang="fi-FI" altLang="fi-FI" i="1" dirty="0">
                <a:solidFill>
                  <a:srgbClr val="202124"/>
                </a:solidFill>
                <a:latin typeface="Calibri" panose="020F0502020204030204" pitchFamily="34" charset="0"/>
                <a:ea typeface="Times New Roman" panose="02020603050405020304" pitchFamily="18" charset="0"/>
                <a:cs typeface="Calibri" panose="020F0502020204030204" pitchFamily="34" charset="0"/>
              </a:rPr>
              <a:t>?</a:t>
            </a:r>
            <a:r>
              <a:rPr lang="fi-FI" altLang="fi-FI" sz="500" i="1" dirty="0">
                <a:solidFill>
                  <a:schemeClr val="tx1"/>
                </a:solidFill>
                <a:latin typeface="Calibri" panose="020F0502020204030204" pitchFamily="34" charset="0"/>
                <a:cs typeface="Calibri" panose="020F0502020204030204" pitchFamily="34" charset="0"/>
              </a:rPr>
              <a:t> </a:t>
            </a:r>
            <a:endParaRPr lang="fi-FI" altLang="fi-FI" sz="1600" i="1" dirty="0">
              <a:solidFill>
                <a:schemeClr val="tx1"/>
              </a:solidFill>
              <a:latin typeface="Calibri" panose="020F0502020204030204" pitchFamily="34" charset="0"/>
              <a:cs typeface="Calibri" panose="020F0502020204030204" pitchFamily="34" charset="0"/>
            </a:endParaRPr>
          </a:p>
          <a:p>
            <a:pPr lvl="0" eaLnBrk="0" fontAlgn="base" hangingPunct="0">
              <a:spcBef>
                <a:spcPct val="0"/>
              </a:spcBef>
              <a:spcAft>
                <a:spcPct val="0"/>
              </a:spcAft>
              <a:buClrTx/>
            </a:pPr>
            <a:endParaRPr lang="fi-FI" altLang="fi-FI" sz="1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20021</TotalTime>
  <Words>1468</Words>
  <Application>Microsoft Office PowerPoint</Application>
  <PresentationFormat>On-screen Show (16:9)</PresentationFormat>
  <Paragraphs>146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Amatic SC</vt:lpstr>
      <vt:lpstr>Times New Roman</vt:lpstr>
      <vt:lpstr>Wingdings</vt:lpstr>
      <vt:lpstr>Calibri</vt:lpstr>
      <vt:lpstr>Arial</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Mikkonen Enni</dc:creator>
  <cp:lastModifiedBy>Pirskanen Henna</cp:lastModifiedBy>
  <cp:revision>181</cp:revision>
  <dcterms:modified xsi:type="dcterms:W3CDTF">2023-06-15T05:25:40Z</dcterms:modified>
</cp:coreProperties>
</file>