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57" r:id="rId3"/>
    <p:sldId id="258" r:id="rId4"/>
    <p:sldId id="265" r:id="rId5"/>
    <p:sldId id="261" r:id="rId6"/>
    <p:sldId id="264" r:id="rId7"/>
    <p:sldId id="267" r:id="rId8"/>
    <p:sldId id="269" r:id="rId9"/>
    <p:sldId id="266" r:id="rId10"/>
    <p:sldId id="270" r:id="rId11"/>
    <p:sldId id="271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837F18-BC21-6447-BFC0-A1ECDD1983BD}" type="datetimeFigureOut">
              <a:rPr lang="en-US" smtClean="0"/>
              <a:t>17.9.2015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DBEA12-29BF-5643-9B1B-00F8EE540C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0641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D56226-C524-8640-B08E-079061FEAA25}" type="slidenum">
              <a:rPr lang="en-US"/>
              <a:pPr/>
              <a:t>5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kumimoji="0" lang="fi-FI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i-FI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E15DB5C-8225-4E24-A642-3E15B4CD6540}" type="datetimeFigureOut">
              <a:rPr lang="en-US" smtClean="0"/>
              <a:t>17.9.2015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C54F15-F96B-4FFB-978A-D3FB4E70E41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 smtClean="0"/>
              <a:t>Click to edit Master text styles</a:t>
            </a:r>
          </a:p>
          <a:p>
            <a:pPr lvl="1" eaLnBrk="1" latinLnBrk="0" hangingPunct="1"/>
            <a:r>
              <a:rPr lang="fi-FI" smtClean="0"/>
              <a:t>Second level</a:t>
            </a:r>
          </a:p>
          <a:p>
            <a:pPr lvl="2" eaLnBrk="1" latinLnBrk="0" hangingPunct="1"/>
            <a:r>
              <a:rPr lang="fi-FI" smtClean="0"/>
              <a:t>Third level</a:t>
            </a:r>
          </a:p>
          <a:p>
            <a:pPr lvl="3" eaLnBrk="1" latinLnBrk="0" hangingPunct="1"/>
            <a:r>
              <a:rPr lang="fi-FI" smtClean="0"/>
              <a:t>Fourth level</a:t>
            </a:r>
          </a:p>
          <a:p>
            <a:pPr lvl="4" eaLnBrk="1" latinLnBrk="0" hangingPunct="1"/>
            <a:r>
              <a:rPr lang="fi-FI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5DB5C-8225-4E24-A642-3E15B4CD6540}" type="datetimeFigureOut">
              <a:rPr lang="en-US" smtClean="0"/>
              <a:t>17.9.2015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54F15-F96B-4FFB-978A-D3FB4E70E4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i-FI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i-FI" smtClean="0"/>
              <a:t>Click to edit Master text styles</a:t>
            </a:r>
          </a:p>
          <a:p>
            <a:pPr lvl="1" eaLnBrk="1" latinLnBrk="0" hangingPunct="1"/>
            <a:r>
              <a:rPr lang="fi-FI" smtClean="0"/>
              <a:t>Second level</a:t>
            </a:r>
          </a:p>
          <a:p>
            <a:pPr lvl="2" eaLnBrk="1" latinLnBrk="0" hangingPunct="1"/>
            <a:r>
              <a:rPr lang="fi-FI" smtClean="0"/>
              <a:t>Third level</a:t>
            </a:r>
          </a:p>
          <a:p>
            <a:pPr lvl="3" eaLnBrk="1" latinLnBrk="0" hangingPunct="1"/>
            <a:r>
              <a:rPr lang="fi-FI" smtClean="0"/>
              <a:t>Fourth level</a:t>
            </a:r>
          </a:p>
          <a:p>
            <a:pPr lvl="4" eaLnBrk="1" latinLnBrk="0" hangingPunct="1"/>
            <a:r>
              <a:rPr lang="fi-FI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E15DB5C-8225-4E24-A642-3E15B4CD6540}" type="datetimeFigureOut">
              <a:rPr lang="en-US" smtClean="0"/>
              <a:t>17.9.2015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0C54F15-F96B-4FFB-978A-D3FB4E70E41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060848"/>
            <a:ext cx="8153400" cy="990600"/>
          </a:xfrm>
        </p:spPr>
        <p:txBody>
          <a:bodyPr/>
          <a:lstStyle/>
          <a:p>
            <a:r>
              <a:rPr kumimoji="0" lang="fi-FI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B16C-A4BA-4857-BD2E-272B22BB6488}" type="datetimeFigureOut">
              <a:rPr lang="fi-FI" smtClean="0"/>
              <a:pPr/>
              <a:t>17.9.2015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F99C8B-829D-4CE0-98E7-7FA253D7F5DA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3356992"/>
            <a:ext cx="8153400" cy="3384376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Click to edit Master text styles</a:t>
            </a:r>
          </a:p>
          <a:p>
            <a:pPr lvl="1" eaLnBrk="1" latinLnBrk="0" hangingPunct="1"/>
            <a:r>
              <a:rPr lang="fi-FI" smtClean="0"/>
              <a:t>Second level</a:t>
            </a:r>
          </a:p>
          <a:p>
            <a:pPr lvl="2" eaLnBrk="1" latinLnBrk="0" hangingPunct="1"/>
            <a:r>
              <a:rPr lang="fi-FI" smtClean="0"/>
              <a:t>Third level</a:t>
            </a:r>
          </a:p>
          <a:p>
            <a:pPr lvl="3" eaLnBrk="1" latinLnBrk="0" hangingPunct="1"/>
            <a:r>
              <a:rPr lang="fi-FI" smtClean="0"/>
              <a:t>Fourth level</a:t>
            </a:r>
          </a:p>
          <a:p>
            <a:pPr lvl="4" eaLnBrk="1" latinLnBrk="0" hangingPunct="1"/>
            <a:r>
              <a:rPr lang="fi-FI" smtClean="0"/>
              <a:t>Fifth level</a:t>
            </a:r>
            <a:endParaRPr kumimoji="0" lang="en-US" dirty="0"/>
          </a:p>
        </p:txBody>
      </p:sp>
      <p:pic>
        <p:nvPicPr>
          <p:cNvPr id="7" name="Picture 6" descr="yky-kuvapalkki_en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0918" y="31819"/>
            <a:ext cx="9146153" cy="15567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i-FI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i-FI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5DB5C-8225-4E24-A642-3E15B4CD6540}" type="datetimeFigureOut">
              <a:rPr lang="en-US" smtClean="0"/>
              <a:t>17.9.2015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0C54F15-F96B-4FFB-978A-D3FB4E70E41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Click to edit Master text styles</a:t>
            </a:r>
          </a:p>
          <a:p>
            <a:pPr lvl="1" eaLnBrk="1" latinLnBrk="0" hangingPunct="1"/>
            <a:r>
              <a:rPr lang="fi-FI" smtClean="0"/>
              <a:t>Second level</a:t>
            </a:r>
          </a:p>
          <a:p>
            <a:pPr lvl="2" eaLnBrk="1" latinLnBrk="0" hangingPunct="1"/>
            <a:r>
              <a:rPr lang="fi-FI" smtClean="0"/>
              <a:t>Third level</a:t>
            </a:r>
          </a:p>
          <a:p>
            <a:pPr lvl="3" eaLnBrk="1" latinLnBrk="0" hangingPunct="1"/>
            <a:r>
              <a:rPr lang="fi-FI" smtClean="0"/>
              <a:t>Fourth level</a:t>
            </a:r>
          </a:p>
          <a:p>
            <a:pPr lvl="4" eaLnBrk="1" latinLnBrk="0" hangingPunct="1"/>
            <a:r>
              <a:rPr lang="fi-FI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Click to edit Master text styles</a:t>
            </a:r>
          </a:p>
          <a:p>
            <a:pPr lvl="1" eaLnBrk="1" latinLnBrk="0" hangingPunct="1"/>
            <a:r>
              <a:rPr lang="fi-FI" smtClean="0"/>
              <a:t>Second level</a:t>
            </a:r>
          </a:p>
          <a:p>
            <a:pPr lvl="2" eaLnBrk="1" latinLnBrk="0" hangingPunct="1"/>
            <a:r>
              <a:rPr lang="fi-FI" smtClean="0"/>
              <a:t>Third level</a:t>
            </a:r>
          </a:p>
          <a:p>
            <a:pPr lvl="3" eaLnBrk="1" latinLnBrk="0" hangingPunct="1"/>
            <a:r>
              <a:rPr lang="fi-FI" smtClean="0"/>
              <a:t>Fourth level</a:t>
            </a:r>
          </a:p>
          <a:p>
            <a:pPr lvl="4" eaLnBrk="1" latinLnBrk="0" hangingPunct="1"/>
            <a:r>
              <a:rPr lang="fi-FI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E15DB5C-8225-4E24-A642-3E15B4CD6540}" type="datetimeFigureOut">
              <a:rPr lang="en-US" smtClean="0"/>
              <a:t>17.9.2015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0C54F15-F96B-4FFB-978A-D3FB4E70E41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i-FI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Click to edit Master text styles</a:t>
            </a:r>
          </a:p>
          <a:p>
            <a:pPr lvl="1" eaLnBrk="1" latinLnBrk="0" hangingPunct="1"/>
            <a:r>
              <a:rPr lang="fi-FI" smtClean="0"/>
              <a:t>Second level</a:t>
            </a:r>
          </a:p>
          <a:p>
            <a:pPr lvl="2" eaLnBrk="1" latinLnBrk="0" hangingPunct="1"/>
            <a:r>
              <a:rPr lang="fi-FI" smtClean="0"/>
              <a:t>Third level</a:t>
            </a:r>
          </a:p>
          <a:p>
            <a:pPr lvl="3" eaLnBrk="1" latinLnBrk="0" hangingPunct="1"/>
            <a:r>
              <a:rPr lang="fi-FI" smtClean="0"/>
              <a:t>Fourth level</a:t>
            </a:r>
          </a:p>
          <a:p>
            <a:pPr lvl="4" eaLnBrk="1" latinLnBrk="0" hangingPunct="1"/>
            <a:r>
              <a:rPr lang="fi-FI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Click to edit Master text styles</a:t>
            </a:r>
          </a:p>
          <a:p>
            <a:pPr lvl="1" eaLnBrk="1" latinLnBrk="0" hangingPunct="1"/>
            <a:r>
              <a:rPr lang="fi-FI" smtClean="0"/>
              <a:t>Second level</a:t>
            </a:r>
          </a:p>
          <a:p>
            <a:pPr lvl="2" eaLnBrk="1" latinLnBrk="0" hangingPunct="1"/>
            <a:r>
              <a:rPr lang="fi-FI" smtClean="0"/>
              <a:t>Third level</a:t>
            </a:r>
          </a:p>
          <a:p>
            <a:pPr lvl="3" eaLnBrk="1" latinLnBrk="0" hangingPunct="1"/>
            <a:r>
              <a:rPr lang="fi-FI" smtClean="0"/>
              <a:t>Fourth level</a:t>
            </a:r>
          </a:p>
          <a:p>
            <a:pPr lvl="4" eaLnBrk="1" latinLnBrk="0" hangingPunct="1"/>
            <a:r>
              <a:rPr lang="fi-FI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E15DB5C-8225-4E24-A642-3E15B4CD6540}" type="datetimeFigureOut">
              <a:rPr lang="en-US" smtClean="0"/>
              <a:t>17.9.2015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0C54F15-F96B-4FFB-978A-D3FB4E70E41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i-FI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i-FI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5DB5C-8225-4E24-A642-3E15B4CD6540}" type="datetimeFigureOut">
              <a:rPr lang="en-US" smtClean="0"/>
              <a:t>17.9.2015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C54F15-F96B-4FFB-978A-D3FB4E70E4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5DB5C-8225-4E24-A642-3E15B4CD6540}" type="datetimeFigureOut">
              <a:rPr lang="en-US" smtClean="0"/>
              <a:t>17.9.2015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C54F15-F96B-4FFB-978A-D3FB4E70E4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i-FI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5DB5C-8225-4E24-A642-3E15B4CD6540}" type="datetimeFigureOut">
              <a:rPr lang="en-US" smtClean="0"/>
              <a:t>17.9.2015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C54F15-F96B-4FFB-978A-D3FB4E70E41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i-FI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Click to edit Master text styles</a:t>
            </a:r>
          </a:p>
          <a:p>
            <a:pPr lvl="1" eaLnBrk="1" latinLnBrk="0" hangingPunct="1"/>
            <a:r>
              <a:rPr lang="fi-FI" smtClean="0"/>
              <a:t>Second level</a:t>
            </a:r>
          </a:p>
          <a:p>
            <a:pPr lvl="2" eaLnBrk="1" latinLnBrk="0" hangingPunct="1"/>
            <a:r>
              <a:rPr lang="fi-FI" smtClean="0"/>
              <a:t>Third level</a:t>
            </a:r>
          </a:p>
          <a:p>
            <a:pPr lvl="3" eaLnBrk="1" latinLnBrk="0" hangingPunct="1"/>
            <a:r>
              <a:rPr lang="fi-FI" smtClean="0"/>
              <a:t>Fourth level</a:t>
            </a:r>
          </a:p>
          <a:p>
            <a:pPr lvl="4" eaLnBrk="1" latinLnBrk="0" hangingPunct="1"/>
            <a:r>
              <a:rPr lang="fi-FI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i-FI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i-FI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E15DB5C-8225-4E24-A642-3E15B4CD6540}" type="datetimeFigureOut">
              <a:rPr lang="en-US" smtClean="0"/>
              <a:t>17.9.2015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0C54F15-F96B-4FFB-978A-D3FB4E70E41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i-FI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i-FI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 smtClean="0"/>
              <a:t>Click to edit Master text styles</a:t>
            </a:r>
          </a:p>
          <a:p>
            <a:pPr lvl="1" eaLnBrk="1" latinLnBrk="0" hangingPunct="1"/>
            <a:r>
              <a:rPr kumimoji="0" lang="fi-FI" smtClean="0"/>
              <a:t>Second level</a:t>
            </a:r>
          </a:p>
          <a:p>
            <a:pPr lvl="2" eaLnBrk="1" latinLnBrk="0" hangingPunct="1"/>
            <a:r>
              <a:rPr kumimoji="0" lang="fi-FI" smtClean="0"/>
              <a:t>Third level</a:t>
            </a:r>
          </a:p>
          <a:p>
            <a:pPr lvl="3" eaLnBrk="1" latinLnBrk="0" hangingPunct="1"/>
            <a:r>
              <a:rPr kumimoji="0" lang="fi-FI" smtClean="0"/>
              <a:t>Fourth level</a:t>
            </a:r>
          </a:p>
          <a:p>
            <a:pPr lvl="4" eaLnBrk="1" latinLnBrk="0" hangingPunct="1"/>
            <a:r>
              <a:rPr kumimoji="0" lang="fi-FI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E15DB5C-8225-4E24-A642-3E15B4CD6540}" type="datetimeFigureOut">
              <a:rPr lang="en-US" smtClean="0"/>
              <a:t>17.9.2015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 descr="yky-kuvapalkki_en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31814"/>
            <a:ext cx="9146153" cy="155679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bldLvl="5" autoUpdateAnimBg="0"/>
    </p:bld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Miten nykyiseen sosiologiaan on tultu?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Pertti Alasuutari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7780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000" dirty="0"/>
              <a:t>Hallinta ja kamppailu vallasta on episteemistä</a:t>
            </a:r>
            <a:endParaRPr lang="fi-FI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Ideapajat ja eri tahojen tutkimuslaitokset</a:t>
            </a:r>
          </a:p>
          <a:p>
            <a:r>
              <a:rPr lang="fi-FI" dirty="0" smtClean="0"/>
              <a:t>Kannatusmittaukset ja puolueiden sekä poliitikkojen julkisuuden hallinta ja </a:t>
            </a:r>
            <a:r>
              <a:rPr lang="fi-FI" dirty="0" err="1" smtClean="0"/>
              <a:t>brändääminen</a:t>
            </a:r>
            <a:endParaRPr lang="fi-FI" dirty="0" smtClean="0"/>
          </a:p>
          <a:p>
            <a:r>
              <a:rPr lang="fi-FI" dirty="0" smtClean="0"/>
              <a:t>Toisenlainen julkisuuden hallinta: median ja internetin kontrollitoimet Venäjällä ja Kiinassa</a:t>
            </a:r>
          </a:p>
          <a:p>
            <a:r>
              <a:rPr lang="fi-FI" dirty="0" err="1" smtClean="0"/>
              <a:t>Maabrändäys</a:t>
            </a:r>
            <a:endParaRPr lang="fi-FI" dirty="0"/>
          </a:p>
          <a:p>
            <a:r>
              <a:rPr lang="fi-FI" dirty="0" smtClean="0"/>
              <a:t>Kansainväliset mallit ja muodit, kuten neoliberalismi</a:t>
            </a:r>
          </a:p>
          <a:p>
            <a:r>
              <a:rPr lang="fi-FI" dirty="0" smtClean="0"/>
              <a:t>Kansainväliset kampanjat, kuten globaalit liikkeet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27426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/>
              <a:t>Sairastunut demokratia?</a:t>
            </a:r>
            <a:endParaRPr lang="fi-FI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 smtClean="0"/>
              <a:t>Puhe politiikan </a:t>
            </a:r>
            <a:r>
              <a:rPr lang="fi-FI" dirty="0" err="1" smtClean="0"/>
              <a:t>mediatisaatiosta</a:t>
            </a:r>
            <a:endParaRPr lang="fi-FI" dirty="0" smtClean="0"/>
          </a:p>
          <a:p>
            <a:r>
              <a:rPr lang="fi-FI" dirty="0" smtClean="0"/>
              <a:t>Puhe kaupallisesta musiikista ja viihdeteollisuudesta vs. ”laatuohjelmista”</a:t>
            </a:r>
          </a:p>
          <a:p>
            <a:r>
              <a:rPr lang="fi-FI" dirty="0" smtClean="0"/>
              <a:t>Huoli populismista</a:t>
            </a:r>
          </a:p>
          <a:p>
            <a:r>
              <a:rPr lang="fi-FI" dirty="0" smtClean="0"/>
              <a:t>Nämä eivät ole poikkeus- tai sairausilmiöitä, vaan nykyisen hallitsemisen tavan rakenteellisista piirteistä juontuvia asioita</a:t>
            </a:r>
          </a:p>
          <a:p>
            <a:pPr lvl="1"/>
            <a:r>
              <a:rPr lang="fi-FI" dirty="0" smtClean="0"/>
              <a:t>Samoin kuin näitä ilmiöitä ruotivat diskurssit, kuten autenttisuus vs. epäaitous, kaupallisuus vs. </a:t>
            </a:r>
            <a:r>
              <a:rPr lang="fi-FI" dirty="0"/>
              <a:t>e</a:t>
            </a:r>
            <a:r>
              <a:rPr lang="fi-FI" dirty="0" smtClean="0"/>
              <a:t>päkaupallisuus</a:t>
            </a:r>
          </a:p>
          <a:p>
            <a:r>
              <a:rPr lang="fi-FI" dirty="0" smtClean="0"/>
              <a:t>Nyky-yhteiskunnan tutkimus vaatii merkitysten erittelyä!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89623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060848"/>
            <a:ext cx="5188107" cy="1678596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Lähiöravintolasta politiikkaan ja globalisaatioon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3880556"/>
            <a:ext cx="5188107" cy="2860812"/>
          </a:xfrm>
        </p:spPr>
        <p:txBody>
          <a:bodyPr>
            <a:normAutofit fontScale="85000" lnSpcReduction="20000"/>
          </a:bodyPr>
          <a:lstStyle/>
          <a:p>
            <a:r>
              <a:rPr lang="fi-FI" dirty="0" smtClean="0"/>
              <a:t>Sosiologia on muuttunut moneen kertaan 1980-luvun puolivälistä tähän päivään</a:t>
            </a:r>
          </a:p>
          <a:p>
            <a:r>
              <a:rPr lang="fi-FI" dirty="0" smtClean="0"/>
              <a:t>Laadullisen tutkimuksen nousu valtavirraksi</a:t>
            </a:r>
          </a:p>
          <a:p>
            <a:r>
              <a:rPr lang="fi-FI" dirty="0" smtClean="0"/>
              <a:t>Vastareaktiona siirtymä kohti makrososiologiaa ja globaaleja kysymyksenasetteluja?</a:t>
            </a:r>
            <a:endParaRPr lang="fi-FI" dirty="0"/>
          </a:p>
        </p:txBody>
      </p:sp>
      <p:pic>
        <p:nvPicPr>
          <p:cNvPr id="9" name="Picture 8" descr="Lähiöravintol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682" y="2469444"/>
            <a:ext cx="4297317" cy="4388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457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000" dirty="0"/>
              <a:t>Todellisuutta tutkivasta sosiologiasta subjektivismiin?</a:t>
            </a:r>
            <a:endParaRPr lang="fi-FI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fi-FI" dirty="0" smtClean="0"/>
              <a:t>2000</a:t>
            </a:r>
            <a:r>
              <a:rPr lang="fi-FI" dirty="0" smtClean="0"/>
              <a:t>-luvun alkupuolella rakennetutkijat </a:t>
            </a:r>
            <a:r>
              <a:rPr lang="fi-FI" dirty="0"/>
              <a:t>kritisoivat, laadullista tutkimusta tekevät </a:t>
            </a:r>
            <a:r>
              <a:rPr lang="fi-FI" dirty="0" smtClean="0"/>
              <a:t>puolustautuivat</a:t>
            </a:r>
          </a:p>
          <a:p>
            <a:pPr>
              <a:lnSpc>
                <a:spcPct val="90000"/>
              </a:lnSpc>
            </a:pPr>
            <a:r>
              <a:rPr lang="fi-FI" dirty="0" smtClean="0"/>
              <a:t>Alapuro 1990-luvun alussa: ”kokonaiset yhteiskunnat romahtavat ja meillä tutkitaan merkityksiä”</a:t>
            </a:r>
            <a:endParaRPr lang="fi-FI" dirty="0"/>
          </a:p>
          <a:p>
            <a:pPr>
              <a:lnSpc>
                <a:spcPct val="90000"/>
              </a:lnSpc>
            </a:pPr>
            <a:r>
              <a:rPr lang="fi-FI" dirty="0" smtClean="0"/>
              <a:t>Osa </a:t>
            </a:r>
            <a:r>
              <a:rPr lang="fi-FI" dirty="0"/>
              <a:t>laadullisen tutkimuksen tekijöistä </a:t>
            </a:r>
            <a:r>
              <a:rPr lang="fi-FI" dirty="0" smtClean="0"/>
              <a:t>käänsi </a:t>
            </a:r>
            <a:r>
              <a:rPr lang="fi-FI" dirty="0"/>
              <a:t>kelkkansa</a:t>
            </a:r>
          </a:p>
          <a:p>
            <a:pPr lvl="1">
              <a:lnSpc>
                <a:spcPct val="90000"/>
              </a:lnSpc>
            </a:pPr>
            <a:r>
              <a:rPr lang="fi-FI" dirty="0"/>
              <a:t>Järvelä, Roos, </a:t>
            </a:r>
            <a:r>
              <a:rPr lang="fi-FI" dirty="0" err="1"/>
              <a:t>Kortteinen</a:t>
            </a:r>
            <a:r>
              <a:rPr lang="fi-FI" dirty="0"/>
              <a:t>, </a:t>
            </a:r>
            <a:r>
              <a:rPr lang="fi-FI" dirty="0" err="1"/>
              <a:t>Töttö</a:t>
            </a:r>
            <a:r>
              <a:rPr lang="fi-FI" dirty="0"/>
              <a:t>, Puuronen</a:t>
            </a:r>
          </a:p>
          <a:p>
            <a:pPr lvl="1">
              <a:lnSpc>
                <a:spcPct val="90000"/>
              </a:lnSpc>
            </a:pPr>
            <a:r>
              <a:rPr lang="fi-FI" dirty="0" smtClean="0"/>
              <a:t>Myöskään </a:t>
            </a:r>
            <a:r>
              <a:rPr lang="fi-FI" dirty="0"/>
              <a:t>Alapuro ei varsinainen </a:t>
            </a:r>
            <a:r>
              <a:rPr lang="fi-FI" dirty="0" smtClean="0"/>
              <a:t>rakennetutkija</a:t>
            </a:r>
          </a:p>
          <a:p>
            <a:pPr>
              <a:lnSpc>
                <a:spcPct val="90000"/>
              </a:lnSpc>
            </a:pPr>
            <a:r>
              <a:rPr lang="fi-FI" dirty="0" smtClean="0"/>
              <a:t>Toisaalta ”makrofenomenologia” </a:t>
            </a:r>
            <a:r>
              <a:rPr lang="fi-FI" dirty="0" smtClean="0"/>
              <a:t>on alkanut </a:t>
            </a:r>
            <a:r>
              <a:rPr lang="fi-FI" dirty="0" smtClean="0"/>
              <a:t>kiinnostaa laadullisen tutkimuksen </a:t>
            </a:r>
            <a:r>
              <a:rPr lang="fi-FI" dirty="0" smtClean="0"/>
              <a:t>tekijöitä</a:t>
            </a:r>
          </a:p>
          <a:p>
            <a:pPr>
              <a:lnSpc>
                <a:spcPct val="90000"/>
              </a:lnSpc>
            </a:pPr>
            <a:r>
              <a:rPr lang="fi-FI" dirty="0" smtClean="0"/>
              <a:t>Oliko laadullisen tutkimuksen nousu joku subjektivismin väliaikainen harha-askel, josta nyt palataan kunnon rakennesosiologiaan?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01879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379" y="2060848"/>
            <a:ext cx="8278776" cy="990600"/>
          </a:xfrm>
        </p:spPr>
        <p:txBody>
          <a:bodyPr>
            <a:noAutofit/>
          </a:bodyPr>
          <a:lstStyle/>
          <a:p>
            <a:r>
              <a:rPr lang="fi-FI" sz="4000" dirty="0"/>
              <a:t>Mistä laadullisen tutkimuksen nousu johtui?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fi-FI" sz="2800" dirty="0" smtClean="0"/>
              <a:t>Osa 1960-luvun lopulta alkanutta positivismikritiikkiä</a:t>
            </a:r>
          </a:p>
          <a:p>
            <a:pPr lvl="1"/>
            <a:r>
              <a:rPr lang="fi-FI" sz="2500" dirty="0" smtClean="0"/>
              <a:t>Ensin marxismin nousu, sitten hyvin pian laadullinen tutkimus</a:t>
            </a:r>
          </a:p>
          <a:p>
            <a:r>
              <a:rPr lang="fi-FI" sz="2800" dirty="0" smtClean="0"/>
              <a:t>Suomessa </a:t>
            </a:r>
            <a:r>
              <a:rPr lang="fi-FI" sz="2800" dirty="0"/>
              <a:t>käänne tapahtui 1970-luvun lopulla</a:t>
            </a:r>
          </a:p>
          <a:p>
            <a:pPr lvl="1"/>
            <a:r>
              <a:rPr lang="fi-FI" sz="2500" dirty="0"/>
              <a:t>Esimerkiksi Roos: Piirteitä elämäntavan tutkimuksesta. Sosiologia 2/1978</a:t>
            </a:r>
          </a:p>
          <a:p>
            <a:pPr lvl="1">
              <a:lnSpc>
                <a:spcPct val="90000"/>
              </a:lnSpc>
            </a:pPr>
            <a:r>
              <a:rPr lang="fi-FI" sz="2800" dirty="0"/>
              <a:t>Kiinnostus elämäntavan- ja kulttuurintutkimusta kohtaan merkitsi irtiottoa ekonomistisesta marxismista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45783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000" dirty="0"/>
              <a:t>Mistä laadullisen tutkimuksen nousu johtui?</a:t>
            </a:r>
            <a:endParaRPr lang="en-US" sz="4000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fi-FI" sz="2400" dirty="0"/>
              <a:t>1980-luvun alkupuolella laadullinen tutkimus oli saanut jalansijan ja 1990-luvulla siitä oli tullut sosiologian </a:t>
            </a:r>
            <a:r>
              <a:rPr lang="fi-FI" sz="2400" dirty="0" smtClean="0"/>
              <a:t>valtavirtaa</a:t>
            </a:r>
            <a:endParaRPr lang="fi-FI" sz="2500" dirty="0" smtClean="0"/>
          </a:p>
          <a:p>
            <a:r>
              <a:rPr lang="fi-FI" sz="2800" dirty="0" smtClean="0"/>
              <a:t>Vastaavasti </a:t>
            </a:r>
            <a:r>
              <a:rPr lang="fi-FI" sz="2800" dirty="0"/>
              <a:t>brittisosiologiassa 1980-luvun alku oli Carl </a:t>
            </a:r>
            <a:r>
              <a:rPr lang="fi-FI" sz="2800" dirty="0" err="1"/>
              <a:t>Mayn</a:t>
            </a:r>
            <a:r>
              <a:rPr lang="fi-FI" sz="2800" dirty="0"/>
              <a:t> (2005) mukaan vedenjakaja</a:t>
            </a:r>
          </a:p>
          <a:p>
            <a:pPr lvl="1"/>
            <a:r>
              <a:rPr lang="fi-FI" sz="2400" dirty="0"/>
              <a:t>silloin marxilaisten analyysien tilalle tuli </a:t>
            </a:r>
            <a:r>
              <a:rPr lang="fi-FI" sz="2400" dirty="0" err="1"/>
              <a:t>konstruktionismi</a:t>
            </a:r>
            <a:r>
              <a:rPr lang="fi-FI" sz="2400" dirty="0"/>
              <a:t> ja postmodernistiset näkökohdat, jotka korostivat subjektiviteettia ja kokemusta rakenteiden ja mittaamisen sijaan</a:t>
            </a:r>
          </a:p>
          <a:p>
            <a:pPr lvl="1"/>
            <a:r>
              <a:rPr lang="fi-FI" sz="2400" dirty="0"/>
              <a:t>Ne selittävät hänen mukaansa laadullisten menetelmien suosiota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82262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060848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Teoreettisista esseistä laadullisiin artikkeleihin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sz="2800" dirty="0"/>
              <a:t>”Teoreettisten” esseiden sijaan alettiin tehdä systemaattisia havaintoja satunnaisten tai keksittyjen havaintoesimerkkien sijaan</a:t>
            </a:r>
          </a:p>
          <a:p>
            <a:r>
              <a:rPr lang="fi-FI" sz="2800" dirty="0"/>
              <a:t>Laadullinen tutkimus merkitsi pyrkimystä systematisoida ”</a:t>
            </a:r>
            <a:r>
              <a:rPr lang="fi-FI" sz="2800" dirty="0" err="1"/>
              <a:t>kontekstuaalisen</a:t>
            </a:r>
            <a:r>
              <a:rPr lang="fi-FI" sz="2800" dirty="0"/>
              <a:t> informaation” käyttöä</a:t>
            </a:r>
            <a:endParaRPr lang="en-US" sz="2800" dirty="0"/>
          </a:p>
          <a:p>
            <a:r>
              <a:rPr lang="fi-FI" sz="2800" dirty="0" smtClean="0"/>
              <a:t>Laadullinen tutkimus kehkeytyi teoreettisesta keskustelusta</a:t>
            </a:r>
          </a:p>
          <a:p>
            <a:pPr lvl="1">
              <a:lnSpc>
                <a:spcPct val="90000"/>
              </a:lnSpc>
            </a:pPr>
            <a:r>
              <a:rPr lang="en-US" sz="2000" dirty="0" err="1" smtClean="0"/>
              <a:t>Esim</a:t>
            </a:r>
            <a:r>
              <a:rPr lang="en-US" sz="2000" dirty="0" smtClean="0"/>
              <a:t>. Payne et al. 2004, </a:t>
            </a:r>
            <a:r>
              <a:rPr lang="en-US" sz="2000" dirty="0" err="1" smtClean="0"/>
              <a:t>Räsänen</a:t>
            </a:r>
            <a:r>
              <a:rPr lang="en-US" sz="2000" dirty="0" smtClean="0"/>
              <a:t> et al. 2005 </a:t>
            </a:r>
            <a:r>
              <a:rPr lang="en-US" sz="2000" dirty="0" err="1" smtClean="0"/>
              <a:t>osoittavat</a:t>
            </a:r>
            <a:r>
              <a:rPr lang="en-US" sz="2000" dirty="0" smtClean="0"/>
              <a:t> </a:t>
            </a:r>
            <a:r>
              <a:rPr lang="en-US" sz="2000" dirty="0" err="1" smtClean="0"/>
              <a:t>että</a:t>
            </a:r>
            <a:r>
              <a:rPr lang="en-US" sz="2000" dirty="0" smtClean="0"/>
              <a:t> </a:t>
            </a:r>
            <a:r>
              <a:rPr lang="en-US" sz="2000" dirty="0" err="1" smtClean="0"/>
              <a:t>laadulliset</a:t>
            </a:r>
            <a:r>
              <a:rPr lang="en-US" sz="2000" dirty="0" smtClean="0"/>
              <a:t> </a:t>
            </a:r>
            <a:r>
              <a:rPr lang="en-US" sz="2000" dirty="0" err="1" smtClean="0"/>
              <a:t>artikkelit</a:t>
            </a:r>
            <a:r>
              <a:rPr lang="en-US" sz="2000" dirty="0" smtClean="0"/>
              <a:t> </a:t>
            </a:r>
            <a:r>
              <a:rPr lang="en-US" sz="2000" dirty="0" err="1" smtClean="0"/>
              <a:t>lisääntyivät</a:t>
            </a:r>
            <a:r>
              <a:rPr lang="en-US" sz="2000" dirty="0" smtClean="0"/>
              <a:t> </a:t>
            </a:r>
            <a:r>
              <a:rPr lang="en-US" sz="2000" dirty="0" err="1" smtClean="0"/>
              <a:t>teoreettisten</a:t>
            </a:r>
            <a:r>
              <a:rPr lang="en-US" sz="2000" dirty="0" smtClean="0"/>
              <a:t> </a:t>
            </a:r>
            <a:r>
              <a:rPr lang="en-US" sz="2000" dirty="0" err="1" smtClean="0"/>
              <a:t>kustannuksella</a:t>
            </a:r>
            <a:endParaRPr lang="fi-FI" sz="2400" dirty="0" smtClean="0"/>
          </a:p>
          <a:p>
            <a:endParaRPr lang="fi-FI" sz="2800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664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/>
              <a:t>Sosiologian vastaisku</a:t>
            </a:r>
            <a:endParaRPr lang="fi-FI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Sodanjälkeisenä aikana yhteiskuntatiede on jakaantunut siten, että monet tutkimusalat ovat itsenäistyneet omiksi tieteenaloikseen</a:t>
            </a:r>
          </a:p>
          <a:p>
            <a:pPr lvl="1"/>
            <a:r>
              <a:rPr lang="fi-FI" dirty="0" smtClean="0"/>
              <a:t>Politiikan tutkimus ja kansainväliset suhteet omiksi oppiaineikseen</a:t>
            </a:r>
          </a:p>
          <a:p>
            <a:pPr lvl="1"/>
            <a:r>
              <a:rPr lang="fi-FI" dirty="0" smtClean="0"/>
              <a:t>Joukkoviestinten tutkimus ”tiedotusoppitieteeksi”</a:t>
            </a:r>
          </a:p>
          <a:p>
            <a:pPr lvl="1"/>
            <a:r>
              <a:rPr lang="fi-FI" dirty="0" smtClean="0"/>
              <a:t>Organisaatiososiologia keskittynyt kauppa- ja hallintotieteisiin</a:t>
            </a:r>
          </a:p>
          <a:p>
            <a:r>
              <a:rPr lang="fi-FI" dirty="0" smtClean="0"/>
              <a:t>Sosiologiasta tullut puhdasta ”sosiaalitiedettä”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40658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/>
              <a:t>Sosiologian vastaisku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Viime vuosien aikana sosiologia on pyristellyt irti sille jääneestä ahtaasta lokerosta</a:t>
            </a:r>
          </a:p>
          <a:p>
            <a:r>
              <a:rPr lang="fi-FI" dirty="0" smtClean="0"/>
              <a:t>Esimerkiksi </a:t>
            </a:r>
            <a:r>
              <a:rPr lang="fi-FI" dirty="0" err="1" smtClean="0"/>
              <a:t>ASA:ssa</a:t>
            </a:r>
            <a:r>
              <a:rPr lang="fi-FI" dirty="0" smtClean="0"/>
              <a:t> on vasta perustettu mediasosiologian alajärjestö</a:t>
            </a:r>
          </a:p>
          <a:p>
            <a:r>
              <a:rPr lang="fi-FI" dirty="0" smtClean="0"/>
              <a:t>Globaali ja </a:t>
            </a:r>
            <a:r>
              <a:rPr lang="fi-FI" dirty="0" err="1" smtClean="0"/>
              <a:t>transnationaali</a:t>
            </a:r>
            <a:r>
              <a:rPr lang="fi-FI" dirty="0" smtClean="0"/>
              <a:t> sosiologia on tunkeutunut politiikan tutkimuksen ja kansainvälisen politiikan alueelle</a:t>
            </a:r>
          </a:p>
          <a:p>
            <a:r>
              <a:rPr lang="fi-FI" dirty="0" err="1" smtClean="0"/>
              <a:t>Uusinstitutionalismin</a:t>
            </a:r>
            <a:r>
              <a:rPr lang="fi-FI" dirty="0" smtClean="0"/>
              <a:t> myötä suomalainenkin sosiologia on taas kiinnostunut organisaatioista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58049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000" dirty="0"/>
              <a:t>Kiinnostus hallintaan ja politiikkaan kasvanut</a:t>
            </a:r>
            <a:endParaRPr lang="fi-FI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 smtClean="0"/>
              <a:t>Foucault’n hallinnan analytiikka ja vallan kysymykset</a:t>
            </a:r>
          </a:p>
          <a:p>
            <a:r>
              <a:rPr lang="fi-FI" dirty="0" smtClean="0"/>
              <a:t>Neoliberalismin tutkimus ja </a:t>
            </a:r>
            <a:r>
              <a:rPr lang="fi-FI" dirty="0" smtClean="0"/>
              <a:t>kritiikki</a:t>
            </a:r>
          </a:p>
          <a:p>
            <a:r>
              <a:rPr lang="fi-FI" dirty="0" smtClean="0"/>
              <a:t>Näiden teemojen suosio johtuu sosiologien pyrkimyksestä ymmärtää ja selittää nykyistä hallitsemisen tapaa ja kamppailua politiikan suunnasta, jossa olennaista on yleinen mielipide, mielihalut ja käsitykset siitä, mikä on rationaalista ja välttämätöntä</a:t>
            </a:r>
          </a:p>
          <a:p>
            <a:r>
              <a:rPr lang="fi-FI" dirty="0" smtClean="0"/>
              <a:t>Foucault esittää sen hyvin luennoissaan: sitä mukaa kun tullaan yksinvallasta kohti tasavaltaisempaa poliittista järjestelmää, pitää hallita yleisen mielipiteen kautta: pitää saada kansalle oikeat mielipiteet ja pitää vedota suuren yleisön tuntoihin ja mielihaluihin</a:t>
            </a:r>
          </a:p>
          <a:p>
            <a:r>
              <a:rPr lang="fi-FI" dirty="0" smtClean="0"/>
              <a:t>Sama pätee myös kansainvälisen järjestelmän tasolla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89123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Default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2476</TotalTime>
  <Words>540</Words>
  <Application>Microsoft Macintosh PowerPoint</Application>
  <PresentationFormat>On-screen Show (4:3)</PresentationFormat>
  <Paragraphs>62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Theme</vt:lpstr>
      <vt:lpstr>Miten nykyiseen sosiologiaan on tultu?</vt:lpstr>
      <vt:lpstr>Lähiöravintolasta politiikkaan ja globalisaatioon</vt:lpstr>
      <vt:lpstr>Todellisuutta tutkivasta sosiologiasta subjektivismiin?</vt:lpstr>
      <vt:lpstr>Mistä laadullisen tutkimuksen nousu johtui?</vt:lpstr>
      <vt:lpstr>Mistä laadullisen tutkimuksen nousu johtui?</vt:lpstr>
      <vt:lpstr>Teoreettisista esseistä laadullisiin artikkeleihin</vt:lpstr>
      <vt:lpstr>Sosiologian vastaisku</vt:lpstr>
      <vt:lpstr>Sosiologian vastaisku</vt:lpstr>
      <vt:lpstr>Kiinnostus hallintaan ja politiikkaan kasvanut</vt:lpstr>
      <vt:lpstr>Hallinta ja kamppailu vallasta on episteemistä</vt:lpstr>
      <vt:lpstr>Sairastunut demokratia?</vt:lpstr>
    </vt:vector>
  </TitlesOfParts>
  <Company>University of Tampere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Miten nykyiseen sosiologiaan on tultu?</dc:title>
  <dc:creator>Pertti  Alasuutari</dc:creator>
  <cp:lastModifiedBy>Pertti  Alasuutari</cp:lastModifiedBy>
  <cp:revision>29</cp:revision>
  <dcterms:created xsi:type="dcterms:W3CDTF">2015-09-15T13:28:34Z</dcterms:created>
  <dcterms:modified xsi:type="dcterms:W3CDTF">2015-09-17T07:15:18Z</dcterms:modified>
</cp:coreProperties>
</file>