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4"/>
  </p:sldMasterIdLst>
  <p:notesMasterIdLst>
    <p:notesMasterId r:id="rId22"/>
  </p:notesMasterIdLst>
  <p:sldIdLst>
    <p:sldId id="256" r:id="rId5"/>
    <p:sldId id="277" r:id="rId6"/>
    <p:sldId id="276" r:id="rId7"/>
    <p:sldId id="258" r:id="rId8"/>
    <p:sldId id="260" r:id="rId9"/>
    <p:sldId id="263" r:id="rId10"/>
    <p:sldId id="262" r:id="rId11"/>
    <p:sldId id="264" r:id="rId12"/>
    <p:sldId id="265" r:id="rId13"/>
    <p:sldId id="271" r:id="rId14"/>
    <p:sldId id="270" r:id="rId15"/>
    <p:sldId id="280" r:id="rId16"/>
    <p:sldId id="272" r:id="rId17"/>
    <p:sldId id="273" r:id="rId18"/>
    <p:sldId id="278" r:id="rId19"/>
    <p:sldId id="279" r:id="rId20"/>
    <p:sldId id="281"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066" autoAdjust="0"/>
  </p:normalViewPr>
  <p:slideViewPr>
    <p:cSldViewPr>
      <p:cViewPr varScale="1">
        <p:scale>
          <a:sx n="63" d="100"/>
          <a:sy n="63" d="100"/>
        </p:scale>
        <p:origin x="138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3952EC-5E1C-44D6-BC5B-17F0B5F1D319}" type="doc">
      <dgm:prSet loTypeId="urn:microsoft.com/office/officeart/2005/8/layout/arrow2" loCatId="process" qsTypeId="urn:microsoft.com/office/officeart/2005/8/quickstyle/simple1" qsCatId="simple" csTypeId="urn:microsoft.com/office/officeart/2005/8/colors/accent1_2" csCatId="accent1" phldr="1"/>
      <dgm:spPr/>
    </dgm:pt>
    <dgm:pt modelId="{F98CD428-C107-4F63-AB7D-FB2E2647A450}">
      <dgm:prSet phldrT="[Text]" custT="1"/>
      <dgm:spPr/>
      <dgm:t>
        <a:bodyPr/>
        <a:lstStyle/>
        <a:p>
          <a:endParaRPr lang="en-US" sz="1400" b="1" dirty="0"/>
        </a:p>
        <a:p>
          <a:endParaRPr lang="en-US" sz="1400" b="1" dirty="0"/>
        </a:p>
        <a:p>
          <a:r>
            <a:rPr lang="en-US" sz="1400" b="1" dirty="0"/>
            <a:t>1990s </a:t>
          </a:r>
        </a:p>
        <a:p>
          <a:r>
            <a:rPr lang="en-US" sz="1100" dirty="0"/>
            <a:t> -Council Directive 90/385/EEC on Active Implantable Medical Devices  (1990)</a:t>
          </a:r>
        </a:p>
        <a:p>
          <a:r>
            <a:rPr lang="en-US" sz="1100" dirty="0"/>
            <a:t> -Council Directive 93/42/EEC on Medical Devices  (1993)</a:t>
          </a:r>
        </a:p>
        <a:p>
          <a:r>
            <a:rPr lang="en-US" sz="1100" dirty="0"/>
            <a:t> -Directive 98/79/EC of the European Parliament and of the Council on In vitro Diagnostic Medical Devices (1998)</a:t>
          </a:r>
        </a:p>
        <a:p>
          <a:endParaRPr lang="en-US" sz="1100" dirty="0"/>
        </a:p>
      </dgm:t>
    </dgm:pt>
    <dgm:pt modelId="{E4D063B3-C0E9-403F-A4C2-4F653D52D40E}" type="parTrans" cxnId="{8003A44A-10BE-48C4-9586-4E3D5CBFFB75}">
      <dgm:prSet/>
      <dgm:spPr/>
      <dgm:t>
        <a:bodyPr/>
        <a:lstStyle/>
        <a:p>
          <a:endParaRPr lang="en-US"/>
        </a:p>
      </dgm:t>
    </dgm:pt>
    <dgm:pt modelId="{4F71F059-B6EE-4204-8213-25D5AFF6E67F}" type="sibTrans" cxnId="{8003A44A-10BE-48C4-9586-4E3D5CBFFB75}">
      <dgm:prSet/>
      <dgm:spPr/>
      <dgm:t>
        <a:bodyPr/>
        <a:lstStyle/>
        <a:p>
          <a:endParaRPr lang="en-US"/>
        </a:p>
      </dgm:t>
    </dgm:pt>
    <dgm:pt modelId="{7EB3A72A-2815-408F-B80D-F3E18419E7B0}">
      <dgm:prSet phldrT="[Text]" custT="1"/>
      <dgm:spPr/>
      <dgm:t>
        <a:bodyPr/>
        <a:lstStyle/>
        <a:p>
          <a:r>
            <a:rPr lang="en-US" sz="2400" b="1" dirty="0"/>
            <a:t>2000s</a:t>
          </a:r>
        </a:p>
        <a:p>
          <a:r>
            <a:rPr lang="en-US" sz="1200" dirty="0"/>
            <a:t>-use of</a:t>
          </a:r>
          <a:r>
            <a:rPr lang="en-US" sz="1200" i="1" dirty="0"/>
            <a:t> software </a:t>
          </a:r>
          <a:r>
            <a:rPr lang="en-US" sz="1200" dirty="0"/>
            <a:t>as a medical device</a:t>
          </a:r>
        </a:p>
        <a:p>
          <a:endParaRPr lang="en-US" sz="4100" dirty="0"/>
        </a:p>
        <a:p>
          <a:endParaRPr lang="en-US" sz="2000" dirty="0"/>
        </a:p>
      </dgm:t>
    </dgm:pt>
    <dgm:pt modelId="{2BC2E684-0550-400B-9868-D09D86CFE51F}" type="parTrans" cxnId="{7BA72D18-D08C-4D41-A88B-277950FCC06E}">
      <dgm:prSet/>
      <dgm:spPr/>
      <dgm:t>
        <a:bodyPr/>
        <a:lstStyle/>
        <a:p>
          <a:endParaRPr lang="en-US"/>
        </a:p>
      </dgm:t>
    </dgm:pt>
    <dgm:pt modelId="{A9361559-8A23-4E2E-A753-D3A4BDF0E19E}" type="sibTrans" cxnId="{7BA72D18-D08C-4D41-A88B-277950FCC06E}">
      <dgm:prSet/>
      <dgm:spPr/>
      <dgm:t>
        <a:bodyPr/>
        <a:lstStyle/>
        <a:p>
          <a:endParaRPr lang="en-US"/>
        </a:p>
      </dgm:t>
    </dgm:pt>
    <dgm:pt modelId="{83B4FCFB-9FF4-43D4-A114-238CB0B09E78}">
      <dgm:prSet phldrT="[Text]" custT="1"/>
      <dgm:spPr/>
      <dgm:t>
        <a:bodyPr/>
        <a:lstStyle/>
        <a:p>
          <a:r>
            <a:rPr lang="en-US" sz="3900" b="1" dirty="0"/>
            <a:t>2020s</a:t>
          </a:r>
        </a:p>
        <a:p>
          <a:r>
            <a:rPr lang="en-US" sz="1100" dirty="0"/>
            <a:t>-Medical Device Regulation (“MDR”, EU 2017/745) and the In-vitro Diagnostic Medical Devices Regulation (EU 2017/746)</a:t>
          </a:r>
        </a:p>
        <a:p>
          <a:r>
            <a:rPr lang="en-US" sz="1100" dirty="0"/>
            <a:t>-entered into force on May 2017</a:t>
          </a:r>
        </a:p>
        <a:p>
          <a:r>
            <a:rPr lang="en-US" sz="1100" dirty="0"/>
            <a:t>-replacement in phases (transition time)</a:t>
          </a:r>
        </a:p>
      </dgm:t>
    </dgm:pt>
    <dgm:pt modelId="{BEA24FF2-0F29-481D-8760-48713A95F282}" type="parTrans" cxnId="{2E14B76F-57BE-40B0-90F7-6F79F7A8F76E}">
      <dgm:prSet/>
      <dgm:spPr/>
      <dgm:t>
        <a:bodyPr/>
        <a:lstStyle/>
        <a:p>
          <a:endParaRPr lang="en-US"/>
        </a:p>
      </dgm:t>
    </dgm:pt>
    <dgm:pt modelId="{0669D86E-CE2B-4209-8CBD-7D0031B486C9}" type="sibTrans" cxnId="{2E14B76F-57BE-40B0-90F7-6F79F7A8F76E}">
      <dgm:prSet/>
      <dgm:spPr/>
      <dgm:t>
        <a:bodyPr/>
        <a:lstStyle/>
        <a:p>
          <a:endParaRPr lang="en-US"/>
        </a:p>
      </dgm:t>
    </dgm:pt>
    <dgm:pt modelId="{B54C2503-FB0C-47D9-9CC8-085A7CE0F8AA}" type="pres">
      <dgm:prSet presAssocID="{4E3952EC-5E1C-44D6-BC5B-17F0B5F1D319}" presName="arrowDiagram" presStyleCnt="0">
        <dgm:presLayoutVars>
          <dgm:chMax val="5"/>
          <dgm:dir/>
          <dgm:resizeHandles val="exact"/>
        </dgm:presLayoutVars>
      </dgm:prSet>
      <dgm:spPr/>
    </dgm:pt>
    <dgm:pt modelId="{DCF45132-6568-4E76-A6F3-76E080CB12F6}" type="pres">
      <dgm:prSet presAssocID="{4E3952EC-5E1C-44D6-BC5B-17F0B5F1D319}" presName="arrow" presStyleLbl="bgShp" presStyleIdx="0" presStyleCnt="1"/>
      <dgm:spPr/>
    </dgm:pt>
    <dgm:pt modelId="{465AACED-A96C-49B7-BF9C-6B1CA7B53F6E}" type="pres">
      <dgm:prSet presAssocID="{4E3952EC-5E1C-44D6-BC5B-17F0B5F1D319}" presName="arrowDiagram3" presStyleCnt="0"/>
      <dgm:spPr/>
    </dgm:pt>
    <dgm:pt modelId="{6131D073-716B-4628-81B1-769751DBF435}" type="pres">
      <dgm:prSet presAssocID="{F98CD428-C107-4F63-AB7D-FB2E2647A450}" presName="bullet3a" presStyleLbl="node1" presStyleIdx="0" presStyleCnt="3"/>
      <dgm:spPr/>
    </dgm:pt>
    <dgm:pt modelId="{59188302-A950-4390-97BB-B7161E844970}" type="pres">
      <dgm:prSet presAssocID="{F98CD428-C107-4F63-AB7D-FB2E2647A450}" presName="textBox3a" presStyleLbl="revTx" presStyleIdx="0" presStyleCnt="3" custScaleX="148177" custScaleY="218650" custLinFactNeighborX="23236" custLinFactNeighborY="38348">
        <dgm:presLayoutVars>
          <dgm:bulletEnabled val="1"/>
        </dgm:presLayoutVars>
      </dgm:prSet>
      <dgm:spPr/>
    </dgm:pt>
    <dgm:pt modelId="{20586094-7A03-4069-81A5-A746D0C79A74}" type="pres">
      <dgm:prSet presAssocID="{7EB3A72A-2815-408F-B80D-F3E18419E7B0}" presName="bullet3b" presStyleLbl="node1" presStyleIdx="1" presStyleCnt="3"/>
      <dgm:spPr/>
    </dgm:pt>
    <dgm:pt modelId="{91D411E0-9113-4B8F-909C-04D1373A06CC}" type="pres">
      <dgm:prSet presAssocID="{7EB3A72A-2815-408F-B80D-F3E18419E7B0}" presName="textBox3b" presStyleLbl="revTx" presStyleIdx="1" presStyleCnt="3">
        <dgm:presLayoutVars>
          <dgm:bulletEnabled val="1"/>
        </dgm:presLayoutVars>
      </dgm:prSet>
      <dgm:spPr/>
    </dgm:pt>
    <dgm:pt modelId="{A3FCF715-8CEF-4212-A7D7-44330DDBD5D7}" type="pres">
      <dgm:prSet presAssocID="{83B4FCFB-9FF4-43D4-A114-238CB0B09E78}" presName="bullet3c" presStyleLbl="node1" presStyleIdx="2" presStyleCnt="3"/>
      <dgm:spPr/>
    </dgm:pt>
    <dgm:pt modelId="{5920ABFE-0A68-471E-8AE2-7D3A375A922C}" type="pres">
      <dgm:prSet presAssocID="{83B4FCFB-9FF4-43D4-A114-238CB0B09E78}" presName="textBox3c" presStyleLbl="revTx" presStyleIdx="2" presStyleCnt="3">
        <dgm:presLayoutVars>
          <dgm:bulletEnabled val="1"/>
        </dgm:presLayoutVars>
      </dgm:prSet>
      <dgm:spPr/>
    </dgm:pt>
  </dgm:ptLst>
  <dgm:cxnLst>
    <dgm:cxn modelId="{7BA72D18-D08C-4D41-A88B-277950FCC06E}" srcId="{4E3952EC-5E1C-44D6-BC5B-17F0B5F1D319}" destId="{7EB3A72A-2815-408F-B80D-F3E18419E7B0}" srcOrd="1" destOrd="0" parTransId="{2BC2E684-0550-400B-9868-D09D86CFE51F}" sibTransId="{A9361559-8A23-4E2E-A753-D3A4BDF0E19E}"/>
    <dgm:cxn modelId="{192DD65E-BE02-46EB-8988-68CA6955A032}" type="presOf" srcId="{F98CD428-C107-4F63-AB7D-FB2E2647A450}" destId="{59188302-A950-4390-97BB-B7161E844970}" srcOrd="0" destOrd="0" presId="urn:microsoft.com/office/officeart/2005/8/layout/arrow2"/>
    <dgm:cxn modelId="{8003A44A-10BE-48C4-9586-4E3D5CBFFB75}" srcId="{4E3952EC-5E1C-44D6-BC5B-17F0B5F1D319}" destId="{F98CD428-C107-4F63-AB7D-FB2E2647A450}" srcOrd="0" destOrd="0" parTransId="{E4D063B3-C0E9-403F-A4C2-4F653D52D40E}" sibTransId="{4F71F059-B6EE-4204-8213-25D5AFF6E67F}"/>
    <dgm:cxn modelId="{A57C2E4D-7F49-445C-B3EF-086846545BDE}" type="presOf" srcId="{83B4FCFB-9FF4-43D4-A114-238CB0B09E78}" destId="{5920ABFE-0A68-471E-8AE2-7D3A375A922C}" srcOrd="0" destOrd="0" presId="urn:microsoft.com/office/officeart/2005/8/layout/arrow2"/>
    <dgm:cxn modelId="{2E14B76F-57BE-40B0-90F7-6F79F7A8F76E}" srcId="{4E3952EC-5E1C-44D6-BC5B-17F0B5F1D319}" destId="{83B4FCFB-9FF4-43D4-A114-238CB0B09E78}" srcOrd="2" destOrd="0" parTransId="{BEA24FF2-0F29-481D-8760-48713A95F282}" sibTransId="{0669D86E-CE2B-4209-8CBD-7D0031B486C9}"/>
    <dgm:cxn modelId="{241E10C0-902A-41AE-9445-DB448883E383}" type="presOf" srcId="{7EB3A72A-2815-408F-B80D-F3E18419E7B0}" destId="{91D411E0-9113-4B8F-909C-04D1373A06CC}" srcOrd="0" destOrd="0" presId="urn:microsoft.com/office/officeart/2005/8/layout/arrow2"/>
    <dgm:cxn modelId="{E47437DD-D62B-4426-BE7A-843CF60BEB38}" type="presOf" srcId="{4E3952EC-5E1C-44D6-BC5B-17F0B5F1D319}" destId="{B54C2503-FB0C-47D9-9CC8-085A7CE0F8AA}" srcOrd="0" destOrd="0" presId="urn:microsoft.com/office/officeart/2005/8/layout/arrow2"/>
    <dgm:cxn modelId="{274C5B1C-33A9-472B-AC0B-BAC99E2B85E4}" type="presParOf" srcId="{B54C2503-FB0C-47D9-9CC8-085A7CE0F8AA}" destId="{DCF45132-6568-4E76-A6F3-76E080CB12F6}" srcOrd="0" destOrd="0" presId="urn:microsoft.com/office/officeart/2005/8/layout/arrow2"/>
    <dgm:cxn modelId="{734245E4-A68D-4250-AA4B-3C9A719B264D}" type="presParOf" srcId="{B54C2503-FB0C-47D9-9CC8-085A7CE0F8AA}" destId="{465AACED-A96C-49B7-BF9C-6B1CA7B53F6E}" srcOrd="1" destOrd="0" presId="urn:microsoft.com/office/officeart/2005/8/layout/arrow2"/>
    <dgm:cxn modelId="{014E9386-DBD6-4972-A36E-672BD73E53D9}" type="presParOf" srcId="{465AACED-A96C-49B7-BF9C-6B1CA7B53F6E}" destId="{6131D073-716B-4628-81B1-769751DBF435}" srcOrd="0" destOrd="0" presId="urn:microsoft.com/office/officeart/2005/8/layout/arrow2"/>
    <dgm:cxn modelId="{0826C42A-E935-433C-820C-55860F8C0534}" type="presParOf" srcId="{465AACED-A96C-49B7-BF9C-6B1CA7B53F6E}" destId="{59188302-A950-4390-97BB-B7161E844970}" srcOrd="1" destOrd="0" presId="urn:microsoft.com/office/officeart/2005/8/layout/arrow2"/>
    <dgm:cxn modelId="{94748DB4-8336-445B-A416-F83A58ED0CEF}" type="presParOf" srcId="{465AACED-A96C-49B7-BF9C-6B1CA7B53F6E}" destId="{20586094-7A03-4069-81A5-A746D0C79A74}" srcOrd="2" destOrd="0" presId="urn:microsoft.com/office/officeart/2005/8/layout/arrow2"/>
    <dgm:cxn modelId="{52E55EF1-9802-41AF-98AD-51DEC701200A}" type="presParOf" srcId="{465AACED-A96C-49B7-BF9C-6B1CA7B53F6E}" destId="{91D411E0-9113-4B8F-909C-04D1373A06CC}" srcOrd="3" destOrd="0" presId="urn:microsoft.com/office/officeart/2005/8/layout/arrow2"/>
    <dgm:cxn modelId="{02CF9FD5-8E74-4891-83D3-0610660FD3EB}" type="presParOf" srcId="{465AACED-A96C-49B7-BF9C-6B1CA7B53F6E}" destId="{A3FCF715-8CEF-4212-A7D7-44330DDBD5D7}" srcOrd="4" destOrd="0" presId="urn:microsoft.com/office/officeart/2005/8/layout/arrow2"/>
    <dgm:cxn modelId="{4BC0DBC1-8E75-47C5-871E-A94954FA5773}" type="presParOf" srcId="{465AACED-A96C-49B7-BF9C-6B1CA7B53F6E}" destId="{5920ABFE-0A68-471E-8AE2-7D3A375A922C}" srcOrd="5"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F45132-6568-4E76-A6F3-76E080CB12F6}">
      <dsp:nvSpPr>
        <dsp:cNvPr id="0" name=""/>
        <dsp:cNvSpPr/>
      </dsp:nvSpPr>
      <dsp:spPr>
        <a:xfrm>
          <a:off x="0" y="137413"/>
          <a:ext cx="6432376" cy="4020235"/>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131D073-716B-4628-81B1-769751DBF435}">
      <dsp:nvSpPr>
        <dsp:cNvPr id="0" name=""/>
        <dsp:cNvSpPr/>
      </dsp:nvSpPr>
      <dsp:spPr>
        <a:xfrm>
          <a:off x="816911" y="2912179"/>
          <a:ext cx="167241" cy="16724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188302-A950-4390-97BB-B7161E844970}">
      <dsp:nvSpPr>
        <dsp:cNvPr id="0" name=""/>
        <dsp:cNvSpPr/>
      </dsp:nvSpPr>
      <dsp:spPr>
        <a:xfrm>
          <a:off x="887755" y="2443947"/>
          <a:ext cx="2220793" cy="2540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618" tIns="0" rIns="0" bIns="0" numCol="1" spcCol="1270" anchor="t" anchorCtr="0">
          <a:noAutofit/>
        </a:bodyPr>
        <a:lstStyle/>
        <a:p>
          <a:pPr marL="0" lvl="0" indent="0" algn="l" defTabSz="622300">
            <a:lnSpc>
              <a:spcPct val="90000"/>
            </a:lnSpc>
            <a:spcBef>
              <a:spcPct val="0"/>
            </a:spcBef>
            <a:spcAft>
              <a:spcPct val="35000"/>
            </a:spcAft>
            <a:buNone/>
          </a:pPr>
          <a:endParaRPr lang="en-US" sz="1400" b="1" kern="1200" dirty="0"/>
        </a:p>
        <a:p>
          <a:pPr marL="0" lvl="0" indent="0" algn="l" defTabSz="622300">
            <a:lnSpc>
              <a:spcPct val="90000"/>
            </a:lnSpc>
            <a:spcBef>
              <a:spcPct val="0"/>
            </a:spcBef>
            <a:spcAft>
              <a:spcPct val="35000"/>
            </a:spcAft>
            <a:buNone/>
          </a:pPr>
          <a:endParaRPr lang="en-US" sz="1400" b="1" kern="1200" dirty="0"/>
        </a:p>
        <a:p>
          <a:pPr marL="0" lvl="0" indent="0" algn="l" defTabSz="622300">
            <a:lnSpc>
              <a:spcPct val="90000"/>
            </a:lnSpc>
            <a:spcBef>
              <a:spcPct val="0"/>
            </a:spcBef>
            <a:spcAft>
              <a:spcPct val="35000"/>
            </a:spcAft>
            <a:buNone/>
          </a:pPr>
          <a:r>
            <a:rPr lang="en-US" sz="1400" b="1" kern="1200" dirty="0"/>
            <a:t>1990s </a:t>
          </a:r>
        </a:p>
        <a:p>
          <a:pPr marL="0" lvl="0" indent="0" algn="l" defTabSz="622300">
            <a:lnSpc>
              <a:spcPct val="90000"/>
            </a:lnSpc>
            <a:spcBef>
              <a:spcPct val="0"/>
            </a:spcBef>
            <a:spcAft>
              <a:spcPct val="35000"/>
            </a:spcAft>
            <a:buNone/>
          </a:pPr>
          <a:r>
            <a:rPr lang="en-US" sz="1100" kern="1200" dirty="0"/>
            <a:t> -Council Directive 90/385/EEC on Active Implantable Medical Devices  (1990)</a:t>
          </a:r>
        </a:p>
        <a:p>
          <a:pPr marL="0" lvl="0" indent="0" algn="l" defTabSz="622300">
            <a:lnSpc>
              <a:spcPct val="90000"/>
            </a:lnSpc>
            <a:spcBef>
              <a:spcPct val="0"/>
            </a:spcBef>
            <a:spcAft>
              <a:spcPct val="35000"/>
            </a:spcAft>
            <a:buNone/>
          </a:pPr>
          <a:r>
            <a:rPr lang="en-US" sz="1100" kern="1200" dirty="0"/>
            <a:t> -Council Directive 93/42/EEC on Medical Devices  (1993)</a:t>
          </a:r>
        </a:p>
        <a:p>
          <a:pPr marL="0" lvl="0" indent="0" algn="l" defTabSz="622300">
            <a:lnSpc>
              <a:spcPct val="90000"/>
            </a:lnSpc>
            <a:spcBef>
              <a:spcPct val="0"/>
            </a:spcBef>
            <a:spcAft>
              <a:spcPct val="35000"/>
            </a:spcAft>
            <a:buNone/>
          </a:pPr>
          <a:r>
            <a:rPr lang="en-US" sz="1100" kern="1200" dirty="0"/>
            <a:t> -Directive 98/79/EC of the European Parliament and of the Council on In vitro Diagnostic Medical Devices (1998)</a:t>
          </a:r>
        </a:p>
        <a:p>
          <a:pPr marL="0" lvl="0" indent="0" algn="l" defTabSz="622300">
            <a:lnSpc>
              <a:spcPct val="90000"/>
            </a:lnSpc>
            <a:spcBef>
              <a:spcPct val="0"/>
            </a:spcBef>
            <a:spcAft>
              <a:spcPct val="35000"/>
            </a:spcAft>
            <a:buNone/>
          </a:pPr>
          <a:endParaRPr lang="en-US" sz="1100" kern="1200" dirty="0"/>
        </a:p>
      </dsp:txBody>
      <dsp:txXfrm>
        <a:off x="887755" y="2443947"/>
        <a:ext cx="2220793" cy="2540380"/>
      </dsp:txXfrm>
    </dsp:sp>
    <dsp:sp modelId="{20586094-7A03-4069-81A5-A746D0C79A74}">
      <dsp:nvSpPr>
        <dsp:cNvPr id="0" name=""/>
        <dsp:cNvSpPr/>
      </dsp:nvSpPr>
      <dsp:spPr>
        <a:xfrm>
          <a:off x="2293142" y="1819479"/>
          <a:ext cx="302321" cy="30232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D411E0-9113-4B8F-909C-04D1373A06CC}">
      <dsp:nvSpPr>
        <dsp:cNvPr id="0" name=""/>
        <dsp:cNvSpPr/>
      </dsp:nvSpPr>
      <dsp:spPr>
        <a:xfrm>
          <a:off x="2444302" y="1970640"/>
          <a:ext cx="1543770" cy="21870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194" tIns="0" rIns="0" bIns="0" numCol="1" spcCol="1270" anchor="t" anchorCtr="0">
          <a:noAutofit/>
        </a:bodyPr>
        <a:lstStyle/>
        <a:p>
          <a:pPr marL="0" lvl="0" indent="0" algn="l" defTabSz="1066800">
            <a:lnSpc>
              <a:spcPct val="90000"/>
            </a:lnSpc>
            <a:spcBef>
              <a:spcPct val="0"/>
            </a:spcBef>
            <a:spcAft>
              <a:spcPct val="35000"/>
            </a:spcAft>
            <a:buNone/>
          </a:pPr>
          <a:r>
            <a:rPr lang="en-US" sz="2400" b="1" kern="1200" dirty="0"/>
            <a:t>2000s</a:t>
          </a:r>
        </a:p>
        <a:p>
          <a:pPr marL="0" lvl="0" indent="0" algn="l" defTabSz="1066800">
            <a:lnSpc>
              <a:spcPct val="90000"/>
            </a:lnSpc>
            <a:spcBef>
              <a:spcPct val="0"/>
            </a:spcBef>
            <a:spcAft>
              <a:spcPct val="35000"/>
            </a:spcAft>
            <a:buNone/>
          </a:pPr>
          <a:r>
            <a:rPr lang="en-US" sz="1200" kern="1200" dirty="0"/>
            <a:t>-use of</a:t>
          </a:r>
          <a:r>
            <a:rPr lang="en-US" sz="1200" i="1" kern="1200" dirty="0"/>
            <a:t> software </a:t>
          </a:r>
          <a:r>
            <a:rPr lang="en-US" sz="1200" kern="1200" dirty="0"/>
            <a:t>as a medical device</a:t>
          </a:r>
        </a:p>
        <a:p>
          <a:pPr marL="0" lvl="0" indent="0" algn="l" defTabSz="1066800">
            <a:lnSpc>
              <a:spcPct val="90000"/>
            </a:lnSpc>
            <a:spcBef>
              <a:spcPct val="0"/>
            </a:spcBef>
            <a:spcAft>
              <a:spcPct val="35000"/>
            </a:spcAft>
            <a:buNone/>
          </a:pPr>
          <a:endParaRPr lang="en-US" sz="4100" kern="1200" dirty="0"/>
        </a:p>
        <a:p>
          <a:pPr marL="0" lvl="0" indent="0" algn="l" defTabSz="1066800">
            <a:lnSpc>
              <a:spcPct val="90000"/>
            </a:lnSpc>
            <a:spcBef>
              <a:spcPct val="0"/>
            </a:spcBef>
            <a:spcAft>
              <a:spcPct val="35000"/>
            </a:spcAft>
            <a:buNone/>
          </a:pPr>
          <a:endParaRPr lang="en-US" sz="2000" kern="1200" dirty="0"/>
        </a:p>
      </dsp:txBody>
      <dsp:txXfrm>
        <a:off x="2444302" y="1970640"/>
        <a:ext cx="1543770" cy="2187007"/>
      </dsp:txXfrm>
    </dsp:sp>
    <dsp:sp modelId="{A3FCF715-8CEF-4212-A7D7-44330DDBD5D7}">
      <dsp:nvSpPr>
        <dsp:cNvPr id="0" name=""/>
        <dsp:cNvSpPr/>
      </dsp:nvSpPr>
      <dsp:spPr>
        <a:xfrm>
          <a:off x="4068477" y="1154532"/>
          <a:ext cx="418104" cy="41810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20ABFE-0A68-471E-8AE2-7D3A375A922C}">
      <dsp:nvSpPr>
        <dsp:cNvPr id="0" name=""/>
        <dsp:cNvSpPr/>
      </dsp:nvSpPr>
      <dsp:spPr>
        <a:xfrm>
          <a:off x="4277530" y="1363585"/>
          <a:ext cx="1543770" cy="27940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1545" tIns="0" rIns="0" bIns="0" numCol="1" spcCol="1270" anchor="t" anchorCtr="0">
          <a:noAutofit/>
        </a:bodyPr>
        <a:lstStyle/>
        <a:p>
          <a:pPr marL="0" lvl="0" indent="0" algn="l" defTabSz="1733550">
            <a:lnSpc>
              <a:spcPct val="90000"/>
            </a:lnSpc>
            <a:spcBef>
              <a:spcPct val="0"/>
            </a:spcBef>
            <a:spcAft>
              <a:spcPct val="35000"/>
            </a:spcAft>
            <a:buNone/>
          </a:pPr>
          <a:r>
            <a:rPr lang="en-US" sz="3900" b="1" kern="1200" dirty="0"/>
            <a:t>2020s</a:t>
          </a:r>
        </a:p>
        <a:p>
          <a:pPr marL="0" lvl="0" indent="0" algn="l" defTabSz="1733550">
            <a:lnSpc>
              <a:spcPct val="90000"/>
            </a:lnSpc>
            <a:spcBef>
              <a:spcPct val="0"/>
            </a:spcBef>
            <a:spcAft>
              <a:spcPct val="35000"/>
            </a:spcAft>
            <a:buNone/>
          </a:pPr>
          <a:r>
            <a:rPr lang="en-US" sz="1100" kern="1200" dirty="0"/>
            <a:t>-Medical Device Regulation (“MDR”, EU 2017/745) and the In-vitro Diagnostic Medical Devices Regulation (EU 2017/746)</a:t>
          </a:r>
        </a:p>
        <a:p>
          <a:pPr marL="0" lvl="0" indent="0" algn="l" defTabSz="1733550">
            <a:lnSpc>
              <a:spcPct val="90000"/>
            </a:lnSpc>
            <a:spcBef>
              <a:spcPct val="0"/>
            </a:spcBef>
            <a:spcAft>
              <a:spcPct val="35000"/>
            </a:spcAft>
            <a:buNone/>
          </a:pPr>
          <a:r>
            <a:rPr lang="en-US" sz="1100" kern="1200" dirty="0"/>
            <a:t>-entered into force on May 2017</a:t>
          </a:r>
        </a:p>
        <a:p>
          <a:pPr marL="0" lvl="0" indent="0" algn="l" defTabSz="1733550">
            <a:lnSpc>
              <a:spcPct val="90000"/>
            </a:lnSpc>
            <a:spcBef>
              <a:spcPct val="0"/>
            </a:spcBef>
            <a:spcAft>
              <a:spcPct val="35000"/>
            </a:spcAft>
            <a:buNone/>
          </a:pPr>
          <a:r>
            <a:rPr lang="en-US" sz="1100" kern="1200" dirty="0"/>
            <a:t>-replacement in phases (transition time)</a:t>
          </a:r>
        </a:p>
      </dsp:txBody>
      <dsp:txXfrm>
        <a:off x="4277530" y="1363585"/>
        <a:ext cx="1543770" cy="2794063"/>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B64477B2-A223-4782-9963-511D27A5932D}" type="datetimeFigureOut">
              <a:rPr lang="en-US" smtClean="0"/>
              <a:t>1/26/2021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BD404E19-FA81-466F-8DF7-61260AD4D9F9}" type="slidenum">
              <a:rPr lang="en-US" smtClean="0"/>
              <a:t>‹#›</a:t>
            </a:fld>
            <a:endParaRPr lang="en-US"/>
          </a:p>
        </p:txBody>
      </p:sp>
    </p:spTree>
    <p:extLst>
      <p:ext uri="{BB962C8B-B14F-4D97-AF65-F5344CB8AC3E}">
        <p14:creationId xmlns:p14="http://schemas.microsoft.com/office/powerpoint/2010/main" val="2551248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404E19-FA81-466F-8DF7-61260AD4D9F9}" type="slidenum">
              <a:rPr lang="en-US" smtClean="0"/>
              <a:t>1</a:t>
            </a:fld>
            <a:endParaRPr lang="en-US"/>
          </a:p>
        </p:txBody>
      </p:sp>
    </p:spTree>
    <p:extLst>
      <p:ext uri="{BB962C8B-B14F-4D97-AF65-F5344CB8AC3E}">
        <p14:creationId xmlns:p14="http://schemas.microsoft.com/office/powerpoint/2010/main" val="8903997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404E19-FA81-466F-8DF7-61260AD4D9F9}" type="slidenum">
              <a:rPr lang="en-US" smtClean="0"/>
              <a:t>10</a:t>
            </a:fld>
            <a:endParaRPr lang="en-US"/>
          </a:p>
        </p:txBody>
      </p:sp>
    </p:spTree>
    <p:extLst>
      <p:ext uri="{BB962C8B-B14F-4D97-AF65-F5344CB8AC3E}">
        <p14:creationId xmlns:p14="http://schemas.microsoft.com/office/powerpoint/2010/main" val="17928021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BD404E19-FA81-466F-8DF7-61260AD4D9F9}" type="slidenum">
              <a:rPr lang="en-US" smtClean="0"/>
              <a:t>11</a:t>
            </a:fld>
            <a:endParaRPr lang="en-US"/>
          </a:p>
        </p:txBody>
      </p:sp>
    </p:spTree>
    <p:extLst>
      <p:ext uri="{BB962C8B-B14F-4D97-AF65-F5344CB8AC3E}">
        <p14:creationId xmlns:p14="http://schemas.microsoft.com/office/powerpoint/2010/main" val="22683354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404E19-FA81-466F-8DF7-61260AD4D9F9}" type="slidenum">
              <a:rPr lang="en-US" smtClean="0"/>
              <a:t>13</a:t>
            </a:fld>
            <a:endParaRPr lang="en-US"/>
          </a:p>
        </p:txBody>
      </p:sp>
    </p:spTree>
    <p:extLst>
      <p:ext uri="{BB962C8B-B14F-4D97-AF65-F5344CB8AC3E}">
        <p14:creationId xmlns:p14="http://schemas.microsoft.com/office/powerpoint/2010/main" val="39155213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404E19-FA81-466F-8DF7-61260AD4D9F9}" type="slidenum">
              <a:rPr lang="en-US" smtClean="0"/>
              <a:t>15</a:t>
            </a:fld>
            <a:endParaRPr lang="en-US"/>
          </a:p>
        </p:txBody>
      </p:sp>
    </p:spTree>
    <p:extLst>
      <p:ext uri="{BB962C8B-B14F-4D97-AF65-F5344CB8AC3E}">
        <p14:creationId xmlns:p14="http://schemas.microsoft.com/office/powerpoint/2010/main" val="1596348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dirty="0"/>
          </a:p>
        </p:txBody>
      </p:sp>
      <p:sp>
        <p:nvSpPr>
          <p:cNvPr id="4" name="Slide Number Placeholder 3"/>
          <p:cNvSpPr>
            <a:spLocks noGrp="1"/>
          </p:cNvSpPr>
          <p:nvPr>
            <p:ph type="sldNum" sz="quarter" idx="10"/>
          </p:nvPr>
        </p:nvSpPr>
        <p:spPr/>
        <p:txBody>
          <a:bodyPr/>
          <a:lstStyle/>
          <a:p>
            <a:fld id="{BD404E19-FA81-466F-8DF7-61260AD4D9F9}" type="slidenum">
              <a:rPr lang="en-US" smtClean="0"/>
              <a:t>2</a:t>
            </a:fld>
            <a:endParaRPr lang="en-US"/>
          </a:p>
        </p:txBody>
      </p:sp>
    </p:spTree>
    <p:extLst>
      <p:ext uri="{BB962C8B-B14F-4D97-AF65-F5344CB8AC3E}">
        <p14:creationId xmlns:p14="http://schemas.microsoft.com/office/powerpoint/2010/main" val="3122807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404E19-FA81-466F-8DF7-61260AD4D9F9}" type="slidenum">
              <a:rPr lang="en-US" smtClean="0"/>
              <a:t>3</a:t>
            </a:fld>
            <a:endParaRPr lang="en-US"/>
          </a:p>
        </p:txBody>
      </p:sp>
    </p:spTree>
    <p:extLst>
      <p:ext uri="{BB962C8B-B14F-4D97-AF65-F5344CB8AC3E}">
        <p14:creationId xmlns:p14="http://schemas.microsoft.com/office/powerpoint/2010/main" val="2319924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404E19-FA81-466F-8DF7-61260AD4D9F9}" type="slidenum">
              <a:rPr lang="en-US" smtClean="0"/>
              <a:t>4</a:t>
            </a:fld>
            <a:endParaRPr lang="en-US"/>
          </a:p>
        </p:txBody>
      </p:sp>
    </p:spTree>
    <p:extLst>
      <p:ext uri="{BB962C8B-B14F-4D97-AF65-F5344CB8AC3E}">
        <p14:creationId xmlns:p14="http://schemas.microsoft.com/office/powerpoint/2010/main" val="1604405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404E19-FA81-466F-8DF7-61260AD4D9F9}" type="slidenum">
              <a:rPr lang="en-US" smtClean="0"/>
              <a:t>5</a:t>
            </a:fld>
            <a:endParaRPr lang="en-US"/>
          </a:p>
        </p:txBody>
      </p:sp>
    </p:spTree>
    <p:extLst>
      <p:ext uri="{BB962C8B-B14F-4D97-AF65-F5344CB8AC3E}">
        <p14:creationId xmlns:p14="http://schemas.microsoft.com/office/powerpoint/2010/main" val="38245474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BD404E19-FA81-466F-8DF7-61260AD4D9F9}" type="slidenum">
              <a:rPr lang="en-US" smtClean="0"/>
              <a:t>6</a:t>
            </a:fld>
            <a:endParaRPr lang="en-US"/>
          </a:p>
        </p:txBody>
      </p:sp>
    </p:spTree>
    <p:extLst>
      <p:ext uri="{BB962C8B-B14F-4D97-AF65-F5344CB8AC3E}">
        <p14:creationId xmlns:p14="http://schemas.microsoft.com/office/powerpoint/2010/main" val="25267863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404E19-FA81-466F-8DF7-61260AD4D9F9}" type="slidenum">
              <a:rPr lang="en-US" smtClean="0"/>
              <a:t>7</a:t>
            </a:fld>
            <a:endParaRPr lang="en-US"/>
          </a:p>
        </p:txBody>
      </p:sp>
    </p:spTree>
    <p:extLst>
      <p:ext uri="{BB962C8B-B14F-4D97-AF65-F5344CB8AC3E}">
        <p14:creationId xmlns:p14="http://schemas.microsoft.com/office/powerpoint/2010/main" val="42556132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sym typeface="Wingdings" panose="05000000000000000000" pitchFamily="2" charset="2"/>
            </a:endParaRPr>
          </a:p>
        </p:txBody>
      </p:sp>
      <p:sp>
        <p:nvSpPr>
          <p:cNvPr id="4" name="Slide Number Placeholder 3"/>
          <p:cNvSpPr>
            <a:spLocks noGrp="1"/>
          </p:cNvSpPr>
          <p:nvPr>
            <p:ph type="sldNum" sz="quarter" idx="10"/>
          </p:nvPr>
        </p:nvSpPr>
        <p:spPr/>
        <p:txBody>
          <a:bodyPr/>
          <a:lstStyle/>
          <a:p>
            <a:fld id="{BD404E19-FA81-466F-8DF7-61260AD4D9F9}" type="slidenum">
              <a:rPr lang="en-US" smtClean="0"/>
              <a:t>8</a:t>
            </a:fld>
            <a:endParaRPr lang="en-US"/>
          </a:p>
        </p:txBody>
      </p:sp>
    </p:spTree>
    <p:extLst>
      <p:ext uri="{BB962C8B-B14F-4D97-AF65-F5344CB8AC3E}">
        <p14:creationId xmlns:p14="http://schemas.microsoft.com/office/powerpoint/2010/main" val="41185809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404E19-FA81-466F-8DF7-61260AD4D9F9}" type="slidenum">
              <a:rPr lang="en-US" smtClean="0"/>
              <a:t>9</a:t>
            </a:fld>
            <a:endParaRPr lang="en-US"/>
          </a:p>
        </p:txBody>
      </p:sp>
    </p:spTree>
    <p:extLst>
      <p:ext uri="{BB962C8B-B14F-4D97-AF65-F5344CB8AC3E}">
        <p14:creationId xmlns:p14="http://schemas.microsoft.com/office/powerpoint/2010/main" val="12255551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FB4290-6522-4139-852E-05BD9E7F0D2E}" type="datetime1">
              <a:rPr lang="en-US" smtClean="0"/>
              <a:pPr/>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B955F9-81EA-47C5-8059-9E5C2B437C70}" type="datetime1">
              <a:rPr lang="en-US" smtClean="0"/>
              <a:pPr/>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EF607B-A47E-422C-9BEF-122CCDB7C526}" type="datetime1">
              <a:rPr lang="en-US" smtClean="0"/>
              <a:pPr/>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1/26/2021</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50D295D-4A77-4DEB-B04C-9F4282A8BC04}" type="datetime1">
              <a:rPr lang="en-US" smtClean="0"/>
              <a:pPr/>
              <a:t>1/26/2021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2B28685-4D0C-42D5-8013-B5904CD1FCBC}" type="datetime1">
              <a:rPr lang="en-US" smtClean="0"/>
              <a:pPr/>
              <a:t>1/26/2021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1/26/2021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pPr/>
              <a:t>1/26/2021</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1/26/2021</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https://ec.europa.eu/digital-single-market/en/news/ethics-guidelines-trustworthy-ai" TargetMode="External"/><Relationship Id="rId2" Type="http://schemas.openxmlformats.org/officeDocument/2006/relationships/hyperlink" Target="https://www.cocir.org/media-centre/publications/article/cocir-analysis-on-ai-in-medical-device-legislation-september-2020.html" TargetMode="External"/><Relationship Id="rId1" Type="http://schemas.openxmlformats.org/officeDocument/2006/relationships/slideLayout" Target="../slideLayouts/slideLayout4.xml"/><Relationship Id="rId6" Type="http://schemas.openxmlformats.org/officeDocument/2006/relationships/hyperlink" Target="https://www.europarl.europa.eu/doceo/document/A-9-2020-0186_EN.html" TargetMode="External"/><Relationship Id="rId5" Type="http://schemas.openxmlformats.org/officeDocument/2006/relationships/hyperlink" Target="https://ec.europa.eu/health/sites/health/files/md_topics-interest/docs/md_mdcg_2019_11_guidance_en.pdf" TargetMode="External"/><Relationship Id="rId4" Type="http://schemas.openxmlformats.org/officeDocument/2006/relationships/hyperlink" Target="https://reader.elsevier.com/reader/sd/pii/S2666389920300933?token=BAF2BD9A63B521641E79FB4A25F954E3022331F033A0DD6F5B1A1369865D5CD7AD611AEBEF050A80B79296DCA6B468A7"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628800"/>
            <a:ext cx="7543800" cy="2593975"/>
          </a:xfrm>
        </p:spPr>
        <p:txBody>
          <a:bodyPr/>
          <a:lstStyle/>
          <a:p>
            <a:r>
              <a:rPr lang="en-US" sz="3600" dirty="0"/>
              <a:t>The impact of low human intervention and other special features of A.I in the applicability of current legislation to A.I based medical devices</a:t>
            </a:r>
          </a:p>
        </p:txBody>
      </p:sp>
      <p:sp>
        <p:nvSpPr>
          <p:cNvPr id="3" name="Subtitle 2"/>
          <p:cNvSpPr>
            <a:spLocks noGrp="1"/>
          </p:cNvSpPr>
          <p:nvPr>
            <p:ph type="subTitle" idx="1"/>
          </p:nvPr>
        </p:nvSpPr>
        <p:spPr/>
        <p:txBody>
          <a:bodyPr/>
          <a:lstStyle/>
          <a:p>
            <a:r>
              <a:rPr lang="en-US" dirty="0"/>
              <a:t>Amanda Näsi</a:t>
            </a:r>
          </a:p>
        </p:txBody>
      </p:sp>
      <p:sp>
        <p:nvSpPr>
          <p:cNvPr id="4" name="Slide Number Placeholder 3"/>
          <p:cNvSpPr>
            <a:spLocks noGrp="1"/>
          </p:cNvSpPr>
          <p:nvPr>
            <p:ph type="sldNum" sz="quarter" idx="12"/>
          </p:nvPr>
        </p:nvSpPr>
        <p:spPr/>
        <p:txBody>
          <a:bodyPr/>
          <a:lstStyle/>
          <a:p>
            <a:fld id="{6E2D2B3B-882E-40F3-A32F-6DD516915044}" type="slidenum">
              <a:rPr lang="en-US" smtClean="0"/>
              <a:pPr/>
              <a:t>1</a:t>
            </a:fld>
            <a:endParaRPr lang="en-US" dirty="0"/>
          </a:p>
        </p:txBody>
      </p:sp>
    </p:spTree>
    <p:extLst>
      <p:ext uri="{BB962C8B-B14F-4D97-AF65-F5344CB8AC3E}">
        <p14:creationId xmlns:p14="http://schemas.microsoft.com/office/powerpoint/2010/main" val="75029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7620000" cy="1143000"/>
          </a:xfrm>
        </p:spPr>
        <p:txBody>
          <a:bodyPr/>
          <a:lstStyle/>
          <a:p>
            <a:r>
              <a:rPr lang="en-US" dirty="0"/>
              <a:t>Repeatability</a:t>
            </a:r>
          </a:p>
        </p:txBody>
      </p:sp>
      <p:sp>
        <p:nvSpPr>
          <p:cNvPr id="3" name="Content Placeholder 2"/>
          <p:cNvSpPr>
            <a:spLocks noGrp="1"/>
          </p:cNvSpPr>
          <p:nvPr>
            <p:ph idx="1"/>
          </p:nvPr>
        </p:nvSpPr>
        <p:spPr>
          <a:xfrm>
            <a:off x="467544" y="1412776"/>
            <a:ext cx="7620000" cy="4800600"/>
          </a:xfrm>
        </p:spPr>
        <p:txBody>
          <a:bodyPr>
            <a:normAutofit lnSpcReduction="10000"/>
          </a:bodyPr>
          <a:lstStyle/>
          <a:p>
            <a:r>
              <a:rPr lang="en-US" dirty="0"/>
              <a:t>Stability of outputs when the measurement conditions stay the same</a:t>
            </a:r>
          </a:p>
          <a:p>
            <a:r>
              <a:rPr lang="en-US" dirty="0"/>
              <a:t>Instead of repeatability, EU Committee on Legal Affairs has proposed AI operations to be “reproducible” due to its increased flexibility</a:t>
            </a:r>
            <a:r>
              <a:rPr lang="en-US" baseline="30000" dirty="0"/>
              <a:t>2</a:t>
            </a:r>
            <a:r>
              <a:rPr lang="en-US" dirty="0"/>
              <a:t>”.</a:t>
            </a:r>
          </a:p>
          <a:p>
            <a:pPr lvl="1"/>
            <a:r>
              <a:rPr lang="en-US" b="1" dirty="0"/>
              <a:t>Reproducibility </a:t>
            </a:r>
          </a:p>
          <a:p>
            <a:pPr lvl="1"/>
            <a:r>
              <a:rPr lang="en-US" dirty="0"/>
              <a:t>“the ability to regenerate results using the original researchers' data, software, and parameters</a:t>
            </a:r>
            <a:r>
              <a:rPr lang="en-US" baseline="30000" dirty="0"/>
              <a:t>3”</a:t>
            </a:r>
            <a:endParaRPr lang="en-US" dirty="0"/>
          </a:p>
          <a:p>
            <a:pPr lvl="0">
              <a:buClr>
                <a:srgbClr val="A9A57C"/>
              </a:buClr>
            </a:pPr>
            <a:r>
              <a:rPr lang="en-US" dirty="0"/>
              <a:t>Challenges  of repeatability/reproducibility in AI software include:</a:t>
            </a:r>
          </a:p>
          <a:p>
            <a:pPr lvl="4"/>
            <a:r>
              <a:rPr lang="en-US" sz="1800" dirty="0"/>
              <a:t>Reproducing the model requires training data </a:t>
            </a:r>
            <a:r>
              <a:rPr lang="en-US" sz="1800" dirty="0">
                <a:sym typeface="Wingdings" panose="05000000000000000000" pitchFamily="2" charset="2"/>
              </a:rPr>
              <a:t>is it available?</a:t>
            </a:r>
          </a:p>
          <a:p>
            <a:pPr lvl="5"/>
            <a:r>
              <a:rPr lang="en-US" sz="1800" dirty="0">
                <a:sym typeface="Wingdings" panose="05000000000000000000" pitchFamily="2" charset="2"/>
              </a:rPr>
              <a:t>Training data and the parameters must be stored accordingly and the training  should be documented from the start of the development</a:t>
            </a:r>
            <a:r>
              <a:rPr lang="en-US" sz="1800" baseline="30000" dirty="0">
                <a:sym typeface="Wingdings" panose="05000000000000000000" pitchFamily="2" charset="2"/>
              </a:rPr>
              <a:t>4</a:t>
            </a:r>
            <a:r>
              <a:rPr lang="en-US" sz="1800" dirty="0">
                <a:sym typeface="Wingdings" panose="05000000000000000000" pitchFamily="2" charset="2"/>
              </a:rPr>
              <a:t> </a:t>
            </a:r>
            <a:endParaRPr lang="en-US" sz="1800" dirty="0"/>
          </a:p>
          <a:p>
            <a:pPr lvl="1"/>
            <a:endParaRPr lang="en-US" dirty="0"/>
          </a:p>
          <a:p>
            <a:pPr marL="411480" lvl="1" indent="0">
              <a:buNone/>
            </a:pPr>
            <a:endParaRPr lang="en-US" dirty="0"/>
          </a:p>
          <a:p>
            <a:pPr marL="868680" lvl="1" indent="-457200">
              <a:buAutoNum type="arabicParenBoth"/>
            </a:pPr>
            <a:endParaRPr lang="en-US" dirty="0">
              <a:sym typeface="Wingdings" panose="05000000000000000000" pitchFamily="2" charset="2"/>
            </a:endParaRPr>
          </a:p>
          <a:p>
            <a:pPr marL="868680" lvl="1" indent="-457200">
              <a:buAutoNum type="arabicParenBoth"/>
            </a:pPr>
            <a:endParaRPr lang="en-US" dirty="0"/>
          </a:p>
          <a:p>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10</a:t>
            </a:fld>
            <a:endParaRPr lang="en-US"/>
          </a:p>
        </p:txBody>
      </p:sp>
      <p:sp>
        <p:nvSpPr>
          <p:cNvPr id="6" name="Footer Placeholder 5"/>
          <p:cNvSpPr>
            <a:spLocks noGrp="1"/>
          </p:cNvSpPr>
          <p:nvPr>
            <p:ph type="ftr" sz="quarter" idx="11"/>
          </p:nvPr>
        </p:nvSpPr>
        <p:spPr>
          <a:xfrm>
            <a:off x="755576" y="6309320"/>
            <a:ext cx="6614057" cy="365760"/>
          </a:xfrm>
        </p:spPr>
        <p:txBody>
          <a:bodyPr/>
          <a:lstStyle/>
          <a:p>
            <a:pPr algn="l"/>
            <a:r>
              <a:rPr lang="en-US" dirty="0">
                <a:solidFill>
                  <a:schemeClr val="tx2"/>
                </a:solidFill>
              </a:rPr>
              <a:t>2 COCIR 2020, p. 22. Committee on Legal Affairs 2020, p.51.</a:t>
            </a:r>
          </a:p>
          <a:p>
            <a:pPr algn="l"/>
            <a:r>
              <a:rPr lang="en-US" dirty="0">
                <a:solidFill>
                  <a:schemeClr val="tx2"/>
                </a:solidFill>
              </a:rPr>
              <a:t>3 Hartley – Olsson 2020, p.2.</a:t>
            </a:r>
          </a:p>
          <a:p>
            <a:pPr algn="l"/>
            <a:r>
              <a:rPr lang="en-US" dirty="0">
                <a:solidFill>
                  <a:schemeClr val="tx2"/>
                </a:solidFill>
              </a:rPr>
              <a:t>4 Hartley – Olsson 2020, p.7.</a:t>
            </a:r>
          </a:p>
          <a:p>
            <a:pPr algn="l"/>
            <a:endParaRPr lang="en-US" dirty="0">
              <a:solidFill>
                <a:schemeClr val="tx2"/>
              </a:solidFill>
            </a:endParaRPr>
          </a:p>
        </p:txBody>
      </p:sp>
    </p:spTree>
    <p:extLst>
      <p:ext uri="{BB962C8B-B14F-4D97-AF65-F5344CB8AC3E}">
        <p14:creationId xmlns:p14="http://schemas.microsoft.com/office/powerpoint/2010/main" val="2146426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Reliability</a:t>
            </a:r>
          </a:p>
        </p:txBody>
      </p:sp>
      <p:sp>
        <p:nvSpPr>
          <p:cNvPr id="3" name="Content Placeholder 2"/>
          <p:cNvSpPr>
            <a:spLocks noGrp="1"/>
          </p:cNvSpPr>
          <p:nvPr>
            <p:ph idx="1"/>
          </p:nvPr>
        </p:nvSpPr>
        <p:spPr>
          <a:xfrm>
            <a:off x="467544" y="1484784"/>
            <a:ext cx="7609656" cy="3456384"/>
          </a:xfrm>
        </p:spPr>
        <p:txBody>
          <a:bodyPr>
            <a:normAutofit lnSpcReduction="10000"/>
          </a:bodyPr>
          <a:lstStyle/>
          <a:p>
            <a:r>
              <a:rPr lang="en-US" sz="2400" dirty="0"/>
              <a:t>“Devices that incorporate electronic programmable systems, including software, or software that are devices in themselves, shall be designed to ensure …</a:t>
            </a:r>
            <a:r>
              <a:rPr lang="en-US" sz="2400" dirty="0">
                <a:solidFill>
                  <a:srgbClr val="FF0000"/>
                </a:solidFill>
              </a:rPr>
              <a:t>reliability</a:t>
            </a:r>
            <a:r>
              <a:rPr lang="en-US" sz="2400" dirty="0"/>
              <a:t>…in line with their intended use.” (MDR Annex I, section 17.1)</a:t>
            </a:r>
          </a:p>
          <a:p>
            <a:r>
              <a:rPr lang="en-US" sz="2400" dirty="0"/>
              <a:t>Reliability in this context can be understood as “working properly with a range of inputs and in a range of situations</a:t>
            </a:r>
            <a:r>
              <a:rPr lang="en-US" sz="2400" baseline="30000" dirty="0"/>
              <a:t>5</a:t>
            </a:r>
            <a:r>
              <a:rPr lang="en-US" sz="2400" dirty="0"/>
              <a:t>“ </a:t>
            </a:r>
          </a:p>
          <a:p>
            <a:pPr marL="114300" indent="0">
              <a:buNone/>
            </a:pPr>
            <a:r>
              <a:rPr lang="en-US" sz="2400" dirty="0">
                <a:sym typeface="Wingdings" panose="05000000000000000000" pitchFamily="2" charset="2"/>
              </a:rPr>
              <a:t></a:t>
            </a:r>
            <a:r>
              <a:rPr lang="en-US" sz="2400" dirty="0"/>
              <a:t>Sufficient training data</a:t>
            </a:r>
          </a:p>
        </p:txBody>
      </p:sp>
      <p:sp>
        <p:nvSpPr>
          <p:cNvPr id="4" name="Slide Number Placeholder 3"/>
          <p:cNvSpPr>
            <a:spLocks noGrp="1"/>
          </p:cNvSpPr>
          <p:nvPr>
            <p:ph type="sldNum" sz="quarter" idx="12"/>
          </p:nvPr>
        </p:nvSpPr>
        <p:spPr/>
        <p:txBody>
          <a:bodyPr/>
          <a:lstStyle/>
          <a:p>
            <a:fld id="{6E2D2B3B-882E-40F3-A32F-6DD516915044}" type="slidenum">
              <a:rPr lang="en-US" smtClean="0"/>
              <a:pPr/>
              <a:t>11</a:t>
            </a:fld>
            <a:endParaRPr lang="en-US"/>
          </a:p>
        </p:txBody>
      </p:sp>
      <p:sp>
        <p:nvSpPr>
          <p:cNvPr id="6" name="Footer Placeholder 5"/>
          <p:cNvSpPr>
            <a:spLocks noGrp="1"/>
          </p:cNvSpPr>
          <p:nvPr>
            <p:ph type="ftr" sz="quarter" idx="11"/>
          </p:nvPr>
        </p:nvSpPr>
        <p:spPr>
          <a:xfrm>
            <a:off x="539552" y="6021288"/>
            <a:ext cx="7488832" cy="365760"/>
          </a:xfrm>
        </p:spPr>
        <p:txBody>
          <a:bodyPr/>
          <a:lstStyle/>
          <a:p>
            <a:pPr algn="l"/>
            <a:r>
              <a:rPr lang="en-US" sz="1100" dirty="0">
                <a:solidFill>
                  <a:schemeClr val="accent1"/>
                </a:solidFill>
              </a:rPr>
              <a:t>5 Independent High-level Expert Group on Artificial Intelligence set up by the European Commission, 2019, p.17.</a:t>
            </a:r>
          </a:p>
        </p:txBody>
      </p:sp>
    </p:spTree>
    <p:extLst>
      <p:ext uri="{BB962C8B-B14F-4D97-AF65-F5344CB8AC3E}">
        <p14:creationId xmlns:p14="http://schemas.microsoft.com/office/powerpoint/2010/main" val="2898025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Minimizing bias</a:t>
            </a:r>
          </a:p>
        </p:txBody>
      </p:sp>
      <p:sp>
        <p:nvSpPr>
          <p:cNvPr id="3" name="Content Placeholder 2"/>
          <p:cNvSpPr>
            <a:spLocks noGrp="1"/>
          </p:cNvSpPr>
          <p:nvPr>
            <p:ph idx="1"/>
          </p:nvPr>
        </p:nvSpPr>
        <p:spPr>
          <a:xfrm>
            <a:off x="251520" y="1556792"/>
            <a:ext cx="7620000" cy="4800600"/>
          </a:xfrm>
        </p:spPr>
        <p:txBody>
          <a:bodyPr/>
          <a:lstStyle/>
          <a:p>
            <a:r>
              <a:rPr lang="en-US" dirty="0"/>
              <a:t>“Bias is an inclination of prejudice towards or against a person, object, or position.</a:t>
            </a:r>
            <a:r>
              <a:rPr lang="en-US" baseline="30000" dirty="0"/>
              <a:t>6</a:t>
            </a:r>
            <a:r>
              <a:rPr lang="en-US" dirty="0"/>
              <a:t>”</a:t>
            </a:r>
          </a:p>
          <a:p>
            <a:r>
              <a:rPr lang="en-US" dirty="0"/>
              <a:t>“The investigator's  brochure (IB) shall contain details of measures to be taken to </a:t>
            </a:r>
            <a:r>
              <a:rPr lang="en-US" b="1" dirty="0" err="1"/>
              <a:t>minimise</a:t>
            </a:r>
            <a:r>
              <a:rPr lang="en-US" b="1" dirty="0"/>
              <a:t> bias</a:t>
            </a:r>
            <a:r>
              <a:rPr lang="en-US" dirty="0"/>
              <a:t>, such as </a:t>
            </a:r>
            <a:r>
              <a:rPr lang="en-US" dirty="0" err="1"/>
              <a:t>randomisation</a:t>
            </a:r>
            <a:r>
              <a:rPr lang="en-US" dirty="0"/>
              <a:t>, and management of potential confounding factors” (</a:t>
            </a:r>
            <a:r>
              <a:rPr lang="fr-FR" dirty="0"/>
              <a:t>MDR </a:t>
            </a:r>
            <a:r>
              <a:rPr lang="fr-FR" dirty="0" err="1"/>
              <a:t>Annex</a:t>
            </a:r>
            <a:r>
              <a:rPr lang="fr-FR" dirty="0"/>
              <a:t> XV </a:t>
            </a:r>
            <a:r>
              <a:rPr lang="fr-FR" dirty="0" err="1"/>
              <a:t>Chapter</a:t>
            </a:r>
            <a:r>
              <a:rPr lang="fr-FR" dirty="0"/>
              <a:t> II, section 3.6.4)</a:t>
            </a:r>
          </a:p>
          <a:p>
            <a:pPr marL="114300" indent="0">
              <a:buNone/>
            </a:pPr>
            <a:r>
              <a:rPr lang="fr-FR" dirty="0">
                <a:sym typeface="Wingdings" panose="05000000000000000000" pitchFamily="2" charset="2"/>
              </a:rPr>
              <a:t></a:t>
            </a:r>
            <a:r>
              <a:rPr lang="fr-FR" dirty="0" err="1"/>
              <a:t>Taking</a:t>
            </a:r>
            <a:r>
              <a:rPr lang="fr-FR" dirty="0"/>
              <a:t> </a:t>
            </a:r>
            <a:r>
              <a:rPr lang="fr-FR" dirty="0" err="1"/>
              <a:t>into</a:t>
            </a:r>
            <a:r>
              <a:rPr lang="fr-FR" dirty="0"/>
              <a:t> </a:t>
            </a:r>
            <a:r>
              <a:rPr lang="fr-FR" dirty="0" err="1"/>
              <a:t>consideration</a:t>
            </a:r>
            <a:r>
              <a:rPr lang="fr-FR" dirty="0"/>
              <a:t> </a:t>
            </a:r>
            <a:r>
              <a:rPr lang="fr-FR" dirty="0" err="1"/>
              <a:t>different</a:t>
            </a:r>
            <a:r>
              <a:rPr lang="fr-FR" dirty="0"/>
              <a:t> patient profiles</a:t>
            </a:r>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12</a:t>
            </a:fld>
            <a:endParaRPr lang="en-US"/>
          </a:p>
        </p:txBody>
      </p:sp>
      <p:sp>
        <p:nvSpPr>
          <p:cNvPr id="5" name="Footer Placeholder 4"/>
          <p:cNvSpPr>
            <a:spLocks noGrp="1"/>
          </p:cNvSpPr>
          <p:nvPr>
            <p:ph type="ftr" sz="quarter" idx="11"/>
          </p:nvPr>
        </p:nvSpPr>
        <p:spPr>
          <a:xfrm>
            <a:off x="395536" y="6381328"/>
            <a:ext cx="7344816" cy="365760"/>
          </a:xfrm>
        </p:spPr>
        <p:txBody>
          <a:bodyPr/>
          <a:lstStyle/>
          <a:p>
            <a:pPr algn="l"/>
            <a:r>
              <a:rPr lang="en-US" dirty="0">
                <a:solidFill>
                  <a:schemeClr val="accent1"/>
                </a:solidFill>
              </a:rPr>
              <a:t>6 Independent high-Level Expert Group on Artificial Intelligence set up by the European Commission 2019, p. 36</a:t>
            </a:r>
            <a:r>
              <a:rPr lang="en-US" dirty="0"/>
              <a:t>.</a:t>
            </a:r>
          </a:p>
        </p:txBody>
      </p:sp>
    </p:spTree>
    <p:extLst>
      <p:ext uri="{BB962C8B-B14F-4D97-AF65-F5344CB8AC3E}">
        <p14:creationId xmlns:p14="http://schemas.microsoft.com/office/powerpoint/2010/main" val="2429249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Performing as ‘the state of the art’</a:t>
            </a:r>
          </a:p>
        </p:txBody>
      </p:sp>
      <p:sp>
        <p:nvSpPr>
          <p:cNvPr id="3" name="Content Placeholder 2"/>
          <p:cNvSpPr>
            <a:spLocks noGrp="1"/>
          </p:cNvSpPr>
          <p:nvPr>
            <p:ph idx="1"/>
          </p:nvPr>
        </p:nvSpPr>
        <p:spPr>
          <a:xfrm>
            <a:off x="467544" y="1844824"/>
            <a:ext cx="7620000" cy="4800600"/>
          </a:xfrm>
        </p:spPr>
        <p:txBody>
          <a:bodyPr>
            <a:normAutofit/>
          </a:bodyPr>
          <a:lstStyle/>
          <a:p>
            <a:r>
              <a:rPr lang="en-US" dirty="0"/>
              <a:t>“For  devices that  incorporate  software  or  for  software  that  are  devices in  themselves, the  software  shall  be developed and  manufactured in  accordance with  </a:t>
            </a:r>
            <a:r>
              <a:rPr lang="en-US" dirty="0">
                <a:solidFill>
                  <a:srgbClr val="7030A0"/>
                </a:solidFill>
              </a:rPr>
              <a:t>the  state  of  the  art  </a:t>
            </a:r>
            <a:r>
              <a:rPr lang="en-US" dirty="0"/>
              <a:t>taking into  account the  principles of </a:t>
            </a:r>
            <a:r>
              <a:rPr lang="en-US" dirty="0">
                <a:solidFill>
                  <a:srgbClr val="7030A0"/>
                </a:solidFill>
              </a:rPr>
              <a:t>development life cycle, risk management, including information security, verification and validation</a:t>
            </a:r>
            <a:r>
              <a:rPr lang="en-US" dirty="0"/>
              <a:t>.”</a:t>
            </a:r>
            <a:r>
              <a:rPr lang="en-US" dirty="0">
                <a:solidFill>
                  <a:srgbClr val="FF0000"/>
                </a:solidFill>
              </a:rPr>
              <a:t> </a:t>
            </a:r>
            <a:r>
              <a:rPr lang="en-US" dirty="0"/>
              <a:t>(MDR,  Annex I, section 17.2)</a:t>
            </a:r>
          </a:p>
          <a:p>
            <a:pPr lvl="1"/>
            <a:r>
              <a:rPr lang="en-US" dirty="0"/>
              <a:t>State of the art </a:t>
            </a:r>
            <a:r>
              <a:rPr lang="en-US" dirty="0">
                <a:sym typeface="Wingdings" panose="05000000000000000000" pitchFamily="2" charset="2"/>
              </a:rPr>
              <a:t> latest technology</a:t>
            </a:r>
          </a:p>
          <a:p>
            <a:pPr lvl="1"/>
            <a:r>
              <a:rPr lang="en-US" dirty="0">
                <a:sym typeface="Wingdings" panose="05000000000000000000" pitchFamily="2" charset="2"/>
              </a:rPr>
              <a:t>Development life cycle  standards (e.g. </a:t>
            </a:r>
            <a:r>
              <a:rPr lang="en-US" dirty="0"/>
              <a:t>IEC 62304)</a:t>
            </a:r>
          </a:p>
          <a:p>
            <a:pPr lvl="1"/>
            <a:r>
              <a:rPr lang="en-US" dirty="0"/>
              <a:t>Risk management </a:t>
            </a:r>
            <a:r>
              <a:rPr lang="en-US" dirty="0">
                <a:sym typeface="Wingdings" panose="05000000000000000000" pitchFamily="2" charset="2"/>
              </a:rPr>
              <a:t> MDR, Annex I, section 3</a:t>
            </a:r>
          </a:p>
          <a:p>
            <a:pPr marL="411480" lvl="1" indent="0">
              <a:buNone/>
            </a:pPr>
            <a:r>
              <a:rPr lang="en-US" dirty="0">
                <a:sym typeface="Wingdings" panose="05000000000000000000" pitchFamily="2" charset="2"/>
              </a:rPr>
              <a:t>			 AI specific risks?</a:t>
            </a:r>
          </a:p>
          <a:p>
            <a:pPr lvl="1"/>
            <a:r>
              <a:rPr lang="en-US" dirty="0">
                <a:sym typeface="Wingdings" panose="05000000000000000000" pitchFamily="2" charset="2"/>
              </a:rPr>
              <a:t>Verification and validation  MDR, Annex II, section 6</a:t>
            </a:r>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13</a:t>
            </a:fld>
            <a:endParaRPr lang="en-US"/>
          </a:p>
        </p:txBody>
      </p:sp>
    </p:spTree>
    <p:extLst>
      <p:ext uri="{BB962C8B-B14F-4D97-AF65-F5344CB8AC3E}">
        <p14:creationId xmlns:p14="http://schemas.microsoft.com/office/powerpoint/2010/main" val="482728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normAutofit fontScale="70000" lnSpcReduction="20000"/>
          </a:bodyPr>
          <a:lstStyle/>
          <a:p>
            <a:r>
              <a:rPr lang="en-US" sz="2000" b="1" dirty="0"/>
              <a:t>Today we</a:t>
            </a:r>
          </a:p>
          <a:p>
            <a:pPr lvl="1"/>
            <a:r>
              <a:rPr lang="en-US" dirty="0"/>
              <a:t>Went through some specific requirements of MDR from a viewpoint of manufacturer of AI based medical device</a:t>
            </a:r>
          </a:p>
          <a:p>
            <a:pPr lvl="1"/>
            <a:r>
              <a:rPr lang="en-US" dirty="0"/>
              <a:t>Noticed that some of the requirements for trustworthy AI have been included in the MDR</a:t>
            </a:r>
          </a:p>
          <a:p>
            <a:pPr lvl="2"/>
            <a:r>
              <a:rPr lang="en-US" dirty="0">
                <a:sym typeface="Wingdings" panose="05000000000000000000" pitchFamily="2" charset="2"/>
              </a:rPr>
              <a:t>E.g. requirements for reliability, repeatability, performance, minimizing bias,</a:t>
            </a:r>
          </a:p>
          <a:p>
            <a:pPr lvl="1"/>
            <a:r>
              <a:rPr lang="en-US" dirty="0"/>
              <a:t>Noticed that not all possible challenges of AI are reflected directly in the MDR</a:t>
            </a:r>
          </a:p>
          <a:p>
            <a:pPr lvl="2"/>
            <a:r>
              <a:rPr lang="en-US" sz="2000" dirty="0"/>
              <a:t>Requirement for </a:t>
            </a:r>
            <a:r>
              <a:rPr lang="en-US" sz="2000" dirty="0" err="1"/>
              <a:t>explainability</a:t>
            </a:r>
            <a:endParaRPr lang="en-US" sz="2000" dirty="0"/>
          </a:p>
          <a:p>
            <a:pPr lvl="2"/>
            <a:r>
              <a:rPr lang="en-US" sz="2000" dirty="0"/>
              <a:t>Specific requirements for training data</a:t>
            </a:r>
          </a:p>
          <a:p>
            <a:r>
              <a:rPr lang="en-US" sz="2000" b="1" dirty="0"/>
              <a:t>Based on this</a:t>
            </a:r>
          </a:p>
          <a:p>
            <a:pPr lvl="1"/>
            <a:r>
              <a:rPr lang="en-US" dirty="0"/>
              <a:t>MDR applies quite well to an AI based  medical device which is used to </a:t>
            </a:r>
            <a:r>
              <a:rPr lang="en-US" b="1" dirty="0"/>
              <a:t>support </a:t>
            </a:r>
            <a:r>
              <a:rPr lang="en-US" dirty="0"/>
              <a:t>the decision making of the health care professional. </a:t>
            </a:r>
          </a:p>
          <a:p>
            <a:pPr lvl="2"/>
            <a:r>
              <a:rPr lang="en-US" dirty="0"/>
              <a:t>Like in our example,  the intended purpose of the device was to provide information which would be one of the “components” of decision making of the physician </a:t>
            </a:r>
            <a:r>
              <a:rPr lang="en-US" dirty="0">
                <a:sym typeface="Wingdings" panose="05000000000000000000" pitchFamily="2" charset="2"/>
              </a:rPr>
              <a:t> not a decision maker</a:t>
            </a:r>
          </a:p>
          <a:p>
            <a:pPr marL="411480" lvl="1" indent="0">
              <a:buNone/>
            </a:pPr>
            <a:endParaRPr lang="en-US" dirty="0">
              <a:sym typeface="Wingdings" panose="05000000000000000000" pitchFamily="2" charset="2"/>
            </a:endParaRPr>
          </a:p>
          <a:p>
            <a:r>
              <a:rPr lang="en-US" sz="2000" b="1" dirty="0">
                <a:sym typeface="Wingdings" panose="05000000000000000000" pitchFamily="2" charset="2"/>
              </a:rPr>
              <a:t>However, </a:t>
            </a:r>
            <a:r>
              <a:rPr lang="en-US" sz="2000" dirty="0">
                <a:sym typeface="Wingdings" panose="05000000000000000000" pitchFamily="2" charset="2"/>
              </a:rPr>
              <a:t>if in the future more autonomy is given to AI medical devices, the applicability and sufficiency of the current legislation might need revision.</a:t>
            </a:r>
          </a:p>
          <a:p>
            <a:r>
              <a:rPr lang="en-US" sz="2000" dirty="0">
                <a:sym typeface="Wingdings" panose="05000000000000000000" pitchFamily="2" charset="2"/>
              </a:rPr>
              <a:t>For now according to section 2 (1) of the Act on Health Care Professionals “a health care professional is </a:t>
            </a:r>
            <a:r>
              <a:rPr lang="en-US" sz="2000" b="1" dirty="0">
                <a:sym typeface="Wingdings" panose="05000000000000000000" pitchFamily="2" charset="2"/>
              </a:rPr>
              <a:t>a person </a:t>
            </a:r>
            <a:r>
              <a:rPr lang="en-US" sz="2000" dirty="0">
                <a:sym typeface="Wingdings" panose="05000000000000000000" pitchFamily="2" charset="2"/>
              </a:rPr>
              <a:t>who, on the basis of this Act, has been given the right to practice a profession or the </a:t>
            </a:r>
            <a:r>
              <a:rPr lang="en-US" sz="2000" dirty="0" err="1">
                <a:sym typeface="Wingdings" panose="05000000000000000000" pitchFamily="2" charset="2"/>
              </a:rPr>
              <a:t>authorisation</a:t>
            </a:r>
            <a:r>
              <a:rPr lang="en-US" sz="2000" dirty="0">
                <a:sym typeface="Wingdings" panose="05000000000000000000" pitchFamily="2" charset="2"/>
              </a:rPr>
              <a:t> to practice a profession.”</a:t>
            </a:r>
          </a:p>
          <a:p>
            <a:endParaRPr lang="en-US" sz="2000" dirty="0">
              <a:sym typeface="Wingdings" panose="05000000000000000000" pitchFamily="2" charset="2"/>
            </a:endParaRPr>
          </a:p>
          <a:p>
            <a:pPr marL="114300" indent="0">
              <a:buNone/>
            </a:pPr>
            <a:r>
              <a:rPr lang="en-US" sz="2000" dirty="0">
                <a:sym typeface="Wingdings" panose="05000000000000000000" pitchFamily="2" charset="2"/>
              </a:rPr>
              <a:t>	Therefore due to the profession being subject to such license, AI, even if it could 	outperform the health care professionals, is not a health care professional itself (yet) and 	is regulated among other software as an important medical device.</a:t>
            </a:r>
          </a:p>
          <a:p>
            <a:endParaRPr lang="en-US" dirty="0">
              <a:sym typeface="Wingdings" panose="05000000000000000000" pitchFamily="2" charset="2"/>
            </a:endParaRPr>
          </a:p>
        </p:txBody>
      </p:sp>
      <p:sp>
        <p:nvSpPr>
          <p:cNvPr id="4" name="Slide Number Placeholder 3"/>
          <p:cNvSpPr>
            <a:spLocks noGrp="1"/>
          </p:cNvSpPr>
          <p:nvPr>
            <p:ph type="sldNum" sz="quarter" idx="12"/>
          </p:nvPr>
        </p:nvSpPr>
        <p:spPr/>
        <p:txBody>
          <a:bodyPr/>
          <a:lstStyle/>
          <a:p>
            <a:fld id="{6E2D2B3B-882E-40F3-A32F-6DD516915044}" type="slidenum">
              <a:rPr lang="en-US" smtClean="0"/>
              <a:pPr/>
              <a:t>14</a:t>
            </a:fld>
            <a:endParaRPr lang="en-US"/>
          </a:p>
        </p:txBody>
      </p:sp>
    </p:spTree>
    <p:extLst>
      <p:ext uri="{BB962C8B-B14F-4D97-AF65-F5344CB8AC3E}">
        <p14:creationId xmlns:p14="http://schemas.microsoft.com/office/powerpoint/2010/main" val="2592873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23528" y="2060848"/>
            <a:ext cx="7620000" cy="1143000"/>
          </a:xfrm>
        </p:spPr>
        <p:txBody>
          <a:bodyPr/>
          <a:lstStyle/>
          <a:p>
            <a:r>
              <a:rPr lang="en-US" dirty="0"/>
              <a:t>Thank you!</a:t>
            </a:r>
            <a:br>
              <a:rPr lang="en-US" dirty="0"/>
            </a:br>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15</a:t>
            </a:fld>
            <a:endParaRPr lang="en-US"/>
          </a:p>
        </p:txBody>
      </p:sp>
      <p:sp>
        <p:nvSpPr>
          <p:cNvPr id="3" name="Content Placeholder 2"/>
          <p:cNvSpPr>
            <a:spLocks noGrp="1"/>
          </p:cNvSpPr>
          <p:nvPr>
            <p:ph idx="4294967295"/>
          </p:nvPr>
        </p:nvSpPr>
        <p:spPr>
          <a:xfrm>
            <a:off x="0" y="1600200"/>
            <a:ext cx="7620000" cy="4800600"/>
          </a:xfrm>
        </p:spPr>
        <p:txBody>
          <a:bodyPr/>
          <a:lstStyle/>
          <a:p>
            <a:pPr marL="114300" indent="0">
              <a:buNone/>
            </a:pPr>
            <a:endParaRPr lang="en-US" dirty="0"/>
          </a:p>
        </p:txBody>
      </p:sp>
    </p:spTree>
    <p:extLst>
      <p:ext uri="{BB962C8B-B14F-4D97-AF65-F5344CB8AC3E}">
        <p14:creationId xmlns:p14="http://schemas.microsoft.com/office/powerpoint/2010/main" val="15789096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Sources</a:t>
            </a:r>
          </a:p>
        </p:txBody>
      </p:sp>
      <p:sp>
        <p:nvSpPr>
          <p:cNvPr id="3" name="Content Placeholder 2"/>
          <p:cNvSpPr>
            <a:spLocks noGrp="1"/>
          </p:cNvSpPr>
          <p:nvPr>
            <p:ph sz="half" idx="1"/>
          </p:nvPr>
        </p:nvSpPr>
        <p:spPr/>
        <p:txBody>
          <a:bodyPr>
            <a:normAutofit fontScale="25000" lnSpcReduction="20000"/>
          </a:bodyPr>
          <a:lstStyle/>
          <a:p>
            <a:endParaRPr lang="en-US" dirty="0"/>
          </a:p>
          <a:p>
            <a:endParaRPr lang="en-US" dirty="0"/>
          </a:p>
          <a:p>
            <a:r>
              <a:rPr lang="en-US" sz="5500" dirty="0"/>
              <a:t>Medical Device Regulation (MDR, EU 2017/745)</a:t>
            </a:r>
          </a:p>
          <a:p>
            <a:r>
              <a:rPr lang="en-US" sz="5500" dirty="0"/>
              <a:t>In-vitro Diagnostics Medical Devices Regulation (EU 2017/746)</a:t>
            </a:r>
          </a:p>
          <a:p>
            <a:r>
              <a:rPr lang="en-US" sz="5500" dirty="0"/>
              <a:t>Act on the Status and Rights of Patients (785/1992)</a:t>
            </a:r>
          </a:p>
          <a:p>
            <a:r>
              <a:rPr lang="en-US" sz="5500" dirty="0"/>
              <a:t>Act on Health Care Professionals (559/1994)</a:t>
            </a:r>
          </a:p>
          <a:p>
            <a:r>
              <a:rPr lang="en-US" sz="5500" dirty="0"/>
              <a:t>Medical Device Directive (93/42/EEC)</a:t>
            </a:r>
          </a:p>
          <a:p>
            <a:endParaRPr lang="en-US" sz="5500" dirty="0"/>
          </a:p>
          <a:p>
            <a:pPr marL="114300" indent="0">
              <a:buNone/>
            </a:pPr>
            <a:endParaRPr lang="en-US" dirty="0"/>
          </a:p>
        </p:txBody>
      </p:sp>
      <p:sp>
        <p:nvSpPr>
          <p:cNvPr id="5" name="Content Placeholder 4"/>
          <p:cNvSpPr>
            <a:spLocks noGrp="1"/>
          </p:cNvSpPr>
          <p:nvPr>
            <p:ph sz="half" idx="2"/>
          </p:nvPr>
        </p:nvSpPr>
        <p:spPr/>
        <p:txBody>
          <a:bodyPr>
            <a:normAutofit fontScale="25000" lnSpcReduction="20000"/>
          </a:bodyPr>
          <a:lstStyle/>
          <a:p>
            <a:pPr marL="114300" indent="0">
              <a:buNone/>
            </a:pPr>
            <a:endParaRPr lang="en-US" sz="4000" dirty="0"/>
          </a:p>
          <a:p>
            <a:endParaRPr lang="en-US" sz="4000" dirty="0"/>
          </a:p>
          <a:p>
            <a:r>
              <a:rPr lang="en-US" sz="4000" dirty="0"/>
              <a:t>COCIR 2019.</a:t>
            </a:r>
          </a:p>
          <a:p>
            <a:pPr lvl="2"/>
            <a:r>
              <a:rPr lang="en-US" sz="3200" dirty="0"/>
              <a:t>COCIR, the European Coordination Committee of the Radiological, </a:t>
            </a:r>
            <a:r>
              <a:rPr lang="en-US" sz="3200" dirty="0" err="1"/>
              <a:t>Electromedical</a:t>
            </a:r>
            <a:r>
              <a:rPr lang="en-US" sz="3200" dirty="0"/>
              <a:t> and Healthcare IT Industry,  Artificial Intelligence in EU medical device legislation, September 2020. Available at: </a:t>
            </a:r>
            <a:r>
              <a:rPr lang="en-US" sz="3200" dirty="0">
                <a:hlinkClick r:id="rId2"/>
              </a:rPr>
              <a:t>https://www.cocir.org/media-centre/publications/article/cocir-analysis-on-ai-in-medical-device-legislation-september-2020.html</a:t>
            </a:r>
            <a:endParaRPr lang="en-US" sz="3200" dirty="0"/>
          </a:p>
          <a:p>
            <a:pPr marL="777240" lvl="2" indent="0">
              <a:buNone/>
            </a:pPr>
            <a:r>
              <a:rPr lang="en-US" sz="3200" dirty="0"/>
              <a:t> </a:t>
            </a:r>
          </a:p>
          <a:p>
            <a:r>
              <a:rPr lang="en-US" sz="4000" dirty="0"/>
              <a:t>Independent high-Level Expert Group on Artificial Intelligence set up by the European Commission 2019.</a:t>
            </a:r>
          </a:p>
          <a:p>
            <a:pPr lvl="2"/>
            <a:r>
              <a:rPr lang="en-US" sz="3200" dirty="0"/>
              <a:t>Independent high-Level Expert Group on Artificial  Intelligence set up by the European Commission, Ethics Guidelines for trustworthy AI, 8 April 2019. Available at: </a:t>
            </a:r>
            <a:r>
              <a:rPr lang="en-US" sz="3200" dirty="0">
                <a:hlinkClick r:id="rId3"/>
              </a:rPr>
              <a:t>https://ec.europa.eu/digital-single-market/en/news/ethics-guidelines-trustworthy-ai</a:t>
            </a:r>
            <a:endParaRPr lang="en-US" sz="3200" dirty="0"/>
          </a:p>
          <a:p>
            <a:pPr marL="777240" lvl="2" indent="0">
              <a:buNone/>
            </a:pPr>
            <a:endParaRPr lang="en-US" sz="3200" dirty="0"/>
          </a:p>
          <a:p>
            <a:r>
              <a:rPr lang="en-US" sz="4000" dirty="0"/>
              <a:t>Hartley –  Olsson 2020. </a:t>
            </a:r>
          </a:p>
          <a:p>
            <a:pPr lvl="2"/>
            <a:r>
              <a:rPr lang="en-US" sz="3200" dirty="0"/>
              <a:t>Hartley, Matthew –  Olsson, </a:t>
            </a:r>
            <a:r>
              <a:rPr lang="en-US" sz="3200" dirty="0" err="1"/>
              <a:t>Tjellvar</a:t>
            </a:r>
            <a:r>
              <a:rPr lang="en-US" sz="3200" dirty="0"/>
              <a:t> S.G.  Patterns: </a:t>
            </a:r>
            <a:r>
              <a:rPr lang="en-US" sz="3200" dirty="0" err="1"/>
              <a:t>dtoolAI</a:t>
            </a:r>
            <a:r>
              <a:rPr lang="en-US" sz="3200" dirty="0"/>
              <a:t>: Reproducibility for Deep Learning, August 14, 2020. Available at: </a:t>
            </a:r>
            <a:r>
              <a:rPr lang="en-US" sz="3200" dirty="0">
                <a:hlinkClick r:id="rId4"/>
              </a:rPr>
              <a:t>https://reader.elsevier.com/reader/sd/pii/S2666389920300933?token=BAF2BD9A63B521641E79FB4A25F954E3022331F033A0DD6F5B1A1369865D5CD7AD611AEBEF050A80B79296DCA6B468A7</a:t>
            </a:r>
            <a:r>
              <a:rPr lang="en-US" sz="3200" dirty="0"/>
              <a:t>. </a:t>
            </a:r>
          </a:p>
          <a:p>
            <a:endParaRPr lang="en-US" sz="4000" dirty="0"/>
          </a:p>
          <a:p>
            <a:r>
              <a:rPr lang="en-US" sz="4000" dirty="0"/>
              <a:t>MDCG  2019.</a:t>
            </a:r>
          </a:p>
          <a:p>
            <a:pPr lvl="2"/>
            <a:r>
              <a:rPr lang="en-US" sz="3200" dirty="0"/>
              <a:t>Guidance on Qualification and Classification  of Software in Regulation (EU) 2017/745 – MDR and Regulation (EU) 2017/746 – IVDR, October 2019. Available at: </a:t>
            </a:r>
            <a:r>
              <a:rPr lang="en-US" sz="3200" dirty="0">
                <a:hlinkClick r:id="rId5"/>
              </a:rPr>
              <a:t>https://ec.europa.eu/health/sites/health/files/md_topics-interest/docs/md_mdcg_2019_11_guidance_en.pdf</a:t>
            </a:r>
            <a:endParaRPr lang="en-US" sz="3200" dirty="0"/>
          </a:p>
          <a:p>
            <a:pPr marL="777240" lvl="2" indent="0">
              <a:buNone/>
            </a:pPr>
            <a:endParaRPr lang="en-US" sz="3200" dirty="0"/>
          </a:p>
          <a:p>
            <a:r>
              <a:rPr lang="en-US" sz="4000" dirty="0"/>
              <a:t>Committee on Legal Affairs 2020. </a:t>
            </a:r>
          </a:p>
          <a:p>
            <a:pPr lvl="2"/>
            <a:r>
              <a:rPr lang="en-US" sz="3200" dirty="0"/>
              <a:t>Committee on Legal Affairs, Report with recommendations to the Commission on a framework of ethical aspects of artificial intelligence, robotics and related technologies 2020/2012(INL). Available at: </a:t>
            </a:r>
            <a:r>
              <a:rPr lang="en-US" sz="3200" dirty="0">
                <a:hlinkClick r:id="rId6"/>
              </a:rPr>
              <a:t>https://www.europarl.europa.eu/doceo/document/A-9-2020-0186_EN.html</a:t>
            </a:r>
            <a:endParaRPr lang="en-US" sz="3200" dirty="0"/>
          </a:p>
          <a:p>
            <a:pPr lvl="2"/>
            <a:endParaRPr lang="en-US" sz="3200"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16</a:t>
            </a:fld>
            <a:endParaRPr lang="en-US"/>
          </a:p>
        </p:txBody>
      </p:sp>
    </p:spTree>
    <p:extLst>
      <p:ext uri="{BB962C8B-B14F-4D97-AF65-F5344CB8AC3E}">
        <p14:creationId xmlns:p14="http://schemas.microsoft.com/office/powerpoint/2010/main" val="25519576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sz="half" idx="1"/>
          </p:nvPr>
        </p:nvSpPr>
        <p:spPr/>
        <p:txBody>
          <a:bodyPr/>
          <a:lstStyle/>
          <a:p>
            <a:endParaRPr lang="en-US"/>
          </a:p>
        </p:txBody>
      </p:sp>
      <p:sp>
        <p:nvSpPr>
          <p:cNvPr id="4" name="Content Placeholder 3"/>
          <p:cNvSpPr>
            <a:spLocks noGrp="1"/>
          </p:cNvSpPr>
          <p:nvPr>
            <p:ph sz="half" idx="2"/>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17</a:t>
            </a:fld>
            <a:endParaRPr lang="en-US"/>
          </a:p>
        </p:txBody>
      </p:sp>
    </p:spTree>
    <p:extLst>
      <p:ext uri="{BB962C8B-B14F-4D97-AF65-F5344CB8AC3E}">
        <p14:creationId xmlns:p14="http://schemas.microsoft.com/office/powerpoint/2010/main" val="1694076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Element of trust in medicine</a:t>
            </a:r>
          </a:p>
        </p:txBody>
      </p:sp>
      <p:sp>
        <p:nvSpPr>
          <p:cNvPr id="3" name="Content Placeholder 2"/>
          <p:cNvSpPr>
            <a:spLocks noGrp="1"/>
          </p:cNvSpPr>
          <p:nvPr>
            <p:ph idx="1"/>
          </p:nvPr>
        </p:nvSpPr>
        <p:spPr>
          <a:xfrm>
            <a:off x="539552" y="1556792"/>
            <a:ext cx="6851104" cy="4123928"/>
          </a:xfrm>
        </p:spPr>
        <p:txBody>
          <a:bodyPr>
            <a:normAutofit lnSpcReduction="10000"/>
          </a:bodyPr>
          <a:lstStyle/>
          <a:p>
            <a:r>
              <a:rPr lang="en-US" dirty="0"/>
              <a:t>Fundamental concept due to the reliance of the patient upon healthcare</a:t>
            </a:r>
          </a:p>
          <a:p>
            <a:r>
              <a:rPr lang="en-US" dirty="0"/>
              <a:t>Diagnosis and treatment related decisions have impact on the patient’s life</a:t>
            </a:r>
          </a:p>
          <a:p>
            <a:r>
              <a:rPr lang="en-US" dirty="0"/>
              <a:t>Position of patients (Act on the Status and Rights of Patients 785/1992)</a:t>
            </a:r>
          </a:p>
          <a:p>
            <a:r>
              <a:rPr lang="en-US" dirty="0"/>
              <a:t>Safety of the patients is promoted in the Health Care Professionals Act (559/1994)</a:t>
            </a:r>
          </a:p>
          <a:p>
            <a:pPr lvl="1"/>
            <a:r>
              <a:rPr lang="en-US" dirty="0"/>
              <a:t>To ensure the health care professionals are qualified and supervised</a:t>
            </a:r>
          </a:p>
          <a:p>
            <a:endParaRPr lang="en-US" dirty="0"/>
          </a:p>
          <a:p>
            <a:r>
              <a:rPr lang="en-US" dirty="0">
                <a:solidFill>
                  <a:schemeClr val="bg1">
                    <a:lumMod val="65000"/>
                  </a:schemeClr>
                </a:solidFill>
              </a:rPr>
              <a:t>AI to be qualified and supervised too?</a:t>
            </a:r>
          </a:p>
          <a:p>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2</a:t>
            </a:fld>
            <a:endParaRPr lang="en-US"/>
          </a:p>
        </p:txBody>
      </p:sp>
    </p:spTree>
    <p:extLst>
      <p:ext uri="{BB962C8B-B14F-4D97-AF65-F5344CB8AC3E}">
        <p14:creationId xmlns:p14="http://schemas.microsoft.com/office/powerpoint/2010/main" val="2856809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Trustworthy AI</a:t>
            </a:r>
          </a:p>
        </p:txBody>
      </p:sp>
      <p:sp>
        <p:nvSpPr>
          <p:cNvPr id="3" name="Content Placeholder 2"/>
          <p:cNvSpPr>
            <a:spLocks noGrp="1"/>
          </p:cNvSpPr>
          <p:nvPr>
            <p:ph idx="1"/>
          </p:nvPr>
        </p:nvSpPr>
        <p:spPr/>
        <p:txBody>
          <a:bodyPr>
            <a:normAutofit fontScale="77500" lnSpcReduction="20000"/>
          </a:bodyPr>
          <a:lstStyle/>
          <a:p>
            <a:r>
              <a:rPr lang="en-US" dirty="0"/>
              <a:t>EU’s Commission’s High-Level Expert Group on Artificial Intelligence Ethics Guidelines for trustworthy AI</a:t>
            </a:r>
          </a:p>
          <a:p>
            <a:r>
              <a:rPr lang="en-US" dirty="0"/>
              <a:t>Requirements of trustworthy AI</a:t>
            </a:r>
          </a:p>
          <a:p>
            <a:pPr marL="868680" lvl="1" indent="-457200">
              <a:buFont typeface="+mj-lt"/>
              <a:buAutoNum type="arabicPeriod"/>
            </a:pPr>
            <a:r>
              <a:rPr lang="en-US" b="1" dirty="0"/>
              <a:t>“Human agency and oversight </a:t>
            </a:r>
          </a:p>
          <a:p>
            <a:pPr lvl="2"/>
            <a:r>
              <a:rPr lang="en-US" dirty="0"/>
              <a:t>Including fundamental rights, human agency and human oversight</a:t>
            </a:r>
          </a:p>
          <a:p>
            <a:pPr marL="868680" lvl="1" indent="-457200">
              <a:buFont typeface="+mj-lt"/>
              <a:buAutoNum type="arabicPeriod"/>
            </a:pPr>
            <a:r>
              <a:rPr lang="en-US" b="1" dirty="0"/>
              <a:t>Technical robustness and safety </a:t>
            </a:r>
          </a:p>
          <a:p>
            <a:pPr lvl="2"/>
            <a:r>
              <a:rPr lang="en-US" dirty="0"/>
              <a:t>Including  resilience  to  attack  and  security,  fall  back  plan  and  </a:t>
            </a:r>
            <a:r>
              <a:rPr lang="en-US" i="1" dirty="0"/>
              <a:t>general  safety,</a:t>
            </a:r>
            <a:r>
              <a:rPr lang="en-US" dirty="0"/>
              <a:t>  </a:t>
            </a:r>
            <a:r>
              <a:rPr lang="en-US" i="1" dirty="0"/>
              <a:t>accuracy,  reliability  and reproducibility </a:t>
            </a:r>
          </a:p>
          <a:p>
            <a:pPr marL="868680" lvl="1" indent="-457200">
              <a:buFont typeface="+mj-lt"/>
              <a:buAutoNum type="arabicPeriod"/>
            </a:pPr>
            <a:r>
              <a:rPr lang="en-US" b="1" dirty="0"/>
              <a:t>Privacy and data governance</a:t>
            </a:r>
          </a:p>
          <a:p>
            <a:pPr lvl="2"/>
            <a:r>
              <a:rPr lang="en-US" dirty="0"/>
              <a:t>Including respect for </a:t>
            </a:r>
            <a:r>
              <a:rPr lang="en-US" i="1" dirty="0"/>
              <a:t>privacy, </a:t>
            </a:r>
            <a:r>
              <a:rPr lang="en-US" dirty="0"/>
              <a:t>quality and integrity of data, and access to data</a:t>
            </a:r>
          </a:p>
          <a:p>
            <a:pPr marL="868680" lvl="1" indent="-457200">
              <a:buFont typeface="+mj-lt"/>
              <a:buAutoNum type="arabicPeriod"/>
            </a:pPr>
            <a:r>
              <a:rPr lang="en-US" b="1" dirty="0"/>
              <a:t>Transparency </a:t>
            </a:r>
          </a:p>
          <a:p>
            <a:pPr lvl="2"/>
            <a:r>
              <a:rPr lang="en-US" dirty="0"/>
              <a:t>Including traceability, </a:t>
            </a:r>
            <a:r>
              <a:rPr lang="en-US" i="1" dirty="0" err="1"/>
              <a:t>explainability</a:t>
            </a:r>
            <a:r>
              <a:rPr lang="en-US" dirty="0"/>
              <a:t> and communication </a:t>
            </a:r>
          </a:p>
          <a:p>
            <a:pPr marL="868680" lvl="1" indent="-457200">
              <a:buFont typeface="+mj-lt"/>
              <a:buAutoNum type="arabicPeriod"/>
            </a:pPr>
            <a:r>
              <a:rPr lang="en-US" b="1" dirty="0"/>
              <a:t>Diversity, non-discrimination and fairness </a:t>
            </a:r>
          </a:p>
          <a:p>
            <a:pPr lvl="2"/>
            <a:r>
              <a:rPr lang="en-US" i="1" dirty="0"/>
              <a:t>Including the avoidance of unfair bias</a:t>
            </a:r>
            <a:r>
              <a:rPr lang="en-US" dirty="0"/>
              <a:t>, accessibility and universal design, and stakeholder participation</a:t>
            </a:r>
          </a:p>
          <a:p>
            <a:pPr marL="868680" lvl="1" indent="-457200">
              <a:buFont typeface="+mj-lt"/>
              <a:buAutoNum type="arabicPeriod"/>
            </a:pPr>
            <a:r>
              <a:rPr lang="en-US" b="1" dirty="0"/>
              <a:t>Societal and environmental wellbeing</a:t>
            </a:r>
          </a:p>
          <a:p>
            <a:pPr lvl="2"/>
            <a:r>
              <a:rPr lang="en-US" dirty="0"/>
              <a:t>Including </a:t>
            </a:r>
            <a:r>
              <a:rPr lang="en-US" i="1" dirty="0"/>
              <a:t>sustainabilit</a:t>
            </a:r>
            <a:r>
              <a:rPr lang="en-US" dirty="0"/>
              <a:t>y and environmental friendliness, social impact, society and democracy </a:t>
            </a:r>
          </a:p>
          <a:p>
            <a:pPr marL="868680" lvl="1" indent="-457200">
              <a:buFont typeface="+mj-lt"/>
              <a:buAutoNum type="arabicPeriod"/>
            </a:pPr>
            <a:r>
              <a:rPr lang="en-US" b="1" dirty="0"/>
              <a:t>Accountability </a:t>
            </a:r>
          </a:p>
          <a:p>
            <a:pPr lvl="2"/>
            <a:r>
              <a:rPr lang="en-US" dirty="0"/>
              <a:t>Including </a:t>
            </a:r>
            <a:r>
              <a:rPr lang="en-US" i="1" dirty="0"/>
              <a:t>auditability</a:t>
            </a:r>
            <a:r>
              <a:rPr lang="en-US" dirty="0"/>
              <a:t>, </a:t>
            </a:r>
            <a:r>
              <a:rPr lang="en-US" dirty="0" err="1"/>
              <a:t>minimisation</a:t>
            </a:r>
            <a:r>
              <a:rPr lang="en-US" dirty="0"/>
              <a:t> and reporting of negative impact, trade-offs and redress</a:t>
            </a:r>
            <a:r>
              <a:rPr lang="en-US" baseline="30000" dirty="0"/>
              <a:t>1</a:t>
            </a:r>
            <a:r>
              <a:rPr lang="en-US" dirty="0"/>
              <a:t>”</a:t>
            </a:r>
          </a:p>
          <a:p>
            <a:pPr lvl="2"/>
            <a:endParaRPr lang="en-US" b="1" dirty="0"/>
          </a:p>
          <a:p>
            <a:pPr lvl="3"/>
            <a:endParaRPr lang="en-US" b="1" dirty="0">
              <a:sym typeface="Wingdings" panose="05000000000000000000" pitchFamily="2" charset="2"/>
            </a:endParaRPr>
          </a:p>
          <a:p>
            <a:pPr lvl="3"/>
            <a:endParaRPr lang="en-US" b="1" dirty="0"/>
          </a:p>
          <a:p>
            <a:pPr marL="777240" lvl="2" indent="0">
              <a:buNone/>
            </a:pPr>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3</a:t>
            </a:fld>
            <a:endParaRPr lang="en-US"/>
          </a:p>
        </p:txBody>
      </p:sp>
      <p:sp>
        <p:nvSpPr>
          <p:cNvPr id="5" name="Footer Placeholder 4"/>
          <p:cNvSpPr>
            <a:spLocks noGrp="1"/>
          </p:cNvSpPr>
          <p:nvPr>
            <p:ph type="ftr" sz="quarter" idx="11"/>
          </p:nvPr>
        </p:nvSpPr>
        <p:spPr>
          <a:xfrm>
            <a:off x="539552" y="6381328"/>
            <a:ext cx="7344816" cy="365760"/>
          </a:xfrm>
        </p:spPr>
        <p:txBody>
          <a:bodyPr/>
          <a:lstStyle/>
          <a:p>
            <a:pPr algn="l"/>
            <a:r>
              <a:rPr lang="en-US" sz="1100" dirty="0">
                <a:solidFill>
                  <a:schemeClr val="accent1"/>
                </a:solidFill>
              </a:rPr>
              <a:t>1 Independent high-Level Expert Group on Artificial Intelligence set up by the European Commission 2019, p. 14.</a:t>
            </a:r>
          </a:p>
        </p:txBody>
      </p:sp>
    </p:spTree>
    <p:extLst>
      <p:ext uri="{BB962C8B-B14F-4D97-AF65-F5344CB8AC3E}">
        <p14:creationId xmlns:p14="http://schemas.microsoft.com/office/powerpoint/2010/main" val="1622776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AI in medicine</a:t>
            </a:r>
          </a:p>
        </p:txBody>
      </p:sp>
      <p:sp>
        <p:nvSpPr>
          <p:cNvPr id="3" name="Content Placeholder 2"/>
          <p:cNvSpPr>
            <a:spLocks noGrp="1"/>
          </p:cNvSpPr>
          <p:nvPr>
            <p:ph idx="1"/>
          </p:nvPr>
        </p:nvSpPr>
        <p:spPr/>
        <p:txBody>
          <a:bodyPr>
            <a:normAutofit fontScale="92500" lnSpcReduction="20000"/>
          </a:bodyPr>
          <a:lstStyle/>
          <a:p>
            <a:r>
              <a:rPr lang="en-US" b="1" dirty="0">
                <a:sym typeface="Wingdings" panose="05000000000000000000" pitchFamily="2" charset="2"/>
              </a:rPr>
              <a:t>How it is used? </a:t>
            </a:r>
          </a:p>
          <a:p>
            <a:pPr lvl="1"/>
            <a:r>
              <a:rPr lang="en-US" dirty="0">
                <a:sym typeface="Wingdings" panose="05000000000000000000" pitchFamily="2" charset="2"/>
              </a:rPr>
              <a:t>C</a:t>
            </a:r>
            <a:r>
              <a:rPr lang="en-US" dirty="0"/>
              <a:t>onvolutional neural network </a:t>
            </a:r>
            <a:r>
              <a:rPr lang="en-US" dirty="0">
                <a:sym typeface="Wingdings" panose="05000000000000000000" pitchFamily="2" charset="2"/>
              </a:rPr>
              <a:t>deep learning class</a:t>
            </a:r>
          </a:p>
          <a:p>
            <a:pPr marL="114300" indent="0">
              <a:buNone/>
            </a:pPr>
            <a:endParaRPr lang="en-US" dirty="0">
              <a:sym typeface="Wingdings" panose="05000000000000000000" pitchFamily="2" charset="2"/>
            </a:endParaRPr>
          </a:p>
          <a:p>
            <a:pPr marL="114300" indent="0">
              <a:buNone/>
            </a:pPr>
            <a:endParaRPr lang="en-US" dirty="0">
              <a:sym typeface="Wingdings" panose="05000000000000000000" pitchFamily="2" charset="2"/>
            </a:endParaRPr>
          </a:p>
          <a:p>
            <a:pPr marL="114300" indent="0">
              <a:buNone/>
            </a:pPr>
            <a:endParaRPr lang="en-US" dirty="0">
              <a:sym typeface="Wingdings" panose="05000000000000000000" pitchFamily="2" charset="2"/>
            </a:endParaRPr>
          </a:p>
          <a:p>
            <a:pPr marL="114300" indent="0">
              <a:buNone/>
            </a:pPr>
            <a:endParaRPr lang="en-US" dirty="0">
              <a:sym typeface="Wingdings" panose="05000000000000000000" pitchFamily="2" charset="2"/>
            </a:endParaRPr>
          </a:p>
          <a:p>
            <a:pPr marL="114300" indent="0">
              <a:buNone/>
            </a:pPr>
            <a:endParaRPr lang="en-US" dirty="0">
              <a:sym typeface="Wingdings" panose="05000000000000000000" pitchFamily="2" charset="2"/>
            </a:endParaRPr>
          </a:p>
          <a:p>
            <a:pPr marL="114300" indent="0">
              <a:buNone/>
            </a:pPr>
            <a:endParaRPr lang="en-US" dirty="0">
              <a:sym typeface="Wingdings" panose="05000000000000000000" pitchFamily="2" charset="2"/>
            </a:endParaRPr>
          </a:p>
          <a:p>
            <a:pPr lvl="0">
              <a:buClr>
                <a:srgbClr val="A9A57C"/>
              </a:buClr>
            </a:pPr>
            <a:r>
              <a:rPr lang="en-US" b="1" dirty="0">
                <a:solidFill>
                  <a:srgbClr val="2F2B20"/>
                </a:solidFill>
                <a:sym typeface="Wingdings" panose="05000000000000000000" pitchFamily="2" charset="2"/>
              </a:rPr>
              <a:t>Where it is used? </a:t>
            </a:r>
            <a:endParaRPr lang="en-US" dirty="0"/>
          </a:p>
          <a:p>
            <a:pPr lvl="1"/>
            <a:r>
              <a:rPr lang="en-US" dirty="0"/>
              <a:t>ECG analysis software</a:t>
            </a:r>
          </a:p>
          <a:p>
            <a:pPr lvl="1"/>
            <a:r>
              <a:rPr lang="en-US" dirty="0"/>
              <a:t>Cancer imaging  software </a:t>
            </a:r>
          </a:p>
          <a:p>
            <a:pPr lvl="1"/>
            <a:endParaRPr lang="en-US" b="1" dirty="0"/>
          </a:p>
          <a:p>
            <a:pPr lvl="1"/>
            <a:endParaRPr lang="en-US" dirty="0"/>
          </a:p>
          <a:p>
            <a:pPr>
              <a:buClr>
                <a:srgbClr val="A9A57C"/>
              </a:buClr>
            </a:pPr>
            <a:r>
              <a:rPr lang="en-US" b="1" dirty="0"/>
              <a:t>What is it?</a:t>
            </a:r>
          </a:p>
          <a:p>
            <a:pPr lvl="1">
              <a:buClr>
                <a:srgbClr val="A9A57C"/>
              </a:buClr>
            </a:pPr>
            <a:r>
              <a:rPr lang="en-US" dirty="0"/>
              <a:t>Medical device</a:t>
            </a:r>
          </a:p>
          <a:p>
            <a:pPr marL="411480" lvl="1" indent="0">
              <a:buNone/>
            </a:pPr>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4</a:t>
            </a:fld>
            <a:endParaRPr lang="en-US"/>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2276872"/>
            <a:ext cx="4608512" cy="1671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17392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7620000" cy="1143000"/>
          </a:xfrm>
        </p:spPr>
        <p:txBody>
          <a:bodyPr/>
          <a:lstStyle/>
          <a:p>
            <a:r>
              <a:rPr lang="en-US" dirty="0"/>
              <a:t>Medical Device Regulation/In-vitro Diagnostic Medical Devices Regulation </a:t>
            </a:r>
          </a:p>
        </p:txBody>
      </p:sp>
      <p:sp>
        <p:nvSpPr>
          <p:cNvPr id="3" name="Content Placeholder 2"/>
          <p:cNvSpPr>
            <a:spLocks noGrp="1"/>
          </p:cNvSpPr>
          <p:nvPr>
            <p:ph idx="1"/>
          </p:nvPr>
        </p:nvSpPr>
        <p:spPr/>
        <p:txBody>
          <a:bodyPr/>
          <a:lstStyle/>
          <a:p>
            <a:endParaRPr lang="en-US" dirty="0"/>
          </a:p>
          <a:p>
            <a:endParaRPr lang="en-US" dirty="0"/>
          </a:p>
          <a:p>
            <a:pPr lvl="2"/>
            <a:endParaRPr lang="en-US" dirty="0">
              <a:sym typeface="Wingdings" panose="05000000000000000000" pitchFamily="2" charset="2"/>
            </a:endParaRPr>
          </a:p>
          <a:p>
            <a:pPr marL="777240" lvl="2" indent="0">
              <a:buNone/>
            </a:pPr>
            <a:endParaRPr lang="en-US" dirty="0">
              <a:sym typeface="Wingdings" panose="05000000000000000000" pitchFamily="2" charset="2"/>
            </a:endParaRPr>
          </a:p>
          <a:p>
            <a:pPr lvl="2"/>
            <a:endParaRPr lang="en-US" dirty="0">
              <a:sym typeface="Wingdings" panose="05000000000000000000" pitchFamily="2" charset="2"/>
            </a:endParaRPr>
          </a:p>
        </p:txBody>
      </p:sp>
      <p:sp>
        <p:nvSpPr>
          <p:cNvPr id="4" name="Slide Number Placeholder 3"/>
          <p:cNvSpPr>
            <a:spLocks noGrp="1"/>
          </p:cNvSpPr>
          <p:nvPr>
            <p:ph type="sldNum" sz="quarter" idx="12"/>
          </p:nvPr>
        </p:nvSpPr>
        <p:spPr/>
        <p:txBody>
          <a:bodyPr/>
          <a:lstStyle/>
          <a:p>
            <a:fld id="{6E2D2B3B-882E-40F3-A32F-6DD516915044}" type="slidenum">
              <a:rPr lang="en-US" smtClean="0"/>
              <a:pPr/>
              <a:t>5</a:t>
            </a:fld>
            <a:endParaRPr lang="en-US"/>
          </a:p>
        </p:txBody>
      </p:sp>
      <p:graphicFrame>
        <p:nvGraphicFramePr>
          <p:cNvPr id="5" name="Diagram 4"/>
          <p:cNvGraphicFramePr/>
          <p:nvPr>
            <p:extLst>
              <p:ext uri="{D42A27DB-BD31-4B8C-83A1-F6EECF244321}">
                <p14:modId xmlns:p14="http://schemas.microsoft.com/office/powerpoint/2010/main" val="1024419557"/>
              </p:ext>
            </p:extLst>
          </p:nvPr>
        </p:nvGraphicFramePr>
        <p:xfrm>
          <a:off x="1524000" y="1397000"/>
          <a:ext cx="6432376" cy="4984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33937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Manufacturer Case</a:t>
            </a:r>
          </a:p>
        </p:txBody>
      </p:sp>
      <p:sp>
        <p:nvSpPr>
          <p:cNvPr id="3" name="Content Placeholder 2"/>
          <p:cNvSpPr>
            <a:spLocks noGrp="1"/>
          </p:cNvSpPr>
          <p:nvPr>
            <p:ph idx="1"/>
          </p:nvPr>
        </p:nvSpPr>
        <p:spPr>
          <a:xfrm>
            <a:off x="457200" y="1484784"/>
            <a:ext cx="6347048" cy="4916016"/>
          </a:xfrm>
        </p:spPr>
        <p:txBody>
          <a:bodyPr>
            <a:normAutofit fontScale="92500"/>
          </a:bodyPr>
          <a:lstStyle/>
          <a:p>
            <a:endParaRPr lang="en-US" dirty="0"/>
          </a:p>
          <a:p>
            <a:r>
              <a:rPr lang="en-US" dirty="0"/>
              <a:t>You are </a:t>
            </a:r>
            <a:r>
              <a:rPr lang="en-US" dirty="0">
                <a:sym typeface="Wingdings" panose="05000000000000000000" pitchFamily="2" charset="2"/>
              </a:rPr>
              <a:t> Manufacturing company in healthcare sector</a:t>
            </a:r>
          </a:p>
          <a:p>
            <a:r>
              <a:rPr lang="en-US" dirty="0">
                <a:sym typeface="Wingdings" panose="05000000000000000000" pitchFamily="2" charset="2"/>
              </a:rPr>
              <a:t>You are developing  AI based software intended  to perform a proposal of diagnosis of lung cancer by means of image analysis</a:t>
            </a:r>
          </a:p>
          <a:p>
            <a:r>
              <a:rPr lang="en-US" dirty="0">
                <a:sym typeface="Wingdings" panose="05000000000000000000" pitchFamily="2" charset="2"/>
              </a:rPr>
              <a:t>You want  </a:t>
            </a:r>
            <a:r>
              <a:rPr lang="en-US" u="sng" dirty="0">
                <a:sym typeface="Wingdings" panose="05000000000000000000" pitchFamily="2" charset="2"/>
              </a:rPr>
              <a:t>get into the market</a:t>
            </a:r>
          </a:p>
          <a:p>
            <a:endParaRPr lang="en-US" u="sng" dirty="0">
              <a:sym typeface="Wingdings" panose="05000000000000000000" pitchFamily="2" charset="2"/>
            </a:endParaRPr>
          </a:p>
          <a:p>
            <a:endParaRPr lang="en-US" u="sng" dirty="0">
              <a:sym typeface="Wingdings" panose="05000000000000000000" pitchFamily="2" charset="2"/>
            </a:endParaRPr>
          </a:p>
          <a:p>
            <a:endParaRPr lang="en-US" u="sng" dirty="0">
              <a:sym typeface="Wingdings" panose="05000000000000000000" pitchFamily="2" charset="2"/>
            </a:endParaRPr>
          </a:p>
          <a:p>
            <a:pPr marL="114300" indent="0" algn="ctr">
              <a:buNone/>
            </a:pPr>
            <a:r>
              <a:rPr lang="fi-FI" dirty="0" err="1"/>
              <a:t>According</a:t>
            </a:r>
            <a:r>
              <a:rPr lang="fi-FI" dirty="0"/>
              <a:t> to </a:t>
            </a:r>
            <a:r>
              <a:rPr lang="fi-FI" dirty="0" err="1"/>
              <a:t>article</a:t>
            </a:r>
            <a:r>
              <a:rPr lang="fi-FI" dirty="0"/>
              <a:t> 10 (1) of MDR, w</a:t>
            </a:r>
            <a:r>
              <a:rPr lang="en-US" dirty="0"/>
              <a:t>hen placing their devices on the market or putting them into service, </a:t>
            </a:r>
            <a:r>
              <a:rPr lang="en-US" u="sng" dirty="0"/>
              <a:t>manufacturers </a:t>
            </a:r>
            <a:r>
              <a:rPr lang="en-US" dirty="0"/>
              <a:t>shall ensure that they have been designed and manufactured in accordance with the requirements of the MDR</a:t>
            </a:r>
          </a:p>
        </p:txBody>
      </p:sp>
      <p:sp>
        <p:nvSpPr>
          <p:cNvPr id="4" name="Slide Number Placeholder 3"/>
          <p:cNvSpPr>
            <a:spLocks noGrp="1"/>
          </p:cNvSpPr>
          <p:nvPr>
            <p:ph type="sldNum" sz="quarter" idx="12"/>
          </p:nvPr>
        </p:nvSpPr>
        <p:spPr/>
        <p:txBody>
          <a:bodyPr/>
          <a:lstStyle/>
          <a:p>
            <a:fld id="{6E2D2B3B-882E-40F3-A32F-6DD516915044}" type="slidenum">
              <a:rPr lang="en-US" smtClean="0"/>
              <a:pPr/>
              <a:t>6</a:t>
            </a:fld>
            <a:endParaRPr lang="en-US"/>
          </a:p>
        </p:txBody>
      </p:sp>
      <p:sp>
        <p:nvSpPr>
          <p:cNvPr id="5" name="Down Arrow 4"/>
          <p:cNvSpPr/>
          <p:nvPr/>
        </p:nvSpPr>
        <p:spPr>
          <a:xfrm>
            <a:off x="3059832" y="3742928"/>
            <a:ext cx="360040"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72826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dirty="0"/>
            </a:br>
            <a:r>
              <a:rPr lang="en-US" dirty="0"/>
              <a:t>Definition of a medical device</a:t>
            </a:r>
            <a:br>
              <a:rPr lang="en-US" dirty="0"/>
            </a:br>
            <a:r>
              <a:rPr lang="en-US" dirty="0"/>
              <a:t>	</a:t>
            </a:r>
            <a:endParaRPr lang="en-US" sz="3600" dirty="0"/>
          </a:p>
        </p:txBody>
      </p:sp>
      <p:sp>
        <p:nvSpPr>
          <p:cNvPr id="3" name="Content Placeholder 2"/>
          <p:cNvSpPr>
            <a:spLocks noGrp="1"/>
          </p:cNvSpPr>
          <p:nvPr>
            <p:ph idx="1"/>
          </p:nvPr>
        </p:nvSpPr>
        <p:spPr>
          <a:xfrm>
            <a:off x="467544" y="1772816"/>
            <a:ext cx="7620000" cy="4800600"/>
          </a:xfrm>
        </p:spPr>
        <p:txBody>
          <a:bodyPr>
            <a:normAutofit fontScale="92500" lnSpcReduction="20000"/>
          </a:bodyPr>
          <a:lstStyle/>
          <a:p>
            <a:r>
              <a:rPr lang="en-US" dirty="0"/>
              <a:t>“‘medical device’ means any  instrument, apparatus, appliance, </a:t>
            </a:r>
            <a:r>
              <a:rPr lang="en-US" b="1" dirty="0">
                <a:solidFill>
                  <a:srgbClr val="00B050"/>
                </a:solidFill>
              </a:rPr>
              <a:t>software</a:t>
            </a:r>
            <a:r>
              <a:rPr lang="en-US" dirty="0"/>
              <a:t>, implant, reagent, material or  other  article  intended  by  the  manufacturer to  be  used,  alone  or  in  combination, for  human beings for  one  or  more  of  the following specific medical purposes: </a:t>
            </a:r>
          </a:p>
          <a:p>
            <a:pPr marL="411480" lvl="1" indent="0">
              <a:buNone/>
            </a:pPr>
            <a:r>
              <a:rPr lang="en-US" dirty="0"/>
              <a:t>	—  </a:t>
            </a:r>
            <a:r>
              <a:rPr lang="en-US" b="1" dirty="0">
                <a:solidFill>
                  <a:srgbClr val="00B050"/>
                </a:solidFill>
              </a:rPr>
              <a:t>diagnosis, </a:t>
            </a:r>
            <a:r>
              <a:rPr lang="en-US" dirty="0"/>
              <a:t>prevention, monitoring, prediction, prognosis, treatment or alleviation </a:t>
            </a:r>
            <a:r>
              <a:rPr lang="en-US" b="1" dirty="0">
                <a:solidFill>
                  <a:srgbClr val="00B050"/>
                </a:solidFill>
              </a:rPr>
              <a:t>of  disease, </a:t>
            </a:r>
          </a:p>
          <a:p>
            <a:pPr marL="411480" lvl="1" indent="0">
              <a:buNone/>
            </a:pPr>
            <a:r>
              <a:rPr lang="en-US" dirty="0"/>
              <a:t>	—  diagnosis, monitoring, treatment, alleviation of, or compensation for an injury or disability, </a:t>
            </a:r>
          </a:p>
          <a:p>
            <a:pPr marL="411480" lvl="1" indent="0">
              <a:buNone/>
            </a:pPr>
            <a:r>
              <a:rPr lang="en-US" dirty="0"/>
              <a:t>	—  investigation, replacement or  modification of  the  anatomy  or  of  a  physiological or  pathological process or state, </a:t>
            </a:r>
          </a:p>
          <a:p>
            <a:pPr marL="411480" lvl="1" indent="0">
              <a:buNone/>
            </a:pPr>
            <a:r>
              <a:rPr lang="en-US" dirty="0"/>
              <a:t>	—  providing information by means of in vitro examination of specimens  derived from the human body, including organ, blood and tissue donations,  and which does not achieve its  principal intended action by pharmacological,  immunological or metabolic means, in or on  the human body, but which may  be assisted in its function by such means. “(MDR, Article 2)</a:t>
            </a:r>
          </a:p>
          <a:p>
            <a:endParaRPr lang="en-US" dirty="0"/>
          </a:p>
          <a:p>
            <a:endParaRPr lang="en-US" dirty="0"/>
          </a:p>
          <a:p>
            <a:endParaRPr lang="en-US" dirty="0"/>
          </a:p>
          <a:p>
            <a:pPr lvl="1"/>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7</a:t>
            </a:fld>
            <a:endParaRPr lang="en-US"/>
          </a:p>
        </p:txBody>
      </p:sp>
    </p:spTree>
    <p:extLst>
      <p:ext uri="{BB962C8B-B14F-4D97-AF65-F5344CB8AC3E}">
        <p14:creationId xmlns:p14="http://schemas.microsoft.com/office/powerpoint/2010/main" val="1488986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7620000" cy="1143000"/>
          </a:xfrm>
        </p:spPr>
        <p:txBody>
          <a:bodyPr/>
          <a:lstStyle/>
          <a:p>
            <a:r>
              <a:rPr lang="en-US" sz="4400" dirty="0"/>
              <a:t>Classification of medical devices</a:t>
            </a:r>
            <a:br>
              <a:rPr lang="en-US" sz="4400" dirty="0"/>
            </a:br>
            <a:r>
              <a:rPr lang="en-US" sz="4400" dirty="0"/>
              <a:t>	</a:t>
            </a:r>
            <a:r>
              <a:rPr lang="en-US" sz="3600" dirty="0"/>
              <a:t>-What class is our software in?</a:t>
            </a:r>
            <a:br>
              <a:rPr lang="en-US" dirty="0"/>
            </a:br>
            <a:endParaRPr lang="en-US" sz="3200" dirty="0"/>
          </a:p>
        </p:txBody>
      </p:sp>
      <p:sp>
        <p:nvSpPr>
          <p:cNvPr id="3" name="Content Placeholder 2"/>
          <p:cNvSpPr>
            <a:spLocks noGrp="1"/>
          </p:cNvSpPr>
          <p:nvPr>
            <p:ph idx="1"/>
          </p:nvPr>
        </p:nvSpPr>
        <p:spPr>
          <a:xfrm>
            <a:off x="395536" y="1772816"/>
            <a:ext cx="7620000" cy="4133056"/>
          </a:xfrm>
        </p:spPr>
        <p:txBody>
          <a:bodyPr>
            <a:normAutofit fontScale="85000" lnSpcReduction="10000"/>
          </a:bodyPr>
          <a:lstStyle/>
          <a:p>
            <a:r>
              <a:rPr lang="en-US" dirty="0"/>
              <a:t>Rule 11 of MDR states as follows:</a:t>
            </a:r>
          </a:p>
          <a:p>
            <a:r>
              <a:rPr lang="en-US" dirty="0"/>
              <a:t>“Software  intended  to  provide  </a:t>
            </a:r>
            <a:r>
              <a:rPr lang="en-US" sz="2600" b="1" dirty="0"/>
              <a:t>information</a:t>
            </a:r>
            <a:r>
              <a:rPr lang="en-US" b="1" dirty="0">
                <a:solidFill>
                  <a:srgbClr val="FF0000"/>
                </a:solidFill>
              </a:rPr>
              <a:t> </a:t>
            </a:r>
            <a:r>
              <a:rPr lang="en-US" dirty="0"/>
              <a:t> which  is  used  to  </a:t>
            </a:r>
            <a:r>
              <a:rPr lang="en-US" sz="2600" b="1" dirty="0"/>
              <a:t>take  decisions  with  diagnosis  </a:t>
            </a:r>
            <a:r>
              <a:rPr lang="en-US" dirty="0"/>
              <a:t>or  therapeutic  purposes  is  classified  as  class  </a:t>
            </a:r>
            <a:r>
              <a:rPr lang="en-US" dirty="0" err="1"/>
              <a:t>IIa</a:t>
            </a:r>
            <a:r>
              <a:rPr lang="en-US" dirty="0"/>
              <a:t>,  except  if  such  decisions  have  an  impact  that  may  cause:	</a:t>
            </a:r>
          </a:p>
          <a:p>
            <a:r>
              <a:rPr lang="en-US" dirty="0"/>
              <a:t>—   death  or  an  irreversible  deterioration  of  a  person's  state  of  health,  in  which  case  it  is  in  class  III;  or</a:t>
            </a:r>
          </a:p>
          <a:p>
            <a:r>
              <a:rPr lang="en-US" dirty="0"/>
              <a:t>—   a  serious  deterioration  of  a  person's  state  of  health  or  a  surgical  inter­vention,  in  which  case  it  is  classified  as  class  </a:t>
            </a:r>
            <a:r>
              <a:rPr lang="en-US" dirty="0" err="1"/>
              <a:t>IIb</a:t>
            </a:r>
            <a:r>
              <a:rPr lang="en-US" dirty="0"/>
              <a:t>.</a:t>
            </a:r>
          </a:p>
          <a:p>
            <a:r>
              <a:rPr lang="en-US" dirty="0"/>
              <a:t>Software  intended  to  monitor  physiological  processes  is  classified  as  class  </a:t>
            </a:r>
            <a:r>
              <a:rPr lang="en-US" dirty="0" err="1"/>
              <a:t>IIa</a:t>
            </a:r>
            <a:r>
              <a:rPr lang="en-US" dirty="0"/>
              <a:t>,  except  if  it  is  intended  for  monitoring  of  vital  physiological  parameters,  where  the  nature  of  variations  of  those  parameters  is  such  that  it  could  result  in  immediate  danger  to  the  patient,  in  which  case  it  is  classified  as  class  </a:t>
            </a:r>
            <a:r>
              <a:rPr lang="en-US" dirty="0" err="1"/>
              <a:t>IIb</a:t>
            </a:r>
            <a:r>
              <a:rPr lang="en-US" dirty="0"/>
              <a:t>.</a:t>
            </a:r>
          </a:p>
          <a:p>
            <a:r>
              <a:rPr lang="en-US" dirty="0"/>
              <a:t>All other software  is  classified  as  class  I.”</a:t>
            </a:r>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8</a:t>
            </a:fld>
            <a:endParaRPr lang="en-US"/>
          </a:p>
        </p:txBody>
      </p:sp>
    </p:spTree>
    <p:extLst>
      <p:ext uri="{BB962C8B-B14F-4D97-AF65-F5344CB8AC3E}">
        <p14:creationId xmlns:p14="http://schemas.microsoft.com/office/powerpoint/2010/main" val="1427285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67544" y="5517232"/>
            <a:ext cx="6912768"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7544" y="1196752"/>
            <a:ext cx="7776864" cy="1143000"/>
          </a:xfrm>
        </p:spPr>
        <p:txBody>
          <a:bodyPr/>
          <a:lstStyle/>
          <a:p>
            <a:r>
              <a:rPr lang="en-US" sz="3600" dirty="0"/>
              <a:t>General safety and performance requirements:</a:t>
            </a:r>
            <a:br>
              <a:rPr lang="en-US" sz="3600" dirty="0"/>
            </a:br>
            <a:r>
              <a:rPr lang="en-US" sz="3600" dirty="0"/>
              <a:t>Repeatability, reliability and performance </a:t>
            </a:r>
            <a:br>
              <a:rPr lang="en-US" dirty="0"/>
            </a:br>
            <a:r>
              <a:rPr lang="en-US" dirty="0"/>
              <a:t>	</a:t>
            </a:r>
            <a:endParaRPr lang="en-US" sz="2800" dirty="0"/>
          </a:p>
        </p:txBody>
      </p:sp>
      <p:sp>
        <p:nvSpPr>
          <p:cNvPr id="3" name="Content Placeholder 2"/>
          <p:cNvSpPr>
            <a:spLocks noGrp="1"/>
          </p:cNvSpPr>
          <p:nvPr>
            <p:ph idx="1"/>
          </p:nvPr>
        </p:nvSpPr>
        <p:spPr>
          <a:xfrm>
            <a:off x="323528" y="2708920"/>
            <a:ext cx="7620000" cy="4800600"/>
          </a:xfrm>
        </p:spPr>
        <p:txBody>
          <a:bodyPr/>
          <a:lstStyle/>
          <a:p>
            <a:r>
              <a:rPr lang="en-US" sz="2400" dirty="0"/>
              <a:t>“Devices that incorporate electronic programmable systems, including software, or software that are devices in themselves, shall be designed to ensure </a:t>
            </a:r>
            <a:r>
              <a:rPr lang="en-US" sz="2400" dirty="0">
                <a:solidFill>
                  <a:srgbClr val="FF0000"/>
                </a:solidFill>
              </a:rPr>
              <a:t>repeatability</a:t>
            </a:r>
            <a:r>
              <a:rPr lang="en-US" sz="2400" dirty="0"/>
              <a:t>, </a:t>
            </a:r>
            <a:r>
              <a:rPr lang="en-US" sz="2400" dirty="0">
                <a:solidFill>
                  <a:srgbClr val="FF0000"/>
                </a:solidFill>
              </a:rPr>
              <a:t>reliability</a:t>
            </a:r>
            <a:r>
              <a:rPr lang="en-US" sz="2400" dirty="0"/>
              <a:t> and </a:t>
            </a:r>
            <a:r>
              <a:rPr lang="en-US" sz="2400" dirty="0">
                <a:solidFill>
                  <a:srgbClr val="FF0000"/>
                </a:solidFill>
              </a:rPr>
              <a:t>performance</a:t>
            </a:r>
            <a:r>
              <a:rPr lang="en-US" sz="2400" dirty="0"/>
              <a:t> in line with their intended use.”(MDR Annex I, section 17.1)</a:t>
            </a:r>
          </a:p>
          <a:p>
            <a:pPr marL="114300" indent="0">
              <a:buNone/>
            </a:pPr>
            <a:endParaRPr lang="en-US" sz="2400" dirty="0"/>
          </a:p>
          <a:p>
            <a:pPr marL="114300" indent="0">
              <a:buNone/>
            </a:pPr>
            <a:endParaRPr lang="en-US" sz="2400" dirty="0"/>
          </a:p>
          <a:p>
            <a:r>
              <a:rPr lang="en-US" sz="2400" dirty="0"/>
              <a:t> Is our device repeatable, reliable and performing?</a:t>
            </a:r>
          </a:p>
          <a:p>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9</a:t>
            </a:fld>
            <a:endParaRPr lang="en-US"/>
          </a:p>
        </p:txBody>
      </p:sp>
    </p:spTree>
    <p:extLst>
      <p:ext uri="{BB962C8B-B14F-4D97-AF65-F5344CB8AC3E}">
        <p14:creationId xmlns:p14="http://schemas.microsoft.com/office/powerpoint/2010/main" val="8632797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BAF3E67F73C80A4FACB96DB0EAC000B7" ma:contentTypeVersion="9" ma:contentTypeDescription="Luo uusi asiakirja." ma:contentTypeScope="" ma:versionID="466d37caad1ebc25cfde1a6e8ddaeb6a">
  <xsd:schema xmlns:xsd="http://www.w3.org/2001/XMLSchema" xmlns:xs="http://www.w3.org/2001/XMLSchema" xmlns:p="http://schemas.microsoft.com/office/2006/metadata/properties" xmlns:ns3="1053ad3b-6305-40c5-8084-b07fc8af97fd" targetNamespace="http://schemas.microsoft.com/office/2006/metadata/properties" ma:root="true" ma:fieldsID="f075454a08cca1eff7c3752ba7521daa" ns3:_="">
    <xsd:import namespace="1053ad3b-6305-40c5-8084-b07fc8af97fd"/>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53ad3b-6305-40c5-8084-b07fc8af97fd"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C63CAC8-BBF6-4A16-9DDB-C26E35467A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53ad3b-6305-40c5-8084-b07fc8af97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A9B0B60-7D46-424C-AC80-7FFEE7DA1B05}">
  <ds:schemaRefs>
    <ds:schemaRef ds:uri="http://schemas.microsoft.com/sharepoint/v3/contenttype/forms"/>
  </ds:schemaRefs>
</ds:datastoreItem>
</file>

<file path=customXml/itemProps3.xml><?xml version="1.0" encoding="utf-8"?>
<ds:datastoreItem xmlns:ds="http://schemas.openxmlformats.org/officeDocument/2006/customXml" ds:itemID="{FA89B852-1AED-4F88-BE22-74C68527E6DF}">
  <ds:schemaRefs>
    <ds:schemaRef ds:uri="http://schemas.microsoft.com/office/2006/documentManagement/types"/>
    <ds:schemaRef ds:uri="http://purl.org/dc/terms/"/>
    <ds:schemaRef ds:uri="http://schemas.openxmlformats.org/package/2006/metadata/core-properties"/>
    <ds:schemaRef ds:uri="http://purl.org/dc/elements/1.1/"/>
    <ds:schemaRef ds:uri="http://schemas.microsoft.com/office/infopath/2007/PartnerControls"/>
    <ds:schemaRef ds:uri="http://schemas.microsoft.com/office/2006/metadata/properties"/>
    <ds:schemaRef ds:uri="1053ad3b-6305-40c5-8084-b07fc8af97fd"/>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Adjacency</Template>
  <TotalTime>19570</TotalTime>
  <Words>1955</Words>
  <Application>Microsoft Office PowerPoint</Application>
  <PresentationFormat>On-screen Show (4:3)</PresentationFormat>
  <Paragraphs>196</Paragraphs>
  <Slides>17</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Cambria</vt:lpstr>
      <vt:lpstr>Wingdings</vt:lpstr>
      <vt:lpstr>Adjacency</vt:lpstr>
      <vt:lpstr>The impact of low human intervention and other special features of A.I in the applicability of current legislation to A.I based medical devices</vt:lpstr>
      <vt:lpstr>Element of trust in medicine</vt:lpstr>
      <vt:lpstr>Trustworthy AI</vt:lpstr>
      <vt:lpstr>AI in medicine</vt:lpstr>
      <vt:lpstr>Medical Device Regulation/In-vitro Diagnostic Medical Devices Regulation </vt:lpstr>
      <vt:lpstr>Manufacturer Case</vt:lpstr>
      <vt:lpstr> Definition of a medical device  </vt:lpstr>
      <vt:lpstr>Classification of medical devices  -What class is our software in? </vt:lpstr>
      <vt:lpstr>General safety and performance requirements: Repeatability, reliability and performance   </vt:lpstr>
      <vt:lpstr>Repeatability</vt:lpstr>
      <vt:lpstr>Reliability</vt:lpstr>
      <vt:lpstr>Minimizing bias</vt:lpstr>
      <vt:lpstr>Performing as ‘the state of the art’</vt:lpstr>
      <vt:lpstr>Conclusion</vt:lpstr>
      <vt:lpstr>Thank you! </vt:lpstr>
      <vt:lpstr>Sources</vt:lpstr>
      <vt:lpstr>Questions?</vt:lpstr>
    </vt:vector>
  </TitlesOfParts>
  <Company>Bittium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blaablaa</dc:title>
  <dc:creator>Amanda Näsi</dc:creator>
  <cp:lastModifiedBy>Ballardini Rosa</cp:lastModifiedBy>
  <cp:revision>229</cp:revision>
  <dcterms:created xsi:type="dcterms:W3CDTF">2021-01-05T18:35:00Z</dcterms:created>
  <dcterms:modified xsi:type="dcterms:W3CDTF">2021-01-26T12:44:59Z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0x010100BAF3E67F73C80A4FACB96DB0EAC000B7</vt:lpwstr>
  </property>
</Properties>
</file>