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59" r:id="rId6"/>
    <p:sldId id="263" r:id="rId7"/>
    <p:sldId id="264" r:id="rId8"/>
    <p:sldId id="265" r:id="rId9"/>
    <p:sldId id="261" r:id="rId10"/>
    <p:sldId id="260" r:id="rId11"/>
    <p:sldId id="266" r:id="rId12"/>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i-FI"/>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i-FI"/>
          </a:p>
        </p:txBody>
      </p:sp>
      <p:sp>
        <p:nvSpPr>
          <p:cNvPr id="4" name="Date Placeholder 3"/>
          <p:cNvSpPr>
            <a:spLocks noGrp="1"/>
          </p:cNvSpPr>
          <p:nvPr>
            <p:ph type="dt" sz="half" idx="10"/>
          </p:nvPr>
        </p:nvSpPr>
        <p:spPr/>
        <p:txBody>
          <a:bodyPr/>
          <a:lstStyle/>
          <a:p>
            <a:fld id="{943BC3D2-55FA-46DE-884E-520DE9752AE6}" type="datetimeFigureOut">
              <a:rPr lang="fi-FI" smtClean="0"/>
              <a:t>7.10.2015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FC56BFA5-1392-43E7-8708-6CAE93633733}" type="slidenum">
              <a:rPr lang="fi-FI" smtClean="0"/>
              <a:t>‹#›</a:t>
            </a:fld>
            <a:endParaRPr lang="fi-FI"/>
          </a:p>
        </p:txBody>
      </p:sp>
    </p:spTree>
    <p:extLst>
      <p:ext uri="{BB962C8B-B14F-4D97-AF65-F5344CB8AC3E}">
        <p14:creationId xmlns:p14="http://schemas.microsoft.com/office/powerpoint/2010/main" val="1483473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p>
            <a:fld id="{943BC3D2-55FA-46DE-884E-520DE9752AE6}" type="datetimeFigureOut">
              <a:rPr lang="fi-FI" smtClean="0"/>
              <a:t>7.10.2015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FC56BFA5-1392-43E7-8708-6CAE93633733}" type="slidenum">
              <a:rPr lang="fi-FI" smtClean="0"/>
              <a:t>‹#›</a:t>
            </a:fld>
            <a:endParaRPr lang="fi-FI"/>
          </a:p>
        </p:txBody>
      </p:sp>
    </p:spTree>
    <p:extLst>
      <p:ext uri="{BB962C8B-B14F-4D97-AF65-F5344CB8AC3E}">
        <p14:creationId xmlns:p14="http://schemas.microsoft.com/office/powerpoint/2010/main" val="2152863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i-FI"/>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p>
            <a:fld id="{943BC3D2-55FA-46DE-884E-520DE9752AE6}" type="datetimeFigureOut">
              <a:rPr lang="fi-FI" smtClean="0"/>
              <a:t>7.10.2015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FC56BFA5-1392-43E7-8708-6CAE93633733}" type="slidenum">
              <a:rPr lang="fi-FI" smtClean="0"/>
              <a:t>‹#›</a:t>
            </a:fld>
            <a:endParaRPr lang="fi-FI"/>
          </a:p>
        </p:txBody>
      </p:sp>
    </p:spTree>
    <p:extLst>
      <p:ext uri="{BB962C8B-B14F-4D97-AF65-F5344CB8AC3E}">
        <p14:creationId xmlns:p14="http://schemas.microsoft.com/office/powerpoint/2010/main" val="1646730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p>
            <a:fld id="{943BC3D2-55FA-46DE-884E-520DE9752AE6}" type="datetimeFigureOut">
              <a:rPr lang="fi-FI" smtClean="0"/>
              <a:t>7.10.2015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FC56BFA5-1392-43E7-8708-6CAE93633733}" type="slidenum">
              <a:rPr lang="fi-FI" smtClean="0"/>
              <a:t>‹#›</a:t>
            </a:fld>
            <a:endParaRPr lang="fi-FI"/>
          </a:p>
        </p:txBody>
      </p:sp>
    </p:spTree>
    <p:extLst>
      <p:ext uri="{BB962C8B-B14F-4D97-AF65-F5344CB8AC3E}">
        <p14:creationId xmlns:p14="http://schemas.microsoft.com/office/powerpoint/2010/main" val="2207573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i-FI"/>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3BC3D2-55FA-46DE-884E-520DE9752AE6}" type="datetimeFigureOut">
              <a:rPr lang="fi-FI" smtClean="0"/>
              <a:t>7.10.2015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FC56BFA5-1392-43E7-8708-6CAE93633733}" type="slidenum">
              <a:rPr lang="fi-FI" smtClean="0"/>
              <a:t>‹#›</a:t>
            </a:fld>
            <a:endParaRPr lang="fi-FI"/>
          </a:p>
        </p:txBody>
      </p:sp>
    </p:spTree>
    <p:extLst>
      <p:ext uri="{BB962C8B-B14F-4D97-AF65-F5344CB8AC3E}">
        <p14:creationId xmlns:p14="http://schemas.microsoft.com/office/powerpoint/2010/main" val="4046803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Date Placeholder 4"/>
          <p:cNvSpPr>
            <a:spLocks noGrp="1"/>
          </p:cNvSpPr>
          <p:nvPr>
            <p:ph type="dt" sz="half" idx="10"/>
          </p:nvPr>
        </p:nvSpPr>
        <p:spPr/>
        <p:txBody>
          <a:bodyPr/>
          <a:lstStyle/>
          <a:p>
            <a:fld id="{943BC3D2-55FA-46DE-884E-520DE9752AE6}" type="datetimeFigureOut">
              <a:rPr lang="fi-FI" smtClean="0"/>
              <a:t>7.10.2015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FC56BFA5-1392-43E7-8708-6CAE93633733}" type="slidenum">
              <a:rPr lang="fi-FI" smtClean="0"/>
              <a:t>‹#›</a:t>
            </a:fld>
            <a:endParaRPr lang="fi-FI"/>
          </a:p>
        </p:txBody>
      </p:sp>
    </p:spTree>
    <p:extLst>
      <p:ext uri="{BB962C8B-B14F-4D97-AF65-F5344CB8AC3E}">
        <p14:creationId xmlns:p14="http://schemas.microsoft.com/office/powerpoint/2010/main" val="1778290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i-FI"/>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7" name="Date Placeholder 6"/>
          <p:cNvSpPr>
            <a:spLocks noGrp="1"/>
          </p:cNvSpPr>
          <p:nvPr>
            <p:ph type="dt" sz="half" idx="10"/>
          </p:nvPr>
        </p:nvSpPr>
        <p:spPr/>
        <p:txBody>
          <a:bodyPr/>
          <a:lstStyle/>
          <a:p>
            <a:fld id="{943BC3D2-55FA-46DE-884E-520DE9752AE6}" type="datetimeFigureOut">
              <a:rPr lang="fi-FI" smtClean="0"/>
              <a:t>7.10.2015</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FC56BFA5-1392-43E7-8708-6CAE93633733}" type="slidenum">
              <a:rPr lang="fi-FI" smtClean="0"/>
              <a:t>‹#›</a:t>
            </a:fld>
            <a:endParaRPr lang="fi-FI"/>
          </a:p>
        </p:txBody>
      </p:sp>
    </p:spTree>
    <p:extLst>
      <p:ext uri="{BB962C8B-B14F-4D97-AF65-F5344CB8AC3E}">
        <p14:creationId xmlns:p14="http://schemas.microsoft.com/office/powerpoint/2010/main" val="949097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Date Placeholder 2"/>
          <p:cNvSpPr>
            <a:spLocks noGrp="1"/>
          </p:cNvSpPr>
          <p:nvPr>
            <p:ph type="dt" sz="half" idx="10"/>
          </p:nvPr>
        </p:nvSpPr>
        <p:spPr/>
        <p:txBody>
          <a:bodyPr/>
          <a:lstStyle/>
          <a:p>
            <a:fld id="{943BC3D2-55FA-46DE-884E-520DE9752AE6}" type="datetimeFigureOut">
              <a:rPr lang="fi-FI" smtClean="0"/>
              <a:t>7.10.2015</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FC56BFA5-1392-43E7-8708-6CAE93633733}" type="slidenum">
              <a:rPr lang="fi-FI" smtClean="0"/>
              <a:t>‹#›</a:t>
            </a:fld>
            <a:endParaRPr lang="fi-FI"/>
          </a:p>
        </p:txBody>
      </p:sp>
    </p:spTree>
    <p:extLst>
      <p:ext uri="{BB962C8B-B14F-4D97-AF65-F5344CB8AC3E}">
        <p14:creationId xmlns:p14="http://schemas.microsoft.com/office/powerpoint/2010/main" val="757244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3BC3D2-55FA-46DE-884E-520DE9752AE6}" type="datetimeFigureOut">
              <a:rPr lang="fi-FI" smtClean="0"/>
              <a:t>7.10.2015</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FC56BFA5-1392-43E7-8708-6CAE93633733}" type="slidenum">
              <a:rPr lang="fi-FI" smtClean="0"/>
              <a:t>‹#›</a:t>
            </a:fld>
            <a:endParaRPr lang="fi-FI"/>
          </a:p>
        </p:txBody>
      </p:sp>
    </p:spTree>
    <p:extLst>
      <p:ext uri="{BB962C8B-B14F-4D97-AF65-F5344CB8AC3E}">
        <p14:creationId xmlns:p14="http://schemas.microsoft.com/office/powerpoint/2010/main" val="473920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i-FI"/>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3BC3D2-55FA-46DE-884E-520DE9752AE6}" type="datetimeFigureOut">
              <a:rPr lang="fi-FI" smtClean="0"/>
              <a:t>7.10.2015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FC56BFA5-1392-43E7-8708-6CAE93633733}" type="slidenum">
              <a:rPr lang="fi-FI" smtClean="0"/>
              <a:t>‹#›</a:t>
            </a:fld>
            <a:endParaRPr lang="fi-FI"/>
          </a:p>
        </p:txBody>
      </p:sp>
    </p:spTree>
    <p:extLst>
      <p:ext uri="{BB962C8B-B14F-4D97-AF65-F5344CB8AC3E}">
        <p14:creationId xmlns:p14="http://schemas.microsoft.com/office/powerpoint/2010/main" val="1860758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i-FI"/>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3BC3D2-55FA-46DE-884E-520DE9752AE6}" type="datetimeFigureOut">
              <a:rPr lang="fi-FI" smtClean="0"/>
              <a:t>7.10.2015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FC56BFA5-1392-43E7-8708-6CAE93633733}" type="slidenum">
              <a:rPr lang="fi-FI" smtClean="0"/>
              <a:t>‹#›</a:t>
            </a:fld>
            <a:endParaRPr lang="fi-FI"/>
          </a:p>
        </p:txBody>
      </p:sp>
    </p:spTree>
    <p:extLst>
      <p:ext uri="{BB962C8B-B14F-4D97-AF65-F5344CB8AC3E}">
        <p14:creationId xmlns:p14="http://schemas.microsoft.com/office/powerpoint/2010/main" val="3194929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i-FI"/>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3BC3D2-55FA-46DE-884E-520DE9752AE6}" type="datetimeFigureOut">
              <a:rPr lang="fi-FI" smtClean="0"/>
              <a:t>7.10.2015</a:t>
            </a:fld>
            <a:endParaRPr lang="fi-FI"/>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56BFA5-1392-43E7-8708-6CAE93633733}" type="slidenum">
              <a:rPr lang="fi-FI" smtClean="0"/>
              <a:t>‹#›</a:t>
            </a:fld>
            <a:endParaRPr lang="fi-FI"/>
          </a:p>
        </p:txBody>
      </p:sp>
    </p:spTree>
    <p:extLst>
      <p:ext uri="{BB962C8B-B14F-4D97-AF65-F5344CB8AC3E}">
        <p14:creationId xmlns:p14="http://schemas.microsoft.com/office/powerpoint/2010/main" val="1434107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smtClean="0"/>
              <a:t>Yliopistojen taloudellinen tilanne</a:t>
            </a:r>
            <a:endParaRPr lang="fi-FI" dirty="0"/>
          </a:p>
        </p:txBody>
      </p:sp>
      <p:sp>
        <p:nvSpPr>
          <p:cNvPr id="3" name="Subtitle 2"/>
          <p:cNvSpPr>
            <a:spLocks noGrp="1"/>
          </p:cNvSpPr>
          <p:nvPr>
            <p:ph type="subTitle" idx="1"/>
          </p:nvPr>
        </p:nvSpPr>
        <p:spPr/>
        <p:txBody>
          <a:bodyPr/>
          <a:lstStyle/>
          <a:p>
            <a:endParaRPr lang="fi-FI" dirty="0" smtClean="0"/>
          </a:p>
          <a:p>
            <a:r>
              <a:rPr lang="fi-FI" dirty="0" smtClean="0"/>
              <a:t>Petri Koikkalainen 8.10.2015</a:t>
            </a:r>
            <a:endParaRPr lang="fi-FI" dirty="0"/>
          </a:p>
        </p:txBody>
      </p:sp>
    </p:spTree>
    <p:extLst>
      <p:ext uri="{BB962C8B-B14F-4D97-AF65-F5344CB8AC3E}">
        <p14:creationId xmlns:p14="http://schemas.microsoft.com/office/powerpoint/2010/main" val="42319494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Lapin yliopiston toimintalinja</a:t>
            </a:r>
            <a:endParaRPr lang="fi-FI" dirty="0"/>
          </a:p>
        </p:txBody>
      </p:sp>
      <p:sp>
        <p:nvSpPr>
          <p:cNvPr id="3" name="Content Placeholder 2"/>
          <p:cNvSpPr>
            <a:spLocks noGrp="1"/>
          </p:cNvSpPr>
          <p:nvPr>
            <p:ph idx="1"/>
          </p:nvPr>
        </p:nvSpPr>
        <p:spPr>
          <a:xfrm>
            <a:off x="838200" y="1506828"/>
            <a:ext cx="10515600" cy="4670135"/>
          </a:xfrm>
        </p:spPr>
        <p:txBody>
          <a:bodyPr/>
          <a:lstStyle/>
          <a:p>
            <a:r>
              <a:rPr lang="fi-FI" dirty="0" smtClean="0"/>
              <a:t>Suoriutuminen ”omassa sarjassa” varsin hyvää</a:t>
            </a:r>
          </a:p>
          <a:p>
            <a:r>
              <a:rPr lang="fi-FI" dirty="0" smtClean="0"/>
              <a:t>Näyttö suurten yksiköiden tehokkuudesta edelleen vähintään kiistanalaista</a:t>
            </a:r>
          </a:p>
          <a:p>
            <a:r>
              <a:rPr lang="fi-FI" dirty="0" smtClean="0"/>
              <a:t>Julkaisuja paljon, A1-julkaisuja vähemmän (A1 = vertaisarvioitu tieteellinen artikkeli,  ei esim. kirja)</a:t>
            </a:r>
          </a:p>
          <a:p>
            <a:r>
              <a:rPr lang="fi-FI" dirty="0" smtClean="0"/>
              <a:t>Tieteellinen julkaiseminen muutoksessa, painotusta yhteiskunnalliseen vaikuttavuuteen</a:t>
            </a:r>
          </a:p>
          <a:p>
            <a:r>
              <a:rPr lang="fi-FI" dirty="0" err="1" smtClean="0"/>
              <a:t>LaY</a:t>
            </a:r>
            <a:r>
              <a:rPr lang="fi-FI" dirty="0" smtClean="0"/>
              <a:t> ”vaikuttavana yliopistona”?</a:t>
            </a:r>
          </a:p>
          <a:p>
            <a:r>
              <a:rPr lang="fi-FI" dirty="0" smtClean="0"/>
              <a:t>Mahdolliset vastavaikutukset tulevaisuudessa?</a:t>
            </a:r>
            <a:endParaRPr lang="fi-FI" dirty="0"/>
          </a:p>
        </p:txBody>
      </p:sp>
    </p:spTree>
    <p:extLst>
      <p:ext uri="{BB962C8B-B14F-4D97-AF65-F5344CB8AC3E}">
        <p14:creationId xmlns:p14="http://schemas.microsoft.com/office/powerpoint/2010/main" val="39010777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i-FI"/>
          </a:p>
        </p:txBody>
      </p:sp>
      <p:sp>
        <p:nvSpPr>
          <p:cNvPr id="3" name="Content Placeholder 2"/>
          <p:cNvSpPr>
            <a:spLocks noGrp="1"/>
          </p:cNvSpPr>
          <p:nvPr>
            <p:ph idx="1"/>
          </p:nvPr>
        </p:nvSpPr>
        <p:spPr/>
        <p:txBody>
          <a:bodyPr/>
          <a:lstStyle/>
          <a:p>
            <a:pPr marL="0" indent="0">
              <a:buNone/>
            </a:pPr>
            <a:r>
              <a:rPr lang="fi-FI" dirty="0" smtClean="0"/>
              <a:t>Taulukot: </a:t>
            </a:r>
            <a:r>
              <a:rPr lang="fi-FI" dirty="0" err="1" smtClean="0"/>
              <a:t>Acatiimi</a:t>
            </a:r>
            <a:r>
              <a:rPr lang="fi-FI" dirty="0" smtClean="0"/>
              <a:t> 6/2015</a:t>
            </a:r>
            <a:endParaRPr lang="fi-FI" dirty="0"/>
          </a:p>
        </p:txBody>
      </p:sp>
    </p:spTree>
    <p:extLst>
      <p:ext uri="{BB962C8B-B14F-4D97-AF65-F5344CB8AC3E}">
        <p14:creationId xmlns:p14="http://schemas.microsoft.com/office/powerpoint/2010/main" val="2029001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Yliopistojen rahoitustilanteet erilaisia</a:t>
            </a:r>
            <a:endParaRPr lang="fi-FI" dirty="0"/>
          </a:p>
        </p:txBody>
      </p:sp>
      <p:sp>
        <p:nvSpPr>
          <p:cNvPr id="3" name="Content Placeholder 2"/>
          <p:cNvSpPr>
            <a:spLocks noGrp="1"/>
          </p:cNvSpPr>
          <p:nvPr>
            <p:ph idx="1"/>
          </p:nvPr>
        </p:nvSpPr>
        <p:spPr/>
        <p:txBody>
          <a:bodyPr>
            <a:normAutofit/>
          </a:bodyPr>
          <a:lstStyle/>
          <a:p>
            <a:r>
              <a:rPr lang="fi-FI" dirty="0" smtClean="0"/>
              <a:t>Hallituksen budjettilinjausten valmistuttua henkilöstövähennyksistä ilmoittaneet LTY (130 </a:t>
            </a:r>
            <a:r>
              <a:rPr lang="fi-FI" dirty="0" err="1" smtClean="0"/>
              <a:t>htv</a:t>
            </a:r>
            <a:r>
              <a:rPr lang="fi-FI" dirty="0" smtClean="0"/>
              <a:t>) ja HY (1200 </a:t>
            </a:r>
            <a:r>
              <a:rPr lang="fi-FI" dirty="0" err="1" smtClean="0"/>
              <a:t>htv</a:t>
            </a:r>
            <a:r>
              <a:rPr lang="fi-FI" dirty="0" smtClean="0"/>
              <a:t>)</a:t>
            </a:r>
          </a:p>
          <a:p>
            <a:r>
              <a:rPr lang="fi-FI" dirty="0" smtClean="0"/>
              <a:t>Uutisia tai ennakkotietoja liikkeellä: </a:t>
            </a:r>
            <a:r>
              <a:rPr lang="fi-FI" dirty="0" err="1" smtClean="0"/>
              <a:t>TaY</a:t>
            </a:r>
            <a:r>
              <a:rPr lang="fi-FI" dirty="0" smtClean="0"/>
              <a:t>, TTY, JY – OY (?)</a:t>
            </a:r>
          </a:p>
          <a:p>
            <a:r>
              <a:rPr lang="fi-FI" dirty="0" smtClean="0"/>
              <a:t>Ei tarvetta </a:t>
            </a:r>
            <a:r>
              <a:rPr lang="fi-FI" dirty="0" err="1" smtClean="0"/>
              <a:t>yt</a:t>
            </a:r>
            <a:r>
              <a:rPr lang="fi-FI" dirty="0" smtClean="0"/>
              <a:t>-menettelyyn toistaiseksi: TY, </a:t>
            </a:r>
            <a:r>
              <a:rPr lang="fi-FI" dirty="0" err="1" smtClean="0"/>
              <a:t>Hanken</a:t>
            </a:r>
            <a:r>
              <a:rPr lang="fi-FI" dirty="0" smtClean="0"/>
              <a:t> (</a:t>
            </a:r>
            <a:r>
              <a:rPr lang="fi-FI" dirty="0" err="1" smtClean="0"/>
              <a:t>LaY</a:t>
            </a:r>
            <a:r>
              <a:rPr lang="fi-FI" dirty="0" smtClean="0"/>
              <a:t>)</a:t>
            </a:r>
          </a:p>
        </p:txBody>
      </p:sp>
    </p:spTree>
    <p:extLst>
      <p:ext uri="{BB962C8B-B14F-4D97-AF65-F5344CB8AC3E}">
        <p14:creationId xmlns:p14="http://schemas.microsoft.com/office/powerpoint/2010/main" val="9360003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i-FI"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3724" y="90152"/>
            <a:ext cx="8030282" cy="6622322"/>
          </a:xfrm>
          <a:prstGeom prst="rect">
            <a:avLst/>
          </a:prstGeom>
        </p:spPr>
      </p:pic>
    </p:spTree>
    <p:extLst>
      <p:ext uri="{BB962C8B-B14F-4D97-AF65-F5344CB8AC3E}">
        <p14:creationId xmlns:p14="http://schemas.microsoft.com/office/powerpoint/2010/main" val="16406861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Yliopistokohtaisiin riskeihin vaikuttavia tekijöitä</a:t>
            </a:r>
            <a:endParaRPr lang="fi-FI" dirty="0"/>
          </a:p>
        </p:txBody>
      </p:sp>
      <p:sp>
        <p:nvSpPr>
          <p:cNvPr id="3" name="Content Placeholder 2"/>
          <p:cNvSpPr>
            <a:spLocks noGrp="1"/>
          </p:cNvSpPr>
          <p:nvPr>
            <p:ph idx="1"/>
          </p:nvPr>
        </p:nvSpPr>
        <p:spPr/>
        <p:txBody>
          <a:bodyPr/>
          <a:lstStyle/>
          <a:p>
            <a:pPr>
              <a:buFontTx/>
              <a:buChar char="-"/>
            </a:pPr>
            <a:r>
              <a:rPr lang="fi-FI" dirty="0" smtClean="0"/>
              <a:t>tieteenalaprofiili, erityisesti Tekes-rahoitus (leikkaus 100 M€)</a:t>
            </a:r>
          </a:p>
          <a:p>
            <a:pPr>
              <a:buFontTx/>
              <a:buChar char="-"/>
            </a:pPr>
            <a:r>
              <a:rPr lang="fi-FI" dirty="0" smtClean="0"/>
              <a:t>apteekkirahoitus </a:t>
            </a:r>
            <a:r>
              <a:rPr lang="fi-FI" dirty="0" err="1" smtClean="0"/>
              <a:t>HY:lla</a:t>
            </a:r>
            <a:r>
              <a:rPr lang="fi-FI" dirty="0" smtClean="0"/>
              <a:t> (ja vähäisessä määrin </a:t>
            </a:r>
            <a:r>
              <a:rPr lang="fi-FI" dirty="0" err="1" smtClean="0"/>
              <a:t>ISY:llä</a:t>
            </a:r>
            <a:r>
              <a:rPr lang="fi-FI" dirty="0" smtClean="0"/>
              <a:t>)</a:t>
            </a:r>
          </a:p>
          <a:p>
            <a:pPr>
              <a:buFontTx/>
              <a:buChar char="-"/>
            </a:pPr>
            <a:r>
              <a:rPr lang="fi-FI" dirty="0" smtClean="0"/>
              <a:t>riippuvuus hankerahoituksesta; riski tutkimuksessa menestyville yksiköille</a:t>
            </a:r>
          </a:p>
          <a:p>
            <a:pPr>
              <a:buFontTx/>
              <a:buChar char="-"/>
            </a:pPr>
            <a:r>
              <a:rPr lang="fi-FI" smtClean="0"/>
              <a:t>riippuvuus </a:t>
            </a:r>
            <a:r>
              <a:rPr lang="fi-FI" dirty="0" smtClean="0"/>
              <a:t>sijoitetun pääoman tuotosta (suuri esim. Aalto-yliopistolla)</a:t>
            </a:r>
          </a:p>
          <a:p>
            <a:pPr>
              <a:buFontTx/>
              <a:buChar char="-"/>
            </a:pPr>
            <a:r>
              <a:rPr lang="fi-FI" dirty="0" smtClean="0"/>
              <a:t>Aalto-yliopiston erillisrahoituksen väheneminen</a:t>
            </a:r>
          </a:p>
          <a:p>
            <a:pPr marL="0" indent="0">
              <a:buNone/>
            </a:pPr>
            <a:r>
              <a:rPr lang="fi-FI" dirty="0" smtClean="0"/>
              <a:t>=&gt; politiikan lopputulos jopa yllättävä: ensi vaiheen pahimpien kärsijöiden joukossa on HY, mahdollisesti Aalto</a:t>
            </a:r>
          </a:p>
          <a:p>
            <a:endParaRPr lang="fi-FI" dirty="0"/>
          </a:p>
        </p:txBody>
      </p:sp>
    </p:spTree>
    <p:extLst>
      <p:ext uri="{BB962C8B-B14F-4D97-AF65-F5344CB8AC3E}">
        <p14:creationId xmlns:p14="http://schemas.microsoft.com/office/powerpoint/2010/main" val="40387521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Lapin yliopisto verrattuna muihin yliopistoihin</a:t>
            </a:r>
            <a:endParaRPr lang="fi-FI" dirty="0"/>
          </a:p>
        </p:txBody>
      </p:sp>
      <p:sp>
        <p:nvSpPr>
          <p:cNvPr id="3" name="Content Placeholder 2"/>
          <p:cNvSpPr>
            <a:spLocks noGrp="1"/>
          </p:cNvSpPr>
          <p:nvPr>
            <p:ph idx="1"/>
          </p:nvPr>
        </p:nvSpPr>
        <p:spPr/>
        <p:txBody>
          <a:bodyPr>
            <a:normAutofit lnSpcReduction="10000"/>
          </a:bodyPr>
          <a:lstStyle/>
          <a:p>
            <a:r>
              <a:rPr lang="fi-FI" dirty="0" smtClean="0"/>
              <a:t>Tieteenalarakenne ja ”koulutuspainotteisuus” (juristit, opettajat, </a:t>
            </a:r>
            <a:r>
              <a:rPr lang="fi-FI" dirty="0" err="1" smtClean="0"/>
              <a:t>sos</a:t>
            </a:r>
            <a:r>
              <a:rPr lang="fi-FI" dirty="0" smtClean="0"/>
              <a:t>-työntekijät…) luo stabiiliutta</a:t>
            </a:r>
          </a:p>
          <a:p>
            <a:r>
              <a:rPr lang="fi-FI" dirty="0" smtClean="0"/>
              <a:t>Henkilökunnan keski-ikä Suomen yliopistojen korkein =&gt; eläköitymisiä melko paljon</a:t>
            </a:r>
          </a:p>
          <a:p>
            <a:r>
              <a:rPr lang="fi-FI" dirty="0" smtClean="0"/>
              <a:t>Ei suurta Tekes-riskiä, apteekkirahan leikkaukset eivät koske </a:t>
            </a:r>
            <a:r>
              <a:rPr lang="fi-FI" dirty="0" err="1" smtClean="0"/>
              <a:t>LaY:a</a:t>
            </a:r>
            <a:endParaRPr lang="fi-FI" dirty="0" smtClean="0"/>
          </a:p>
          <a:p>
            <a:r>
              <a:rPr lang="fi-FI" dirty="0" smtClean="0"/>
              <a:t>Akatemiarahoitusta melko vähän, mutta mahdollisuudet siihen eivät olennaisesti heikkene (leikkaus 10 M€)</a:t>
            </a:r>
          </a:p>
          <a:p>
            <a:r>
              <a:rPr lang="fi-FI" dirty="0" smtClean="0"/>
              <a:t>Mahdollisuus parantaa toiminnallista tulosta sijoitustoiminnan tuotoilla pienempi kuin etelän suurilla yliopistoilla, mutta pitemmällä aikavälillä silti merkittävä =&gt; ”vipuvaikutukset”</a:t>
            </a:r>
            <a:endParaRPr lang="fi-FI" dirty="0"/>
          </a:p>
        </p:txBody>
      </p:sp>
    </p:spTree>
    <p:extLst>
      <p:ext uri="{BB962C8B-B14F-4D97-AF65-F5344CB8AC3E}">
        <p14:creationId xmlns:p14="http://schemas.microsoft.com/office/powerpoint/2010/main" val="13500210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i-FI"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71201" y="180305"/>
            <a:ext cx="8788394" cy="6035295"/>
          </a:xfrm>
        </p:spPr>
      </p:pic>
    </p:spTree>
    <p:extLst>
      <p:ext uri="{BB962C8B-B14F-4D97-AF65-F5344CB8AC3E}">
        <p14:creationId xmlns:p14="http://schemas.microsoft.com/office/powerpoint/2010/main" val="10587595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625" y="313610"/>
            <a:ext cx="10515600" cy="1325563"/>
          </a:xfrm>
        </p:spPr>
        <p:txBody>
          <a:bodyPr/>
          <a:lstStyle/>
          <a:p>
            <a:endParaRPr lang="fi-FI"/>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73316" y="403763"/>
            <a:ext cx="7551599" cy="6203099"/>
          </a:xfrm>
        </p:spPr>
      </p:pic>
    </p:spTree>
    <p:extLst>
      <p:ext uri="{BB962C8B-B14F-4D97-AF65-F5344CB8AC3E}">
        <p14:creationId xmlns:p14="http://schemas.microsoft.com/office/powerpoint/2010/main" val="42796479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i-FI"/>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34390" y="180304"/>
            <a:ext cx="6722908" cy="6323527"/>
          </a:xfrm>
        </p:spPr>
      </p:pic>
    </p:spTree>
    <p:extLst>
      <p:ext uri="{BB962C8B-B14F-4D97-AF65-F5344CB8AC3E}">
        <p14:creationId xmlns:p14="http://schemas.microsoft.com/office/powerpoint/2010/main" val="21361768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KTT Antti Fredriksson:</a:t>
            </a:r>
            <a:endParaRPr lang="fi-FI" dirty="0"/>
          </a:p>
        </p:txBody>
      </p:sp>
      <p:sp>
        <p:nvSpPr>
          <p:cNvPr id="3" name="Content Placeholder 2"/>
          <p:cNvSpPr>
            <a:spLocks noGrp="1"/>
          </p:cNvSpPr>
          <p:nvPr>
            <p:ph idx="1"/>
          </p:nvPr>
        </p:nvSpPr>
        <p:spPr/>
        <p:txBody>
          <a:bodyPr>
            <a:normAutofit fontScale="92500" lnSpcReduction="10000"/>
          </a:bodyPr>
          <a:lstStyle/>
          <a:p>
            <a:pPr marL="0" indent="0">
              <a:buNone/>
            </a:pPr>
            <a:r>
              <a:rPr lang="fi-FI" dirty="0" smtClean="0"/>
              <a:t>”Rahoituksen </a:t>
            </a:r>
            <a:r>
              <a:rPr lang="fi-FI" dirty="0"/>
              <a:t>allokointia voidaan analysoida esimerkiksi vertaamalla toiminnan tuotoksia yliopiston liikevaihtoon. Tilikauden 2014 osalta eniten julkaisuja suhteessa liikevaihtoon tuotti </a:t>
            </a:r>
            <a:r>
              <a:rPr lang="fi-FI" dirty="0" err="1"/>
              <a:t>Hanken</a:t>
            </a:r>
            <a:r>
              <a:rPr lang="fi-FI" dirty="0"/>
              <a:t> (10,4 prosenttia). Toisena Lapin yliopisto (4,9 prosenttia) ja Vaasan yliopisto (4,9 prosenttia). Heikoiten tässä vertailussa suoriutuivat Aalto-yliopisto (0,36 prosenttia) ja Helsingin yliopisto (0,37 prosenttia). Tulos säilyy samansuuntaisena arvioitaessa A1-tyypin julkaisuja. Puhtaasti määrällisesti arvioituna </a:t>
            </a:r>
            <a:r>
              <a:rPr lang="fi-FI" dirty="0" err="1"/>
              <a:t>Hankenin</a:t>
            </a:r>
            <a:r>
              <a:rPr lang="fi-FI" dirty="0"/>
              <a:t>, Lapin ja Vaasan yliopiston julkaisutehokkuus suhteessa rahoitukseen on siten korkein ja suurimpien yliopistojen julkaisutehokkuus heikoin. Tilikaudella 2014 Aaltoyliopiston ja Helsingin yliopiston yhteenlaskettu liikevaihto oli 40,3 prosenttia koko yliopistosektorin liikevaihdosta. Yliopistojen julkaisutehtävään allokoitu rahoitus kohdistuu selkeästi suuren yksikkökoon tavoitteluun</a:t>
            </a:r>
            <a:r>
              <a:rPr lang="fi-FI" dirty="0" smtClean="0"/>
              <a:t>.”</a:t>
            </a:r>
            <a:endParaRPr lang="fi-FI" dirty="0"/>
          </a:p>
        </p:txBody>
      </p:sp>
    </p:spTree>
    <p:extLst>
      <p:ext uri="{BB962C8B-B14F-4D97-AF65-F5344CB8AC3E}">
        <p14:creationId xmlns:p14="http://schemas.microsoft.com/office/powerpoint/2010/main" val="41062425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347</Words>
  <Application>Microsoft Office PowerPoint</Application>
  <PresentationFormat>Widescreen</PresentationFormat>
  <Paragraphs>30</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Yliopistojen taloudellinen tilanne</vt:lpstr>
      <vt:lpstr>Yliopistojen rahoitustilanteet erilaisia</vt:lpstr>
      <vt:lpstr>PowerPoint Presentation</vt:lpstr>
      <vt:lpstr>Yliopistokohtaisiin riskeihin vaikuttavia tekijöitä</vt:lpstr>
      <vt:lpstr>Lapin yliopisto verrattuna muihin yliopistoihin</vt:lpstr>
      <vt:lpstr>PowerPoint Presentation</vt:lpstr>
      <vt:lpstr>PowerPoint Presentation</vt:lpstr>
      <vt:lpstr>PowerPoint Presentation</vt:lpstr>
      <vt:lpstr>KTT Antti Fredriksson:</vt:lpstr>
      <vt:lpstr>Lapin yliopiston toimintalinja</vt:lpstr>
      <vt:lpstr>PowerPoint Presentation</vt:lpstr>
    </vt:vector>
  </TitlesOfParts>
  <Company>EDU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Yliopistojen taloudellinen tilanne</dc:title>
  <dc:creator>Koikkalainen Petri</dc:creator>
  <cp:lastModifiedBy>Koikkalainen Petri</cp:lastModifiedBy>
  <cp:revision>9</cp:revision>
  <dcterms:created xsi:type="dcterms:W3CDTF">2015-10-07T10:45:32Z</dcterms:created>
  <dcterms:modified xsi:type="dcterms:W3CDTF">2015-10-07T11:25:35Z</dcterms:modified>
</cp:coreProperties>
</file>