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0.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46"/>
  </p:notesMasterIdLst>
  <p:sldIdLst>
    <p:sldId id="273" r:id="rId5"/>
    <p:sldId id="288" r:id="rId6"/>
    <p:sldId id="291" r:id="rId7"/>
    <p:sldId id="301" r:id="rId8"/>
    <p:sldId id="264" r:id="rId9"/>
    <p:sldId id="302" r:id="rId10"/>
    <p:sldId id="270" r:id="rId11"/>
    <p:sldId id="266" r:id="rId12"/>
    <p:sldId id="269" r:id="rId13"/>
    <p:sldId id="309" r:id="rId14"/>
    <p:sldId id="267" r:id="rId15"/>
    <p:sldId id="274" r:id="rId16"/>
    <p:sldId id="268" r:id="rId17"/>
    <p:sldId id="311" r:id="rId18"/>
    <p:sldId id="290" r:id="rId19"/>
    <p:sldId id="313" r:id="rId20"/>
    <p:sldId id="271" r:id="rId21"/>
    <p:sldId id="275" r:id="rId22"/>
    <p:sldId id="278" r:id="rId23"/>
    <p:sldId id="292" r:id="rId24"/>
    <p:sldId id="282" r:id="rId25"/>
    <p:sldId id="284" r:id="rId26"/>
    <p:sldId id="307" r:id="rId27"/>
    <p:sldId id="308" r:id="rId28"/>
    <p:sldId id="310" r:id="rId29"/>
    <p:sldId id="294" r:id="rId30"/>
    <p:sldId id="312" r:id="rId31"/>
    <p:sldId id="295" r:id="rId32"/>
    <p:sldId id="283" r:id="rId33"/>
    <p:sldId id="296" r:id="rId34"/>
    <p:sldId id="297" r:id="rId35"/>
    <p:sldId id="299" r:id="rId36"/>
    <p:sldId id="261" r:id="rId37"/>
    <p:sldId id="263" r:id="rId38"/>
    <p:sldId id="305" r:id="rId39"/>
    <p:sldId id="285" r:id="rId40"/>
    <p:sldId id="304" r:id="rId41"/>
    <p:sldId id="286" r:id="rId42"/>
    <p:sldId id="306" r:id="rId43"/>
    <p:sldId id="281" r:id="rId44"/>
    <p:sldId id="300" r:id="rId45"/>
  </p:sldIdLst>
  <p:sldSz cx="12192000" cy="6858000"/>
  <p:notesSz cx="9926638" cy="1435576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DFF0"/>
    <a:srgbClr val="0563C1"/>
    <a:srgbClr val="9BB4C5"/>
    <a:srgbClr val="99CEEB"/>
    <a:srgbClr val="C5E4F6"/>
    <a:srgbClr val="EBF8FF"/>
    <a:srgbClr val="FF0000"/>
    <a:srgbClr val="4D4D4D"/>
    <a:srgbClr val="66D0EA"/>
    <a:srgbClr val="7AD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29" autoAdjust="0"/>
    <p:restoredTop sz="94660"/>
  </p:normalViewPr>
  <p:slideViewPr>
    <p:cSldViewPr snapToGrid="0">
      <p:cViewPr varScale="1">
        <p:scale>
          <a:sx n="113" d="100"/>
          <a:sy n="113" d="100"/>
        </p:scale>
        <p:origin x="67"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4301543" cy="720282"/>
          </a:xfrm>
          <a:prstGeom prst="rect">
            <a:avLst/>
          </a:prstGeom>
        </p:spPr>
        <p:txBody>
          <a:bodyPr vert="horz" lIns="138741" tIns="69370" rIns="138741" bIns="69370" rtlCol="0"/>
          <a:lstStyle>
            <a:lvl1pPr algn="l">
              <a:defRPr sz="1700"/>
            </a:lvl1pPr>
          </a:lstStyle>
          <a:p>
            <a:endParaRPr lang="fi-FI"/>
          </a:p>
        </p:txBody>
      </p:sp>
      <p:sp>
        <p:nvSpPr>
          <p:cNvPr id="3" name="Päivämäärän paikkamerkki 2"/>
          <p:cNvSpPr>
            <a:spLocks noGrp="1"/>
          </p:cNvSpPr>
          <p:nvPr>
            <p:ph type="dt" idx="1"/>
          </p:nvPr>
        </p:nvSpPr>
        <p:spPr>
          <a:xfrm>
            <a:off x="5622799" y="0"/>
            <a:ext cx="4301543" cy="720282"/>
          </a:xfrm>
          <a:prstGeom prst="rect">
            <a:avLst/>
          </a:prstGeom>
        </p:spPr>
        <p:txBody>
          <a:bodyPr vert="horz" lIns="138741" tIns="69370" rIns="138741" bIns="69370" rtlCol="0"/>
          <a:lstStyle>
            <a:lvl1pPr algn="r">
              <a:defRPr sz="1700"/>
            </a:lvl1pPr>
          </a:lstStyle>
          <a:p>
            <a:fld id="{564E0F34-8938-42DA-AF4E-5178723FCFF8}" type="datetimeFigureOut">
              <a:rPr lang="fi-FI" smtClean="0"/>
              <a:t>13.12.2024</a:t>
            </a:fld>
            <a:endParaRPr lang="fi-FI"/>
          </a:p>
        </p:txBody>
      </p:sp>
      <p:sp>
        <p:nvSpPr>
          <p:cNvPr id="4" name="Dian kuvan paikkamerkki 3"/>
          <p:cNvSpPr>
            <a:spLocks noGrp="1" noRot="1" noChangeAspect="1"/>
          </p:cNvSpPr>
          <p:nvPr>
            <p:ph type="sldImg" idx="2"/>
          </p:nvPr>
        </p:nvSpPr>
        <p:spPr>
          <a:xfrm>
            <a:off x="655638" y="1792288"/>
            <a:ext cx="8615362" cy="4846637"/>
          </a:xfrm>
          <a:prstGeom prst="rect">
            <a:avLst/>
          </a:prstGeom>
          <a:noFill/>
          <a:ln w="12700">
            <a:solidFill>
              <a:prstClr val="black"/>
            </a:solidFill>
          </a:ln>
        </p:spPr>
        <p:txBody>
          <a:bodyPr vert="horz" lIns="138741" tIns="69370" rIns="138741" bIns="69370" rtlCol="0" anchor="ctr"/>
          <a:lstStyle/>
          <a:p>
            <a:endParaRPr lang="fi-FI"/>
          </a:p>
        </p:txBody>
      </p:sp>
      <p:sp>
        <p:nvSpPr>
          <p:cNvPr id="5" name="Huomautusten paikkamerkki 4"/>
          <p:cNvSpPr>
            <a:spLocks noGrp="1"/>
          </p:cNvSpPr>
          <p:nvPr>
            <p:ph type="body" sz="quarter" idx="3"/>
          </p:nvPr>
        </p:nvSpPr>
        <p:spPr>
          <a:xfrm>
            <a:off x="992665" y="6908712"/>
            <a:ext cx="7941310" cy="5652582"/>
          </a:xfrm>
          <a:prstGeom prst="rect">
            <a:avLst/>
          </a:prstGeom>
        </p:spPr>
        <p:txBody>
          <a:bodyPr vert="horz" lIns="138741" tIns="69370" rIns="138741" bIns="6937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1" y="13635485"/>
            <a:ext cx="4301543" cy="720280"/>
          </a:xfrm>
          <a:prstGeom prst="rect">
            <a:avLst/>
          </a:prstGeom>
        </p:spPr>
        <p:txBody>
          <a:bodyPr vert="horz" lIns="138741" tIns="69370" rIns="138741" bIns="69370" rtlCol="0" anchor="b"/>
          <a:lstStyle>
            <a:lvl1pPr algn="l">
              <a:defRPr sz="1700"/>
            </a:lvl1pPr>
          </a:lstStyle>
          <a:p>
            <a:endParaRPr lang="fi-FI"/>
          </a:p>
        </p:txBody>
      </p:sp>
      <p:sp>
        <p:nvSpPr>
          <p:cNvPr id="7" name="Dian numeron paikkamerkki 6"/>
          <p:cNvSpPr>
            <a:spLocks noGrp="1"/>
          </p:cNvSpPr>
          <p:nvPr>
            <p:ph type="sldNum" sz="quarter" idx="5"/>
          </p:nvPr>
        </p:nvSpPr>
        <p:spPr>
          <a:xfrm>
            <a:off x="5622799" y="13635485"/>
            <a:ext cx="4301543" cy="720280"/>
          </a:xfrm>
          <a:prstGeom prst="rect">
            <a:avLst/>
          </a:prstGeom>
        </p:spPr>
        <p:txBody>
          <a:bodyPr vert="horz" lIns="138741" tIns="69370" rIns="138741" bIns="69370" rtlCol="0" anchor="b"/>
          <a:lstStyle>
            <a:lvl1pPr algn="r">
              <a:defRPr sz="1700"/>
            </a:lvl1pPr>
          </a:lstStyle>
          <a:p>
            <a:fld id="{9882AB3B-50C4-4EB9-8D3E-4DC6E89E28A9}" type="slidenum">
              <a:rPr lang="fi-FI" smtClean="0"/>
              <a:t>‹#›</a:t>
            </a:fld>
            <a:endParaRPr lang="fi-FI"/>
          </a:p>
        </p:txBody>
      </p:sp>
    </p:spTree>
    <p:extLst>
      <p:ext uri="{BB962C8B-B14F-4D97-AF65-F5344CB8AC3E}">
        <p14:creationId xmlns:p14="http://schemas.microsoft.com/office/powerpoint/2010/main" val="3081449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TEHTÄVÄ: Ryhmässä voitte leikkiä vesimolekyylin kiertokulku-leikkiä, jossa kivi-paperi-sakset kisalla pääsee tasolta toiselle. Rajatkaa lumiseen maastoon merialue, pilvialue, lumihankialue, josta kulkee joki mereen. </a:t>
            </a:r>
          </a:p>
          <a:p>
            <a:pPr marL="342900" indent="-342900">
              <a:buAutoNum type="arabicParenR"/>
            </a:pPr>
            <a:r>
              <a:rPr lang="fi-FI" dirty="0"/>
              <a:t>Matka alkaa merestä, voittamalla KPS-kisan pääsee vesihöyryksi pilveen. </a:t>
            </a:r>
          </a:p>
          <a:p>
            <a:pPr marL="342900" indent="-342900">
              <a:buAutoNum type="arabicParenR"/>
            </a:pPr>
            <a:r>
              <a:rPr lang="fi-FI" dirty="0"/>
              <a:t>Kun pilvessä on kuusi vesimolekyyliä, ne tippuvat lumihangeksi maahan.</a:t>
            </a:r>
          </a:p>
          <a:p>
            <a:pPr marL="342900" indent="-342900">
              <a:buAutoNum type="arabicParenR"/>
            </a:pPr>
            <a:r>
              <a:rPr lang="fi-FI" dirty="0"/>
              <a:t>Lumihangesta K-P-S-kisan voittanut sulaa ja pääsee jokea pitkin takaisin mereen.  </a:t>
            </a:r>
          </a:p>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5</a:t>
            </a:fld>
            <a:endParaRPr lang="fi-FI"/>
          </a:p>
        </p:txBody>
      </p:sp>
    </p:spTree>
    <p:extLst>
      <p:ext uri="{BB962C8B-B14F-4D97-AF65-F5344CB8AC3E}">
        <p14:creationId xmlns:p14="http://schemas.microsoft.com/office/powerpoint/2010/main" val="320189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6</a:t>
            </a:fld>
            <a:endParaRPr lang="fi-FI"/>
          </a:p>
        </p:txBody>
      </p:sp>
    </p:spTree>
    <p:extLst>
      <p:ext uri="{BB962C8B-B14F-4D97-AF65-F5344CB8AC3E}">
        <p14:creationId xmlns:p14="http://schemas.microsoft.com/office/powerpoint/2010/main" val="257705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10</a:t>
            </a:fld>
            <a:endParaRPr lang="fi-FI"/>
          </a:p>
        </p:txBody>
      </p:sp>
    </p:spTree>
    <p:extLst>
      <p:ext uri="{BB962C8B-B14F-4D97-AF65-F5344CB8AC3E}">
        <p14:creationId xmlns:p14="http://schemas.microsoft.com/office/powerpoint/2010/main" val="142505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https://blogi.foreca.fi/2016/01/lumihiutaleiden-kauneus/</a:t>
            </a:r>
          </a:p>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12</a:t>
            </a:fld>
            <a:endParaRPr lang="fi-FI"/>
          </a:p>
        </p:txBody>
      </p:sp>
    </p:spTree>
    <p:extLst>
      <p:ext uri="{BB962C8B-B14F-4D97-AF65-F5344CB8AC3E}">
        <p14:creationId xmlns:p14="http://schemas.microsoft.com/office/powerpoint/2010/main" val="1639909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32</a:t>
            </a:fld>
            <a:endParaRPr lang="fi-FI"/>
          </a:p>
        </p:txBody>
      </p:sp>
    </p:spTree>
    <p:extLst>
      <p:ext uri="{BB962C8B-B14F-4D97-AF65-F5344CB8AC3E}">
        <p14:creationId xmlns:p14="http://schemas.microsoft.com/office/powerpoint/2010/main" val="211471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34</a:t>
            </a:fld>
            <a:endParaRPr lang="fi-FI"/>
          </a:p>
        </p:txBody>
      </p:sp>
    </p:spTree>
    <p:extLst>
      <p:ext uri="{BB962C8B-B14F-4D97-AF65-F5344CB8AC3E}">
        <p14:creationId xmlns:p14="http://schemas.microsoft.com/office/powerpoint/2010/main" val="397228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35</a:t>
            </a:fld>
            <a:endParaRPr lang="fi-FI"/>
          </a:p>
        </p:txBody>
      </p:sp>
    </p:spTree>
    <p:extLst>
      <p:ext uri="{BB962C8B-B14F-4D97-AF65-F5344CB8AC3E}">
        <p14:creationId xmlns:p14="http://schemas.microsoft.com/office/powerpoint/2010/main" val="145051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sz="1200" dirty="0"/>
              <a:t>Auringon valo </a:t>
            </a:r>
            <a:r>
              <a:rPr lang="fi-FI" sz="1200" dirty="0" err="1"/>
              <a:t>arbsorboituu</a:t>
            </a:r>
            <a:r>
              <a:rPr lang="fi-FI" sz="1200" dirty="0"/>
              <a:t> eli imeytyy tummaan pintaan, lämmittää tummaa materiaalia, joka </a:t>
            </a:r>
            <a:r>
              <a:rPr lang="fi-FI" sz="1200" dirty="0" err="1"/>
              <a:t>haijastaa</a:t>
            </a:r>
            <a:r>
              <a:rPr lang="fi-FI" sz="1200" dirty="0"/>
              <a:t> lämpösäteilyä ympäristöönsä. Tällöin myös lumi tumman materiaalin ympärillä sulaa nopeammin.  </a:t>
            </a:r>
          </a:p>
          <a:p>
            <a:pPr marL="0" indent="0">
              <a:buFont typeface="Arial" panose="020B0604020202020204" pitchFamily="34" charset="0"/>
              <a:buNone/>
            </a:pPr>
            <a:r>
              <a:rPr lang="fi-FI" sz="1200" dirty="0"/>
              <a:t>Vaalea hanki heijastaa paljon auringon valoa, minkä huomaa keväthangilla tai rinteessä. Silmät on tällöin tärkeää suojata kunnolla myös maasta tulevalta auringon valolta!</a:t>
            </a:r>
          </a:p>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37</a:t>
            </a:fld>
            <a:endParaRPr lang="fi-FI"/>
          </a:p>
        </p:txBody>
      </p:sp>
    </p:spTree>
    <p:extLst>
      <p:ext uri="{BB962C8B-B14F-4D97-AF65-F5344CB8AC3E}">
        <p14:creationId xmlns:p14="http://schemas.microsoft.com/office/powerpoint/2010/main" val="398337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82AB3B-50C4-4EB9-8D3E-4DC6E89E28A9}" type="slidenum">
              <a:rPr lang="fi-FI" smtClean="0"/>
              <a:t>39</a:t>
            </a:fld>
            <a:endParaRPr lang="fi-FI"/>
          </a:p>
        </p:txBody>
      </p:sp>
    </p:spTree>
    <p:extLst>
      <p:ext uri="{BB962C8B-B14F-4D97-AF65-F5344CB8AC3E}">
        <p14:creationId xmlns:p14="http://schemas.microsoft.com/office/powerpoint/2010/main" val="160076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8BE62E-A788-4590-8EA3-7238F96F179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1B9F0E4E-7AB3-49A3-9ABD-E7825F73C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AF79E92-C6A0-444F-BC8A-DB21690820B2}"/>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5" name="Alatunnisteen paikkamerkki 4">
            <a:extLst>
              <a:ext uri="{FF2B5EF4-FFF2-40B4-BE49-F238E27FC236}">
                <a16:creationId xmlns:a16="http://schemas.microsoft.com/office/drawing/2014/main" id="{FB15A366-ABD5-4390-9CDA-AA91C9C494B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571CD42-B7A9-40AF-AF55-7AD57032FC70}"/>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261495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06A1AC-B0A7-4631-816B-F7C903CA395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096B2CF-83FA-4003-BDC6-C4B437CB5A0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0CCD383-AD33-4D2B-9BD5-74D855E42117}"/>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5" name="Alatunnisteen paikkamerkki 4">
            <a:extLst>
              <a:ext uri="{FF2B5EF4-FFF2-40B4-BE49-F238E27FC236}">
                <a16:creationId xmlns:a16="http://schemas.microsoft.com/office/drawing/2014/main" id="{A8EBE5D0-96C1-4005-BCA3-1BBDC72C05E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F18184D-1591-4832-A398-C1F253616F3F}"/>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18847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F93EC30-5BB3-4920-BA9B-7A0D920209FF}"/>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98D75C9-A56C-44E8-B030-681F4A0EE1AB}"/>
              </a:ext>
            </a:extLst>
          </p:cNvPr>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791D6C0-019D-4CCC-85FD-A6923FAA13AA}"/>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5" name="Alatunnisteen paikkamerkki 4">
            <a:extLst>
              <a:ext uri="{FF2B5EF4-FFF2-40B4-BE49-F238E27FC236}">
                <a16:creationId xmlns:a16="http://schemas.microsoft.com/office/drawing/2014/main" id="{6AA63830-F8DF-4FBF-AAD3-FCE9C3B8017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E71233-F1DF-454E-B033-454899067779}"/>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311329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46E359-DCDC-4C12-89B9-A5D39C78313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C1C4D0E-B4B3-43B0-AE25-DBB292813A4A}"/>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25AFFE1-816B-4792-A257-5E199472BC57}"/>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5" name="Alatunnisteen paikkamerkki 4">
            <a:extLst>
              <a:ext uri="{FF2B5EF4-FFF2-40B4-BE49-F238E27FC236}">
                <a16:creationId xmlns:a16="http://schemas.microsoft.com/office/drawing/2014/main" id="{C7C19A41-7D2A-4B7C-A94F-F1F5C3386F4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7C9159C-0016-4A64-AB7E-35DA4437222B}"/>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46886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4D6B38-709B-42FB-8532-D14BD1F81C61}"/>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015D466-1869-48A1-851B-5E04C1B86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1836C7EC-B63F-4471-BC81-C477CE0BBBBA}"/>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5" name="Alatunnisteen paikkamerkki 4">
            <a:extLst>
              <a:ext uri="{FF2B5EF4-FFF2-40B4-BE49-F238E27FC236}">
                <a16:creationId xmlns:a16="http://schemas.microsoft.com/office/drawing/2014/main" id="{578ADC52-8595-4DF6-BAE5-971A3CA97F9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D107D2-AF16-432B-9CED-BF5F00EC9570}"/>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2927744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DF4D37-76A9-410F-A1C3-DE6B72E2E9B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2C77165-3F9C-4E4A-8B2A-343B07E2E978}"/>
              </a:ext>
            </a:extLst>
          </p:cNvPr>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48E856-F339-4774-B1D8-B8FE6DB8552E}"/>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209202C-C230-4BBE-8879-31ADA372653D}"/>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6" name="Alatunnisteen paikkamerkki 5">
            <a:extLst>
              <a:ext uri="{FF2B5EF4-FFF2-40B4-BE49-F238E27FC236}">
                <a16:creationId xmlns:a16="http://schemas.microsoft.com/office/drawing/2014/main" id="{DFFA1797-4FEB-4C46-B4CB-FCF48FD12DB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8CF6AB-C851-4165-BB77-25F968CB7846}"/>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369298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B236E7-1DAC-4041-B001-5C0924808FD0}"/>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D81E609-04A3-4D3E-ADBD-C6D9F98382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0059D9DB-BED8-4C96-859E-90DFC79CC8A0}"/>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E7CB588B-467A-4529-BCA9-12C4E8E917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A1E4715C-3E48-4CDB-99BD-50DD1E8329A9}"/>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DA4105D-9FD1-460C-B9D5-4022246AC14F}"/>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8" name="Alatunnisteen paikkamerkki 7">
            <a:extLst>
              <a:ext uri="{FF2B5EF4-FFF2-40B4-BE49-F238E27FC236}">
                <a16:creationId xmlns:a16="http://schemas.microsoft.com/office/drawing/2014/main" id="{DFDEA3D5-5EC1-4696-B24C-C2F1D5228D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6F799A9B-1F47-4D09-A917-278839AFED78}"/>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580099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DBCEC9-3E1E-482E-9DE5-3329E05EE85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0C53D22-2437-4A93-A4ED-252F82ADF54C}"/>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4" name="Alatunnisteen paikkamerkki 3">
            <a:extLst>
              <a:ext uri="{FF2B5EF4-FFF2-40B4-BE49-F238E27FC236}">
                <a16:creationId xmlns:a16="http://schemas.microsoft.com/office/drawing/2014/main" id="{6A0DF85E-63CD-4151-9F91-4377AC11117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485BA4D-C7B6-444A-BE78-D62C8E437658}"/>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3318534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8AF651F-881C-4178-BA54-7740E6F517C6}"/>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3" name="Alatunnisteen paikkamerkki 2">
            <a:extLst>
              <a:ext uri="{FF2B5EF4-FFF2-40B4-BE49-F238E27FC236}">
                <a16:creationId xmlns:a16="http://schemas.microsoft.com/office/drawing/2014/main" id="{13D9D6E2-9369-4E1C-9775-B2122BF8B35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469568F-80CE-4E8A-A8B0-04A11F6B4046}"/>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4108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8F89C0-FE48-42DA-9673-F4D85CC8FCA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14C69F7E-F9B4-4E12-B00E-E93487F23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68261E8-1FDD-4F21-9864-86DE7BDE7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19AAACAE-9AD8-4A83-ACF4-5596B1193F98}"/>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6" name="Alatunnisteen paikkamerkki 5">
            <a:extLst>
              <a:ext uri="{FF2B5EF4-FFF2-40B4-BE49-F238E27FC236}">
                <a16:creationId xmlns:a16="http://schemas.microsoft.com/office/drawing/2014/main" id="{99A9D86B-8160-4A04-82D8-0D47420A98C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70EA6E0-6024-4ED3-B7AA-849CF8E046BB}"/>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218827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A68CBC-98D4-4786-B4CD-E0547B1B360F}"/>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B1AD814-E6F1-4015-B4B2-C2319FC75F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24CF7E3-1471-4B9C-AEE4-C8492970B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FF026D1C-3FA7-44EA-A137-BF715DCEF1EB}"/>
              </a:ext>
            </a:extLst>
          </p:cNvPr>
          <p:cNvSpPr>
            <a:spLocks noGrp="1"/>
          </p:cNvSpPr>
          <p:nvPr>
            <p:ph type="dt" sz="half" idx="10"/>
          </p:nvPr>
        </p:nvSpPr>
        <p:spPr/>
        <p:txBody>
          <a:bodyPr/>
          <a:lstStyle/>
          <a:p>
            <a:fld id="{5307D28D-36A8-4EF1-9AC5-75FF9804E114}" type="datetimeFigureOut">
              <a:rPr lang="fi-FI" smtClean="0"/>
              <a:t>13.12.2024</a:t>
            </a:fld>
            <a:endParaRPr lang="fi-FI"/>
          </a:p>
        </p:txBody>
      </p:sp>
      <p:sp>
        <p:nvSpPr>
          <p:cNvPr id="6" name="Alatunnisteen paikkamerkki 5">
            <a:extLst>
              <a:ext uri="{FF2B5EF4-FFF2-40B4-BE49-F238E27FC236}">
                <a16:creationId xmlns:a16="http://schemas.microsoft.com/office/drawing/2014/main" id="{4C9998A9-72DB-4C20-8352-A336C3302D5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F2E9661-3078-498B-A2C0-B94A7F8E3B22}"/>
              </a:ext>
            </a:extLst>
          </p:cNvPr>
          <p:cNvSpPr>
            <a:spLocks noGrp="1"/>
          </p:cNvSpPr>
          <p:nvPr>
            <p:ph type="sldNum" sz="quarter" idx="12"/>
          </p:nvPr>
        </p:nvSpPr>
        <p:spPr/>
        <p:txBody>
          <a:bodyPr/>
          <a:lstStyle/>
          <a:p>
            <a:fld id="{CF256EEA-FC67-484E-A2BC-6974D3029332}" type="slidenum">
              <a:rPr lang="fi-FI" smtClean="0"/>
              <a:t>‹#›</a:t>
            </a:fld>
            <a:endParaRPr lang="fi-FI"/>
          </a:p>
        </p:txBody>
      </p:sp>
    </p:spTree>
    <p:extLst>
      <p:ext uri="{BB962C8B-B14F-4D97-AF65-F5344CB8AC3E}">
        <p14:creationId xmlns:p14="http://schemas.microsoft.com/office/powerpoint/2010/main" val="381253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F280BEF-BE8B-432F-9B8D-BE169C1D3B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FEEC9551-509D-414B-A738-D1D56225A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9F5022C-899D-4627-BA32-5AFE4C950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D28D-36A8-4EF1-9AC5-75FF9804E114}" type="datetimeFigureOut">
              <a:rPr lang="fi-FI" smtClean="0"/>
              <a:t>13.12.2024</a:t>
            </a:fld>
            <a:endParaRPr lang="fi-FI"/>
          </a:p>
        </p:txBody>
      </p:sp>
      <p:sp>
        <p:nvSpPr>
          <p:cNvPr id="5" name="Alatunnisteen paikkamerkki 4">
            <a:extLst>
              <a:ext uri="{FF2B5EF4-FFF2-40B4-BE49-F238E27FC236}">
                <a16:creationId xmlns:a16="http://schemas.microsoft.com/office/drawing/2014/main" id="{F70C136A-A43B-49DC-B4FA-067E26D76A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C4BEBD7-CD52-4872-973D-E423EC7E6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56EEA-FC67-484E-A2BC-6974D3029332}" type="slidenum">
              <a:rPr lang="fi-FI" smtClean="0"/>
              <a:t>‹#›</a:t>
            </a:fld>
            <a:endParaRPr lang="fi-FI"/>
          </a:p>
        </p:txBody>
      </p:sp>
    </p:spTree>
    <p:extLst>
      <p:ext uri="{BB962C8B-B14F-4D97-AF65-F5344CB8AC3E}">
        <p14:creationId xmlns:p14="http://schemas.microsoft.com/office/powerpoint/2010/main" val="35955177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varputavi.wordpress.com/2011/12/20/kylpylaelamaa-marienbadissa/" TargetMode="External"/><Relationship Id="rId13" Type="http://schemas.openxmlformats.org/officeDocument/2006/relationships/hyperlink" Target="https://pixabay.com/en/snowman-winter-happy-outdoors-306966/" TargetMode="External"/><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image" Target="../media/image1.gif"/><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jpe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creativecommons.org/licenses/by-nc-nd/3.0/" TargetMode="External"/><Relationship Id="rId14" Type="http://schemas.openxmlformats.org/officeDocument/2006/relationships/hyperlink" Target="https://creativecommons.org/licenses/by-nc-sa/4.0/deed.fi"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hyperlink" Target="http://pixabay.com/en/speedometer-tachometer-speed-14896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opb.org/article/2023/12/26/just-how-big-can-a-snowflake-get-it-depends-on-what-you-mean-by-snowflake/" TargetMode="External"/><Relationship Id="rId4" Type="http://schemas.openxmlformats.org/officeDocument/2006/relationships/image" Target="../media/image3.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hyperlink" Target="https://blogi.foreca.fi/2016/01/lumihiutaleiden-kauneu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gif"/></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hikipedia.org/wiki/Lumi" TargetMode="External"/><Relationship Id="rId7"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hyperlink" Target="https://creativecommons.org/licenses/by-nc-sa/3.0/" TargetMode="External"/><Relationship Id="rId10" Type="http://schemas.openxmlformats.org/officeDocument/2006/relationships/image" Target="../media/image19.png"/><Relationship Id="rId4" Type="http://schemas.openxmlformats.org/officeDocument/2006/relationships/image" Target="../media/image35.png"/><Relationship Id="rId9" Type="http://schemas.openxmlformats.org/officeDocument/2006/relationships/hyperlink" Target="https://www.ilmatieteenlaitos.fi/lumitilasto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png"/><Relationship Id="rId7" Type="http://schemas.openxmlformats.org/officeDocument/2006/relationships/hyperlink" Target="https://www.merikarvialehti.fi/elamanmeno/art-2000010105458.htm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6.png"/><Relationship Id="rId9" Type="http://schemas.openxmlformats.org/officeDocument/2006/relationships/hyperlink" Target="https://snowbrains.com/top-snowfall-events-history/"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ilmatieteenlaitos.fi/lumitilastot" TargetMode="External"/><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1.png"/><Relationship Id="rId9" Type="http://schemas.openxmlformats.org/officeDocument/2006/relationships/hyperlink" Target="https://www.ilmatieteenlaitos.fi/joulunaik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1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2.png"/><Relationship Id="rId3" Type="http://schemas.openxmlformats.org/officeDocument/2006/relationships/hyperlink" Target="https://pixabay.com/ko/%EB%88%88%EB%B3%B4%EB%9D%BC-%EB%88%88-%EB%82%A0%EB%A6%AC%EA%B3%A0-%EB%88%88%EC%86%A1%EC%9D%B4-%EA%B0%95-%EC%84%A4-%EB%88%88-%ED%8F%AD%ED%92%8D%EC%9A%B0-%EA%B2%A8%EC%9A%B8-%EA%B0%90%EA%B8%B0-%EB%88%88-91898/" TargetMode="External"/><Relationship Id="rId7" Type="http://schemas.openxmlformats.org/officeDocument/2006/relationships/hyperlink" Target="https://www.hippopx.com/fi/fence-snow-winter-white-cold-wintry-winter-s-day-179208" TargetMode="External"/><Relationship Id="rId12" Type="http://schemas.openxmlformats.org/officeDocument/2006/relationships/hyperlink" Target="https://pxhere.com/fi/photo/919257" TargetMode="Externa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48.jpg"/><Relationship Id="rId5" Type="http://schemas.openxmlformats.org/officeDocument/2006/relationships/hyperlink" Target="https://perierga.gr/2019/02/ta-terata-chioniou-tis-iaponias-ti-ine-ke-pos-schimatizonte/" TargetMode="External"/><Relationship Id="rId15" Type="http://schemas.openxmlformats.org/officeDocument/2006/relationships/image" Target="../media/image6.png"/><Relationship Id="rId10" Type="http://schemas.openxmlformats.org/officeDocument/2006/relationships/hyperlink" Target="https://creativecommons.org/licenses/by-nc-nd/3.0/" TargetMode="External"/><Relationship Id="rId4" Type="http://schemas.openxmlformats.org/officeDocument/2006/relationships/image" Target="../media/image44.jpg"/><Relationship Id="rId9" Type="http://schemas.openxmlformats.org/officeDocument/2006/relationships/image" Target="../media/image47.pn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talviseuranta.fi/lumi-ja-jaa/#lumen-syvyyden-ja-lumikuorman-mittaus" TargetMode="External"/><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s://talviseuranta.fi/wp-content/uploads/2024/11/talviseuranta_24_25.pdf" TargetMode="Externa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s://www.jarviwiki.fi/talviseurantalahetti/"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57.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jpg"/><Relationship Id="rId7" Type="http://schemas.openxmlformats.org/officeDocument/2006/relationships/image" Target="../media/image6.png"/><Relationship Id="rId2" Type="http://schemas.openxmlformats.org/officeDocument/2006/relationships/hyperlink" Target="https://wwwi2.ymparisto.fi/i2/90/rokb2/tanaan_fi.html"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1.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hyperlink" Target="https://talviseuranta.fi/lumi-ja-jaa/#lumen-syvyyden-ja-lumikuorman-mittaus" TargetMode="External"/><Relationship Id="rId3" Type="http://schemas.openxmlformats.org/officeDocument/2006/relationships/image" Target="../media/image3.png"/><Relationship Id="rId7" Type="http://schemas.openxmlformats.org/officeDocument/2006/relationships/image" Target="../media/image6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63.png"/><Relationship Id="rId4" Type="http://schemas.openxmlformats.org/officeDocument/2006/relationships/image" Target="../media/image6.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pixabay.com/fi/talvi-m%C3%B6kki-lumi-pois-mets%C3%A4-1766229/"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hyperlink" Target="https://wwwi2.ymparisto.fi/i2/95/lumikuormanarviointi.html" TargetMode="Externa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hyperlink" Target="https://www.flickr.com/photos/peupleloup/3307921752/" TargetMode="External"/><Relationship Id="rId13" Type="http://schemas.openxmlformats.org/officeDocument/2006/relationships/image" Target="../media/image9.png"/><Relationship Id="rId3" Type="http://schemas.openxmlformats.org/officeDocument/2006/relationships/hyperlink" Target="https://www.luontosivusto.fi/talvi/teeren-kieppi/" TargetMode="External"/><Relationship Id="rId7" Type="http://schemas.openxmlformats.org/officeDocument/2006/relationships/image" Target="../media/image66.jpg"/><Relationship Id="rId12" Type="http://schemas.openxmlformats.org/officeDocument/2006/relationships/hyperlink" Target="https://creativecommons.org/licenses/by-nc-nd/3.0/" TargetMode="Externa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arcticrainbow.blogspot.com/2009/03/pascal-has-new-home-and-new-dog.html" TargetMode="External"/><Relationship Id="rId5" Type="http://schemas.openxmlformats.org/officeDocument/2006/relationships/image" Target="../media/image3.png"/><Relationship Id="rId10" Type="http://schemas.openxmlformats.org/officeDocument/2006/relationships/image" Target="../media/image67.jpg"/><Relationship Id="rId4" Type="http://schemas.openxmlformats.org/officeDocument/2006/relationships/image" Target="../media/image2.png"/><Relationship Id="rId9"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5.jpeg"/><Relationship Id="rId12"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hyperlink" Target="https://www.ulapland.fi/FI/Yksikot/LUMA-keskus-Lappi/Tiedeluokka-Aurora/Opetusmateriaalit/Lumitutkimuksia-opetuksessa" TargetMode="External"/><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hyperlink" Target="https://talviseuranta.fi/lumi-ja-jaa/#lumen-syvyyden-ja-lumikuorman-mittaus" TargetMode="External"/><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hyperlink" Target="https://yle.fi/aihe/artikkeli/2013/09/27/luonto-sopeutuu-talveen"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yle.fi/aihe/artikkeli/2014/02/26/tarkkaile-lumijalkia"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flickr.com/photos/denalinps/14229707601" TargetMode="External"/><Relationship Id="rId13" Type="http://schemas.openxmlformats.org/officeDocument/2006/relationships/hyperlink" Target="https://www.luontosivusto.fi/talvi/teeren-kieppi/" TargetMode="External"/><Relationship Id="rId3" Type="http://schemas.openxmlformats.org/officeDocument/2006/relationships/image" Target="../media/image2.png"/><Relationship Id="rId7" Type="http://schemas.openxmlformats.org/officeDocument/2006/relationships/image" Target="../media/image70.jpg"/><Relationship Id="rId12" Type="http://schemas.openxmlformats.org/officeDocument/2006/relationships/hyperlink" Target="https://creativecommons.org/licenses/by/3.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2.sv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hyperlink" Target="https://www.ulapland.fi/loader.aspx?id=1583978a-74a0-48db-b0d0-e334ec704f7a" TargetMode="External"/><Relationship Id="rId1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pxhere.com/fi/photo/1039121" TargetMode="External"/><Relationship Id="rId7" Type="http://schemas.openxmlformats.org/officeDocument/2006/relationships/image" Target="../media/image3.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creativecommons.org/licenses/by-sa/3.0/" TargetMode="External"/><Relationship Id="rId4" Type="http://schemas.openxmlformats.org/officeDocument/2006/relationships/hyperlink" Target="https://www.flickr.com/photos/peupleloup/3307921752/" TargetMode="Externa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5.jp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9.png"/><Relationship Id="rId5" Type="http://schemas.openxmlformats.org/officeDocument/2006/relationships/image" Target="../media/image76.jpeg"/><Relationship Id="rId10" Type="http://schemas.openxmlformats.org/officeDocument/2006/relationships/image" Target="../media/image77.jpeg"/><Relationship Id="rId4" Type="http://schemas.openxmlformats.org/officeDocument/2006/relationships/hyperlink" Target="https://pixabay.com/fi/lumi-vuori-talvi-maisema-ikivihre%C3%A4-1188543/" TargetMode="Externa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hyperlink" Target="https://www.ilmatieteenlaitos.fi/tiedote/7rUISN2fK5upwKY390Pomp" TargetMode="External"/><Relationship Id="rId3" Type="http://schemas.openxmlformats.org/officeDocument/2006/relationships/image" Target="../media/image2.png"/><Relationship Id="rId7" Type="http://schemas.openxmlformats.org/officeDocument/2006/relationships/image" Target="../media/image79.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iconscout.com/free-illustration/melting-snowman-4640093" TargetMode="External"/><Relationship Id="rId5" Type="http://schemas.openxmlformats.org/officeDocument/2006/relationships/image" Target="../media/image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hyperlink" Target="https://creativecommons.org/licenses/by-sa/3.0/"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pxhere.com/fi/photo/1394397" TargetMode="External"/><Relationship Id="rId5" Type="http://schemas.openxmlformats.org/officeDocument/2006/relationships/image" Target="../media/image81.jpg"/><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nsidc.org/learn/parts-cryosphere/glacier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hyperlink" Target="https://blogi.foreca.fi/2016/01/lumihiutaleiden-kauneus/" TargetMode="External"/><Relationship Id="rId13" Type="http://schemas.openxmlformats.org/officeDocument/2006/relationships/image" Target="../media/image2.png"/><Relationship Id="rId18" Type="http://schemas.openxmlformats.org/officeDocument/2006/relationships/hyperlink" Target="https://www.apu.fi/artikkelit/tykkylumi-on-pohjolan-maaginen-luonnonilmio-tekevatko-leudot-talvet-naista-upeista-maisemista-historiaa" TargetMode="External"/><Relationship Id="rId3" Type="http://schemas.openxmlformats.org/officeDocument/2006/relationships/hyperlink" Target="https://www.slf.ch/en/snow/snowpack/snow-transport/" TargetMode="External"/><Relationship Id="rId21" Type="http://schemas.openxmlformats.org/officeDocument/2006/relationships/hyperlink" Target="https://fi.scoutwiki.org/Iglu" TargetMode="External"/><Relationship Id="rId7" Type="http://schemas.openxmlformats.org/officeDocument/2006/relationships/hyperlink" Target="https://tieku.fi/luonto/saa/lumikiteet-muistuttavat-toisiaan" TargetMode="External"/><Relationship Id="rId12" Type="http://schemas.openxmlformats.org/officeDocument/2006/relationships/hyperlink" Target="https://saamelaisensyklopedia.fi/wiki/Muohta_(lumi).html" TargetMode="External"/><Relationship Id="rId17" Type="http://schemas.openxmlformats.org/officeDocument/2006/relationships/hyperlink" Target="https://wwwi2.ymparisto.fi/i2/90/rokb2/tanaan_fi.html" TargetMode="External"/><Relationship Id="rId2" Type="http://schemas.openxmlformats.org/officeDocument/2006/relationships/hyperlink" Target="https://www.hyvinkaa.fi/globalassets/hyvinkaan-sveitsin-lukio/liitteet/luonnontiedelinja/yliopisto--ja-yritysyhteistyo/lumiprojekti_roope_ja_henri.pdf" TargetMode="External"/><Relationship Id="rId16" Type="http://schemas.openxmlformats.org/officeDocument/2006/relationships/hyperlink" Target="https://yle.fi/aihe/artikkeli/2014/02/26/tarkkaile-lumijalkia" TargetMode="External"/><Relationship Id="rId20" Type="http://schemas.openxmlformats.org/officeDocument/2006/relationships/hyperlink" Target="https://www.slideshare.net/slideshow/lumivyryt/79925137" TargetMode="External"/><Relationship Id="rId1" Type="http://schemas.openxmlformats.org/officeDocument/2006/relationships/slideLayout" Target="../slideLayouts/slideLayout2.xml"/><Relationship Id="rId6" Type="http://schemas.openxmlformats.org/officeDocument/2006/relationships/hyperlink" Target="https://tieku.fi/luonto/saa/miten-lumi-syntyy" TargetMode="External"/><Relationship Id="rId11" Type="http://schemas.openxmlformats.org/officeDocument/2006/relationships/hyperlink" Target="https://yle.fi/aihe/artikkeli/2013/09/27/luonto-sopeutuu-talveen" TargetMode="External"/><Relationship Id="rId5" Type="http://schemas.openxmlformats.org/officeDocument/2006/relationships/hyperlink" Target="https://yle.fi/aihe/artikkeli/2013/11/11/lumi-jaa-ja-pakkanen" TargetMode="External"/><Relationship Id="rId15" Type="http://schemas.openxmlformats.org/officeDocument/2006/relationships/image" Target="../media/image6.png"/><Relationship Id="rId10" Type="http://schemas.openxmlformats.org/officeDocument/2006/relationships/hyperlink" Target="https://yle.fi/a/3-8326814" TargetMode="External"/><Relationship Id="rId19" Type="http://schemas.openxmlformats.org/officeDocument/2006/relationships/hyperlink" Target="https://helda.helsinki.fi/server/api/core/bitstreams/c85e235b-3b47-4243-9aa2-3e399ada2dcd/content" TargetMode="External"/><Relationship Id="rId4" Type="http://schemas.openxmlformats.org/officeDocument/2006/relationships/hyperlink" Target="https://www.tamperelainen.fi/paikalliset/1386173" TargetMode="External"/><Relationship Id="rId9" Type="http://schemas.openxmlformats.org/officeDocument/2006/relationships/hyperlink" Target="https://fi.wikipedia.org/wiki/Luettelo_lunta_tarkoittavista_suomen_kielen_sanoista" TargetMode="External"/><Relationship Id="rId1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s://drive.google.com/file/d/0Bw3oPkjh-TYLanVJXzFhZy1TR1k/view?resourcekey=0-D9qpcf5UvcWgoUyNjBG0Ng"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oppisko.fi/osio/aineen-olomuodot-2/"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yle.fi/aihe/artikkeli/2013/11/11/lumi-jaa-ja-pakkanen"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431E924-94B8-4F2E-828C-9A5FC616F4BE}"/>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9846164" y="875883"/>
            <a:ext cx="2438400" cy="2438400"/>
          </a:xfrm>
          <a:prstGeom prst="rect">
            <a:avLst/>
          </a:prstGeom>
        </p:spPr>
      </p:pic>
      <p:pic>
        <p:nvPicPr>
          <p:cNvPr id="12" name="Kuva 11">
            <a:extLst>
              <a:ext uri="{FF2B5EF4-FFF2-40B4-BE49-F238E27FC236}">
                <a16:creationId xmlns:a16="http://schemas.microsoft.com/office/drawing/2014/main" id="{380128DD-CEE2-4679-814F-BDC03630647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34815" y="167685"/>
            <a:ext cx="1867438" cy="1867438"/>
          </a:xfrm>
          <a:prstGeom prst="rect">
            <a:avLst/>
          </a:prstGeom>
        </p:spPr>
      </p:pic>
      <p:sp>
        <p:nvSpPr>
          <p:cNvPr id="17" name="Rectangle 1">
            <a:extLst>
              <a:ext uri="{FF2B5EF4-FFF2-40B4-BE49-F238E27FC236}">
                <a16:creationId xmlns:a16="http://schemas.microsoft.com/office/drawing/2014/main" id="{18686E2C-73C9-4E3A-82E8-0483C6D64C2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8" name="Rectangle 2">
            <a:extLst>
              <a:ext uri="{FF2B5EF4-FFF2-40B4-BE49-F238E27FC236}">
                <a16:creationId xmlns:a16="http://schemas.microsoft.com/office/drawing/2014/main" id="{FBCEF039-098A-42C4-9CDE-6BC4A092C19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9" name="Kuva 8">
            <a:extLst>
              <a:ext uri="{FF2B5EF4-FFF2-40B4-BE49-F238E27FC236}">
                <a16:creationId xmlns:a16="http://schemas.microsoft.com/office/drawing/2014/main" id="{F69E7DA3-1ACA-4746-978B-75D6FD1E9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323" y="2270440"/>
            <a:ext cx="5217970" cy="1757144"/>
          </a:xfrm>
          <a:prstGeom prst="rect">
            <a:avLst/>
          </a:prstGeom>
        </p:spPr>
      </p:pic>
      <p:pic>
        <p:nvPicPr>
          <p:cNvPr id="15" name="Kuva 14">
            <a:extLst>
              <a:ext uri="{FF2B5EF4-FFF2-40B4-BE49-F238E27FC236}">
                <a16:creationId xmlns:a16="http://schemas.microsoft.com/office/drawing/2014/main" id="{DABC74CD-BEAB-4697-8FB6-B7802C53D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613" y="533861"/>
            <a:ext cx="6466471" cy="1502685"/>
          </a:xfrm>
          <a:prstGeom prst="rect">
            <a:avLst/>
          </a:prstGeom>
          <a:effectLst>
            <a:outerShdw blurRad="50800" dist="50800" dir="5400000" algn="ctr" rotWithShape="0">
              <a:schemeClr val="bg1"/>
            </a:outerShdw>
          </a:effectLst>
        </p:spPr>
      </p:pic>
      <p:pic>
        <p:nvPicPr>
          <p:cNvPr id="1029" name="Picture 5" descr="https://media-private.canva.com/s1G7g/MAGVCSs1G7g/1/p.jpg?X-Amz-Algorithm=AWS4-HMAC-SHA256&amp;X-Amz-Credential=AKIAJWF6QO3UH4PAAJ6Q%2F20241029%2Fus-east-1%2Fs3%2Faws4_request&amp;X-Amz-Date=20241029T172048Z&amp;X-Amz-Expires=75183&amp;X-Amz-Signature=709f11e158b9d6435a6a3199292ff2f2f29a0e771facaee1f18144f177cd2c2a&amp;X-Amz-SignedHeaders=host%3Bx-amz-expected-bucket-owner&amp;response-expires=Wed%2C%2030%20Oct%202024%2014%3A13%3A51%20GMT">
            <a:extLst>
              <a:ext uri="{FF2B5EF4-FFF2-40B4-BE49-F238E27FC236}">
                <a16:creationId xmlns:a16="http://schemas.microsoft.com/office/drawing/2014/main" id="{7BF4508C-38C8-4FFB-8B11-C4CFEE9D2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6" y="0"/>
            <a:ext cx="6858000" cy="6858000"/>
          </a:xfrm>
          <a:prstGeom prst="rect">
            <a:avLst/>
          </a:prstGeom>
          <a:solidFill>
            <a:srgbClr val="9BCEEB"/>
          </a:solidFill>
        </p:spPr>
      </p:pic>
      <p:sp>
        <p:nvSpPr>
          <p:cNvPr id="23" name="Tekstiruutu 22">
            <a:extLst>
              <a:ext uri="{FF2B5EF4-FFF2-40B4-BE49-F238E27FC236}">
                <a16:creationId xmlns:a16="http://schemas.microsoft.com/office/drawing/2014/main" id="{140EC15B-C914-44A0-B5B7-64868D25C981}"/>
              </a:ext>
            </a:extLst>
          </p:cNvPr>
          <p:cNvSpPr txBox="1"/>
          <p:nvPr/>
        </p:nvSpPr>
        <p:spPr>
          <a:xfrm>
            <a:off x="1625600" y="126824"/>
            <a:ext cx="4096881" cy="830997"/>
          </a:xfrm>
          <a:prstGeom prst="rect">
            <a:avLst/>
          </a:prstGeom>
          <a:solidFill>
            <a:srgbClr val="69BBE3"/>
          </a:solidFill>
        </p:spPr>
        <p:txBody>
          <a:bodyPr wrap="square" rtlCol="0">
            <a:spAutoFit/>
          </a:bodyPr>
          <a:lstStyle/>
          <a:p>
            <a:pPr algn="ctr"/>
            <a:r>
              <a:rPr lang="fi-FI" sz="2400" b="1" dirty="0">
                <a:latin typeface="Gill Sans Ultra Bold Condensed" panose="020B0A06020104020203" pitchFamily="34" charset="0"/>
              </a:rPr>
              <a:t>TIEDEKASVATUSTA </a:t>
            </a:r>
          </a:p>
          <a:p>
            <a:pPr algn="ctr"/>
            <a:r>
              <a:rPr lang="fi-FI" sz="2400" b="1" dirty="0">
                <a:latin typeface="Gill Sans Ultra Bold Condensed" panose="020B0A06020104020203" pitchFamily="34" charset="0"/>
              </a:rPr>
              <a:t>LAPSILLE JA NUORILLE:</a:t>
            </a:r>
          </a:p>
        </p:txBody>
      </p:sp>
      <p:pic>
        <p:nvPicPr>
          <p:cNvPr id="10" name="Kuva 9">
            <a:extLst>
              <a:ext uri="{FF2B5EF4-FFF2-40B4-BE49-F238E27FC236}">
                <a16:creationId xmlns:a16="http://schemas.microsoft.com/office/drawing/2014/main" id="{CE02847A-A681-42DF-AFE1-96C4B480BEF1}"/>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saturation sat="93000"/>
                    </a14:imgEffect>
                  </a14:imgLayer>
                </a14:imgProps>
              </a:ext>
              <a:ext uri="{28A0092B-C50C-407E-A947-70E740481C1C}">
                <a14:useLocalDpi xmlns:a14="http://schemas.microsoft.com/office/drawing/2010/main" val="0"/>
              </a:ext>
            </a:extLst>
          </a:blip>
          <a:stretch>
            <a:fillRect/>
          </a:stretch>
        </p:blipFill>
        <p:spPr>
          <a:xfrm>
            <a:off x="8723336" y="3482306"/>
            <a:ext cx="1368380" cy="1368380"/>
          </a:xfrm>
          <a:prstGeom prst="rect">
            <a:avLst/>
          </a:prstGeom>
        </p:spPr>
      </p:pic>
      <p:sp>
        <p:nvSpPr>
          <p:cNvPr id="6" name="Tekstiruutu 5">
            <a:extLst>
              <a:ext uri="{FF2B5EF4-FFF2-40B4-BE49-F238E27FC236}">
                <a16:creationId xmlns:a16="http://schemas.microsoft.com/office/drawing/2014/main" id="{5CC6C2F8-BEC8-6D07-BC9C-8957FEA5C3A9}"/>
              </a:ext>
            </a:extLst>
          </p:cNvPr>
          <p:cNvSpPr txBox="1"/>
          <p:nvPr/>
        </p:nvSpPr>
        <p:spPr>
          <a:xfrm>
            <a:off x="5326912" y="6353603"/>
            <a:ext cx="1472044" cy="384721"/>
          </a:xfrm>
          <a:prstGeom prst="rect">
            <a:avLst/>
          </a:prstGeom>
          <a:solidFill>
            <a:srgbClr val="DDEBF8"/>
          </a:solidFill>
        </p:spPr>
        <p:txBody>
          <a:bodyPr wrap="square" rtlCol="0">
            <a:spAutoFit/>
          </a:bodyPr>
          <a:lstStyle/>
          <a:p>
            <a:pPr algn="r">
              <a:spcAft>
                <a:spcPts val="600"/>
              </a:spcAft>
            </a:pPr>
            <a:r>
              <a:rPr lang="fi-FI" sz="700" dirty="0">
                <a:hlinkClick r:id="rId8" tooltip="https://varputavi.wordpress.com/2011/12/20/kylpylaelamaa-marienbadissa/">
                  <a:extLst>
                    <a:ext uri="{A12FA001-AC4F-418D-AE19-62706E023703}">
                      <ahyp:hlinkClr xmlns:ahyp="http://schemas.microsoft.com/office/drawing/2018/hyperlinkcolor" val="tx"/>
                    </a:ext>
                  </a:extLst>
                </a:hlinkClick>
              </a:rPr>
              <a:t>Tämä kuva</a:t>
            </a:r>
            <a:r>
              <a:rPr lang="fi-FI" sz="700" dirty="0"/>
              <a:t> on luotu tekoälyn avulla </a:t>
            </a:r>
          </a:p>
          <a:p>
            <a:pPr algn="r">
              <a:spcAft>
                <a:spcPts val="600"/>
              </a:spcAft>
            </a:pPr>
            <a:r>
              <a:rPr lang="fi-FI" sz="700" dirty="0" err="1"/>
              <a:t>Dream</a:t>
            </a:r>
            <a:r>
              <a:rPr lang="fi-FI" sz="700" dirty="0"/>
              <a:t> </a:t>
            </a:r>
            <a:r>
              <a:rPr lang="fi-FI" sz="700" dirty="0" err="1"/>
              <a:t>Lab</a:t>
            </a:r>
            <a:r>
              <a:rPr lang="fi-FI" sz="700" dirty="0"/>
              <a:t> – </a:t>
            </a:r>
            <a:r>
              <a:rPr lang="fi-FI" sz="700" dirty="0" err="1"/>
              <a:t>Canva</a:t>
            </a:r>
            <a:r>
              <a:rPr lang="fi-FI" sz="700" dirty="0"/>
              <a:t>,  </a:t>
            </a:r>
            <a:r>
              <a:rPr lang="fi-FI" sz="700" dirty="0">
                <a:hlinkClick r:id="rId9" tooltip="https://creativecommons.org/licenses/by-nc-nd/3.0/">
                  <a:extLst>
                    <a:ext uri="{A12FA001-AC4F-418D-AE19-62706E023703}">
                      <ahyp:hlinkClr xmlns:ahyp="http://schemas.microsoft.com/office/drawing/2018/hyperlinkcolor" val="tx"/>
                    </a:ext>
                  </a:extLst>
                </a:hlinkClick>
              </a:rPr>
              <a:t>CC BY-NC-ND</a:t>
            </a:r>
            <a:endParaRPr lang="fi-FI" sz="700" dirty="0"/>
          </a:p>
        </p:txBody>
      </p:sp>
      <p:sp>
        <p:nvSpPr>
          <p:cNvPr id="28" name="AutoShape 9" descr="https://lucit.sharepoint.com/sites/Viestinta/Jaetut%20asiakirjat/Viestint%C3%A4materiaalit/LUC/Vastuullinen_korkeakouluyhteiso_LUC_logoilla_RGB.png?csf=1&amp;web=1&amp;e=v3fGdf&amp;CID=51c97bf4-e0f4-461c-a037-30fe98c792ff">
            <a:extLst>
              <a:ext uri="{FF2B5EF4-FFF2-40B4-BE49-F238E27FC236}">
                <a16:creationId xmlns:a16="http://schemas.microsoft.com/office/drawing/2014/main" id="{0380E984-93EC-45B4-932E-6677E2592D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9" name="AutoShape 11" descr="https://lucit.sharepoint.com/sites/Viestinta/Jaetut%20asiakirjat/Viestint%C3%A4materiaalit/LUC/Vastuullinen_korkeakouluyhteiso_LUC_logoilla_RGB.png?csf=1&amp;web=1&amp;e=v3fGdf&amp;CID=51c97bf4-e0f4-461c-a037-30fe98c792ff">
            <a:extLst>
              <a:ext uri="{FF2B5EF4-FFF2-40B4-BE49-F238E27FC236}">
                <a16:creationId xmlns:a16="http://schemas.microsoft.com/office/drawing/2014/main" id="{E3D80791-62FC-4B7B-99DE-3E1F0A2DDE1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1037" name="Picture 13" descr="Lapin korkeakoulukonserni - LUC">
            <a:extLst>
              <a:ext uri="{FF2B5EF4-FFF2-40B4-BE49-F238E27FC236}">
                <a16:creationId xmlns:a16="http://schemas.microsoft.com/office/drawing/2014/main" id="{0BA9928A-16E1-4E7C-9C0E-D00684BF8F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8114" y="4468769"/>
            <a:ext cx="4937337" cy="1255255"/>
          </a:xfrm>
          <a:prstGeom prst="rect">
            <a:avLst/>
          </a:prstGeom>
          <a:noFill/>
          <a:extLst>
            <a:ext uri="{909E8E84-426E-40DD-AFC4-6F175D3DCCD1}">
              <a14:hiddenFill xmlns:a14="http://schemas.microsoft.com/office/drawing/2010/main">
                <a:solidFill>
                  <a:srgbClr val="FFFFFF"/>
                </a:solidFill>
              </a14:hiddenFill>
            </a:ext>
          </a:extLst>
        </p:spPr>
      </p:pic>
      <p:sp>
        <p:nvSpPr>
          <p:cNvPr id="24" name="Tekstiruutu 23">
            <a:extLst>
              <a:ext uri="{FF2B5EF4-FFF2-40B4-BE49-F238E27FC236}">
                <a16:creationId xmlns:a16="http://schemas.microsoft.com/office/drawing/2014/main" id="{B5CFFAC4-7225-46E2-9A35-3B3A7E2A3ABC}"/>
              </a:ext>
            </a:extLst>
          </p:cNvPr>
          <p:cNvSpPr txBox="1"/>
          <p:nvPr/>
        </p:nvSpPr>
        <p:spPr>
          <a:xfrm>
            <a:off x="1458401" y="868225"/>
            <a:ext cx="4446493" cy="1046440"/>
          </a:xfrm>
          <a:prstGeom prst="rect">
            <a:avLst/>
          </a:prstGeom>
          <a:gradFill flip="none" rotWithShape="1">
            <a:gsLst>
              <a:gs pos="48000">
                <a:srgbClr val="85C4E7"/>
              </a:gs>
              <a:gs pos="0">
                <a:srgbClr val="B5D8EC"/>
              </a:gs>
              <a:gs pos="74000">
                <a:srgbClr val="85C4E7"/>
              </a:gs>
              <a:gs pos="83000">
                <a:srgbClr val="81C1E6"/>
              </a:gs>
              <a:gs pos="100000">
                <a:srgbClr val="69BBE3"/>
              </a:gs>
            </a:gsLst>
            <a:lin ang="16200000" scaled="1"/>
            <a:tileRect/>
          </a:gradFill>
        </p:spPr>
        <p:txBody>
          <a:bodyPr wrap="square" rtlCol="0">
            <a:spAutoFit/>
          </a:bodyPr>
          <a:lstStyle/>
          <a:p>
            <a:pPr algn="ctr"/>
            <a:r>
              <a:rPr lang="fi-FI" sz="6000" b="1" dirty="0">
                <a:latin typeface="Gill Sans Ultra Bold Condensed" panose="020B0A06020104020203" pitchFamily="34" charset="0"/>
              </a:rPr>
              <a:t>LUMIPOLKU</a:t>
            </a:r>
          </a:p>
        </p:txBody>
      </p:sp>
      <p:pic>
        <p:nvPicPr>
          <p:cNvPr id="32" name="Kuva 31">
            <a:extLst>
              <a:ext uri="{FF2B5EF4-FFF2-40B4-BE49-F238E27FC236}">
                <a16:creationId xmlns:a16="http://schemas.microsoft.com/office/drawing/2014/main" id="{69621C9C-7293-491A-BE85-F133060250CC}"/>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783756" y="2240452"/>
            <a:ext cx="361498" cy="361498"/>
          </a:xfrm>
          <a:prstGeom prst="rect">
            <a:avLst/>
          </a:prstGeom>
        </p:spPr>
      </p:pic>
      <p:pic>
        <p:nvPicPr>
          <p:cNvPr id="33" name="Kuva 32">
            <a:extLst>
              <a:ext uri="{FF2B5EF4-FFF2-40B4-BE49-F238E27FC236}">
                <a16:creationId xmlns:a16="http://schemas.microsoft.com/office/drawing/2014/main" id="{A7BAD31D-9DED-4C4C-AC40-C9175E2A0565}"/>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435265" y="1681303"/>
            <a:ext cx="564155" cy="564155"/>
          </a:xfrm>
          <a:prstGeom prst="rect">
            <a:avLst/>
          </a:prstGeom>
        </p:spPr>
      </p:pic>
      <p:pic>
        <p:nvPicPr>
          <p:cNvPr id="34" name="Kuva 33">
            <a:extLst>
              <a:ext uri="{FF2B5EF4-FFF2-40B4-BE49-F238E27FC236}">
                <a16:creationId xmlns:a16="http://schemas.microsoft.com/office/drawing/2014/main" id="{4F23A7C3-A305-42C3-A677-B473DD7BC370}"/>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619743" y="2227169"/>
            <a:ext cx="374781" cy="374781"/>
          </a:xfrm>
          <a:prstGeom prst="rect">
            <a:avLst/>
          </a:prstGeom>
        </p:spPr>
      </p:pic>
      <p:pic>
        <p:nvPicPr>
          <p:cNvPr id="35" name="Kuva 34">
            <a:extLst>
              <a:ext uri="{FF2B5EF4-FFF2-40B4-BE49-F238E27FC236}">
                <a16:creationId xmlns:a16="http://schemas.microsoft.com/office/drawing/2014/main" id="{EEA0CB40-B46A-40EA-87E5-BBFAFB452C31}"/>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217945" y="1803664"/>
            <a:ext cx="429328" cy="429328"/>
          </a:xfrm>
          <a:prstGeom prst="rect">
            <a:avLst/>
          </a:prstGeom>
        </p:spPr>
      </p:pic>
      <p:pic>
        <p:nvPicPr>
          <p:cNvPr id="36" name="Kuva 35">
            <a:extLst>
              <a:ext uri="{FF2B5EF4-FFF2-40B4-BE49-F238E27FC236}">
                <a16:creationId xmlns:a16="http://schemas.microsoft.com/office/drawing/2014/main" id="{18F77D01-0D4B-449F-9D51-6B02FCAA3F1E}"/>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407626" y="735731"/>
            <a:ext cx="337025" cy="337025"/>
          </a:xfrm>
          <a:prstGeom prst="rect">
            <a:avLst/>
          </a:prstGeom>
        </p:spPr>
      </p:pic>
      <p:pic>
        <p:nvPicPr>
          <p:cNvPr id="37" name="Kuva 36">
            <a:extLst>
              <a:ext uri="{FF2B5EF4-FFF2-40B4-BE49-F238E27FC236}">
                <a16:creationId xmlns:a16="http://schemas.microsoft.com/office/drawing/2014/main" id="{8BA5429D-E19A-4542-9907-F1451DF99AA0}"/>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459606" y="631180"/>
            <a:ext cx="429328" cy="429328"/>
          </a:xfrm>
          <a:prstGeom prst="rect">
            <a:avLst/>
          </a:prstGeom>
        </p:spPr>
      </p:pic>
      <p:pic>
        <p:nvPicPr>
          <p:cNvPr id="38" name="Kuva 37">
            <a:extLst>
              <a:ext uri="{FF2B5EF4-FFF2-40B4-BE49-F238E27FC236}">
                <a16:creationId xmlns:a16="http://schemas.microsoft.com/office/drawing/2014/main" id="{09AB510D-7534-4C21-BE4C-731A47B68588}"/>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300760" y="1456606"/>
            <a:ext cx="209009" cy="209009"/>
          </a:xfrm>
          <a:prstGeom prst="rect">
            <a:avLst/>
          </a:prstGeom>
        </p:spPr>
      </p:pic>
      <p:pic>
        <p:nvPicPr>
          <p:cNvPr id="39" name="Kuva 38">
            <a:extLst>
              <a:ext uri="{FF2B5EF4-FFF2-40B4-BE49-F238E27FC236}">
                <a16:creationId xmlns:a16="http://schemas.microsoft.com/office/drawing/2014/main" id="{A18B0896-879D-49A9-B5C5-16406777CE06}"/>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774339" y="152399"/>
            <a:ext cx="225081" cy="225081"/>
          </a:xfrm>
          <a:prstGeom prst="rect">
            <a:avLst/>
          </a:prstGeom>
        </p:spPr>
      </p:pic>
      <p:pic>
        <p:nvPicPr>
          <p:cNvPr id="40" name="Kuva 39">
            <a:extLst>
              <a:ext uri="{FF2B5EF4-FFF2-40B4-BE49-F238E27FC236}">
                <a16:creationId xmlns:a16="http://schemas.microsoft.com/office/drawing/2014/main" id="{18C66536-0922-4FB6-A892-C59D4BA11869}"/>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686696" y="1356104"/>
            <a:ext cx="209009" cy="209009"/>
          </a:xfrm>
          <a:prstGeom prst="rect">
            <a:avLst/>
          </a:prstGeom>
        </p:spPr>
      </p:pic>
      <p:pic>
        <p:nvPicPr>
          <p:cNvPr id="41" name="Kuva 40">
            <a:extLst>
              <a:ext uri="{FF2B5EF4-FFF2-40B4-BE49-F238E27FC236}">
                <a16:creationId xmlns:a16="http://schemas.microsoft.com/office/drawing/2014/main" id="{895B3821-E140-421D-8C28-700E9708ECA6}"/>
              </a:ext>
            </a:extLst>
          </p:cNvPr>
          <p:cNvPicPr>
            <a:picLocks noChangeAspect="1"/>
          </p:cNvPicPr>
          <p:nvPr/>
        </p:nvPicPr>
        <p:blipFill>
          <a:blip r:embed="rId11">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797341" y="261715"/>
            <a:ext cx="504853" cy="504853"/>
          </a:xfrm>
          <a:prstGeom prst="rect">
            <a:avLst/>
          </a:prstGeom>
        </p:spPr>
      </p:pic>
      <p:pic>
        <p:nvPicPr>
          <p:cNvPr id="45" name="Kuva 44">
            <a:extLst>
              <a:ext uri="{FF2B5EF4-FFF2-40B4-BE49-F238E27FC236}">
                <a16:creationId xmlns:a16="http://schemas.microsoft.com/office/drawing/2014/main" id="{3615D0B7-C8D2-4A53-8453-E745A6B2E45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flipH="1">
            <a:off x="10841356" y="3429000"/>
            <a:ext cx="985373" cy="1083158"/>
          </a:xfrm>
          <a:prstGeom prst="rect">
            <a:avLst/>
          </a:prstGeom>
        </p:spPr>
      </p:pic>
      <p:sp>
        <p:nvSpPr>
          <p:cNvPr id="27" name="Tekstiruutu 26">
            <a:extLst>
              <a:ext uri="{FF2B5EF4-FFF2-40B4-BE49-F238E27FC236}">
                <a16:creationId xmlns:a16="http://schemas.microsoft.com/office/drawing/2014/main" id="{FE71243B-DF60-435B-95BC-FC34F9D4BD9E}"/>
              </a:ext>
            </a:extLst>
          </p:cNvPr>
          <p:cNvSpPr txBox="1"/>
          <p:nvPr/>
        </p:nvSpPr>
        <p:spPr>
          <a:xfrm>
            <a:off x="6988324" y="5768828"/>
            <a:ext cx="5087128" cy="1077218"/>
          </a:xfrm>
          <a:prstGeom prst="rect">
            <a:avLst/>
          </a:prstGeom>
          <a:noFill/>
        </p:spPr>
        <p:txBody>
          <a:bodyPr wrap="square" rtlCol="0">
            <a:spAutoFit/>
          </a:bodyPr>
          <a:lstStyle/>
          <a:p>
            <a:r>
              <a:rPr lang="fi-FI" sz="1600" b="1" dirty="0">
                <a:hlinkClick r:id="rId14"/>
              </a:rPr>
              <a:t>CC BY-NC-SA </a:t>
            </a:r>
            <a:r>
              <a:rPr lang="fi-FI" sz="1600" b="1" dirty="0">
                <a:solidFill>
                  <a:srgbClr val="FF0000"/>
                </a:solidFill>
              </a:rPr>
              <a:t> </a:t>
            </a:r>
            <a:r>
              <a:rPr lang="fi-FI" sz="1600" b="1" dirty="0">
                <a:solidFill>
                  <a:srgbClr val="0563C1"/>
                </a:solidFill>
              </a:rPr>
              <a:t>VAPAASTI KÄYTETTÄVISSÄ YLEISHYÖDYLLISEEN KÄYTTÖÖN </a:t>
            </a:r>
          </a:p>
          <a:p>
            <a:r>
              <a:rPr lang="fi-FI" sz="1600" b="1" dirty="0">
                <a:solidFill>
                  <a:srgbClr val="FF0000"/>
                </a:solidFill>
              </a:rPr>
              <a:t>RAJOITUS: EI KAUPALLISEEN KÄYTTÖÖN! </a:t>
            </a:r>
          </a:p>
          <a:p>
            <a:r>
              <a:rPr lang="fi-FI" sz="1600" b="1" dirty="0">
                <a:solidFill>
                  <a:srgbClr val="FF0000"/>
                </a:solidFill>
              </a:rPr>
              <a:t>SOVI MUUSTA KÄYTTÖTARKOITUKSESTA ERIKSEEN! </a:t>
            </a:r>
          </a:p>
        </p:txBody>
      </p:sp>
      <p:pic>
        <p:nvPicPr>
          <p:cNvPr id="1026" name="Picture 2" descr="https://mirrors.creativecommons.org/presskit/buttons/88x31/png/by-nc-sa.png">
            <a:extLst>
              <a:ext uri="{FF2B5EF4-FFF2-40B4-BE49-F238E27FC236}">
                <a16:creationId xmlns:a16="http://schemas.microsoft.com/office/drawing/2014/main" id="{0B4BE788-3A2F-4505-B9A7-81CDDC18B2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18349" y="5823332"/>
            <a:ext cx="1431385" cy="50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660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Kuva 65">
            <a:extLst>
              <a:ext uri="{FF2B5EF4-FFF2-40B4-BE49-F238E27FC236}">
                <a16:creationId xmlns:a16="http://schemas.microsoft.com/office/drawing/2014/main" id="{43D2E59F-4F10-468E-9D7C-8436CDF32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67" name="Kuva 66">
            <a:extLst>
              <a:ext uri="{FF2B5EF4-FFF2-40B4-BE49-F238E27FC236}">
                <a16:creationId xmlns:a16="http://schemas.microsoft.com/office/drawing/2014/main" id="{0E036AC7-0CD5-4982-BBE3-6D04BE5AD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68" name="Picture 13" descr="Lapin korkeakoulukonserni - LUC">
            <a:extLst>
              <a:ext uri="{FF2B5EF4-FFF2-40B4-BE49-F238E27FC236}">
                <a16:creationId xmlns:a16="http://schemas.microsoft.com/office/drawing/2014/main" id="{A215C8DE-3A8C-4A39-8FF6-769B19612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E95B8395-ADC6-4C2F-B46B-DCD7F513C8CA}"/>
              </a:ext>
            </a:extLst>
          </p:cNvPr>
          <p:cNvSpPr>
            <a:spLocks noGrp="1"/>
          </p:cNvSpPr>
          <p:nvPr>
            <p:ph idx="1"/>
          </p:nvPr>
        </p:nvSpPr>
        <p:spPr>
          <a:xfrm>
            <a:off x="722349" y="1026160"/>
            <a:ext cx="8520017" cy="5734873"/>
          </a:xfrm>
        </p:spPr>
        <p:txBody>
          <a:bodyPr>
            <a:normAutofit lnSpcReduction="10000"/>
          </a:bodyPr>
          <a:lstStyle/>
          <a:p>
            <a:pPr marL="0" indent="0">
              <a:buNone/>
            </a:pPr>
            <a:r>
              <a:rPr lang="fi-FI" sz="2400" b="1" dirty="0">
                <a:solidFill>
                  <a:srgbClr val="262626"/>
                </a:solidFill>
                <a:cs typeface="Calibri" panose="020F0502020204030204" pitchFamily="34" charset="0"/>
              </a:rPr>
              <a:t>Lumihiutale leijailee 5 km/h nopeudella eli noin 1,4 m/s. </a:t>
            </a:r>
          </a:p>
          <a:p>
            <a:pPr marL="0" indent="0">
              <a:buNone/>
            </a:pPr>
            <a:r>
              <a:rPr lang="fi-FI" sz="2000" dirty="0">
                <a:solidFill>
                  <a:srgbClr val="262626"/>
                </a:solidFill>
                <a:cs typeface="Calibri" panose="020F0502020204030204" pitchFamily="34" charset="0"/>
              </a:rPr>
              <a:t>Nopeus (V) tarkoittaa matkaa (S), joka kuljetaan tietyssä ajassa (T) eli </a:t>
            </a:r>
          </a:p>
          <a:p>
            <a:pPr marL="0" indent="0">
              <a:buNone/>
            </a:pPr>
            <a:r>
              <a:rPr lang="fi-FI" sz="2000" dirty="0">
                <a:solidFill>
                  <a:srgbClr val="262626"/>
                </a:solidFill>
                <a:cs typeface="Calibri" panose="020F0502020204030204" pitchFamily="34" charset="0"/>
              </a:rPr>
              <a:t>V = S : T. </a:t>
            </a:r>
          </a:p>
          <a:p>
            <a:pPr marL="0" indent="0">
              <a:buNone/>
            </a:pPr>
            <a:r>
              <a:rPr lang="fi-FI" sz="2000" dirty="0">
                <a:solidFill>
                  <a:srgbClr val="262626"/>
                </a:solidFill>
                <a:cs typeface="Calibri" panose="020F0502020204030204" pitchFamily="34" charset="0"/>
              </a:rPr>
              <a:t>Esimerkiksi polkupyörä voi kulkea 10 metriä sekunnissa eli sen nopeus on 10 m/s, huippumaratonjuoksijalla keskinopeus on noin 5 m/s (20 km/h). </a:t>
            </a:r>
          </a:p>
          <a:p>
            <a:pPr marL="0" indent="0">
              <a:buNone/>
            </a:pPr>
            <a:endParaRPr lang="fi-FI" sz="800" dirty="0">
              <a:solidFill>
                <a:srgbClr val="262626"/>
              </a:solidFill>
              <a:cs typeface="Calibri" panose="020F0502020204030204" pitchFamily="34" charset="0"/>
            </a:endParaRPr>
          </a:p>
          <a:p>
            <a:pPr marL="0" indent="0">
              <a:buNone/>
            </a:pPr>
            <a:r>
              <a:rPr lang="fi-FI" sz="2000" dirty="0">
                <a:solidFill>
                  <a:srgbClr val="262626"/>
                </a:solidFill>
                <a:cs typeface="Calibri" panose="020F0502020204030204" pitchFamily="34" charset="0"/>
              </a:rPr>
              <a:t>Lumihiutale kulkee 10 metrin matkan nopeudella 1,4 m/s. </a:t>
            </a:r>
          </a:p>
          <a:p>
            <a:pPr marL="0" indent="0">
              <a:buNone/>
            </a:pPr>
            <a:r>
              <a:rPr lang="fi-FI" sz="2000" dirty="0">
                <a:solidFill>
                  <a:srgbClr val="262626"/>
                </a:solidFill>
                <a:cs typeface="Calibri" panose="020F0502020204030204" pitchFamily="34" charset="0"/>
              </a:rPr>
              <a:t>Miten saat laskettua ajan T, joka lumihiutaleella kuluu 10 metrin putoamismatkaan? </a:t>
            </a:r>
          </a:p>
          <a:p>
            <a:pPr marL="0" indent="0">
              <a:buNone/>
            </a:pPr>
            <a:r>
              <a:rPr lang="fi-FI" sz="2000" dirty="0">
                <a:solidFill>
                  <a:srgbClr val="262626"/>
                </a:solidFill>
                <a:cs typeface="Calibri" panose="020F0502020204030204" pitchFamily="34" charset="0"/>
              </a:rPr>
              <a:t>Ratkaisu: Kun V = S : T, niin kaavasta saadaan laskettua T = S : V eli                 matka (S)  10m jaetaan nopeudella 1,4 m/s (V) eli  T = 10m:1,4m/s = 7s. </a:t>
            </a:r>
          </a:p>
          <a:p>
            <a:pPr marL="0" indent="0">
              <a:buNone/>
            </a:pPr>
            <a:endParaRPr lang="fi-FI" sz="800" dirty="0">
              <a:solidFill>
                <a:srgbClr val="262626"/>
              </a:solidFill>
              <a:cs typeface="Calibri" panose="020F0502020204030204" pitchFamily="34" charset="0"/>
            </a:endParaRPr>
          </a:p>
          <a:p>
            <a:pPr marL="0" indent="0">
              <a:buNone/>
            </a:pPr>
            <a:r>
              <a:rPr lang="fi-FI" sz="2400" dirty="0">
                <a:solidFill>
                  <a:srgbClr val="262626"/>
                </a:solidFill>
                <a:highlight>
                  <a:srgbClr val="FFFF00"/>
                </a:highlight>
                <a:cs typeface="Calibri" panose="020F0502020204030204" pitchFamily="34" charset="0"/>
              </a:rPr>
              <a:t>Mittaa 10 metrin matka ja yritä kulkea se tasaisella nopeudella 7 sekunnissa. Voit ottaa itse aikaa tai pyydä kaveriasi ottamaan aikaa 10 m matkalta. </a:t>
            </a:r>
          </a:p>
          <a:p>
            <a:pPr marL="0" indent="0">
              <a:buNone/>
            </a:pPr>
            <a:r>
              <a:rPr lang="fi-FI" sz="2400" dirty="0">
                <a:solidFill>
                  <a:srgbClr val="262626"/>
                </a:solidFill>
                <a:cs typeface="Calibri" panose="020F0502020204030204" pitchFamily="34" charset="0"/>
              </a:rPr>
              <a:t>Kuljet lumihiutaleen putoamisnopeudella tuulettomassa säässä. </a:t>
            </a:r>
          </a:p>
          <a:p>
            <a:pPr marL="0" indent="0">
              <a:buNone/>
            </a:pPr>
            <a:r>
              <a:rPr lang="fi-FI" sz="2400" dirty="0">
                <a:solidFill>
                  <a:srgbClr val="262626"/>
                </a:solidFill>
                <a:cs typeface="Calibri" panose="020F0502020204030204" pitchFamily="34" charset="0"/>
              </a:rPr>
              <a:t>Kuinka kauan huippumaratoonarilla menisi 10 metrin matkaan? </a:t>
            </a:r>
          </a:p>
        </p:txBody>
      </p:sp>
      <p:sp>
        <p:nvSpPr>
          <p:cNvPr id="53" name="Suorakulmio: Pyöristetyt kulmat 52">
            <a:extLst>
              <a:ext uri="{FF2B5EF4-FFF2-40B4-BE49-F238E27FC236}">
                <a16:creationId xmlns:a16="http://schemas.microsoft.com/office/drawing/2014/main" id="{F306D76F-1327-4CFB-87F0-C40462067AC4}"/>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7" name="Otsikko 1">
            <a:extLst>
              <a:ext uri="{FF2B5EF4-FFF2-40B4-BE49-F238E27FC236}">
                <a16:creationId xmlns:a16="http://schemas.microsoft.com/office/drawing/2014/main" id="{B9724F1E-34F5-467A-909D-C6D8CCD545A2}"/>
              </a:ext>
            </a:extLst>
          </p:cNvPr>
          <p:cNvSpPr>
            <a:spLocks noGrp="1"/>
          </p:cNvSpPr>
          <p:nvPr>
            <p:ph type="title"/>
          </p:nvPr>
        </p:nvSpPr>
        <p:spPr>
          <a:xfrm>
            <a:off x="703118" y="71120"/>
            <a:ext cx="10515600" cy="1226375"/>
          </a:xfrm>
        </p:spPr>
        <p:txBody>
          <a:bodyPr>
            <a:normAutofit/>
          </a:bodyPr>
          <a:lstStyle/>
          <a:p>
            <a:r>
              <a:rPr lang="fi-FI" b="1" dirty="0">
                <a:highlight>
                  <a:srgbClr val="FFFF00"/>
                </a:highlight>
                <a:latin typeface="Gill Sans Ultra Bold Condensed" panose="020B0A06020104020203" pitchFamily="34" charset="0"/>
              </a:rPr>
              <a:t>LUMIHIUTALEEN NOPEUDELLA</a:t>
            </a:r>
          </a:p>
        </p:txBody>
      </p:sp>
      <p:pic>
        <p:nvPicPr>
          <p:cNvPr id="4" name="Kuva 3">
            <a:extLst>
              <a:ext uri="{FF2B5EF4-FFF2-40B4-BE49-F238E27FC236}">
                <a16:creationId xmlns:a16="http://schemas.microsoft.com/office/drawing/2014/main" id="{3FD4A27C-0177-4C97-B487-2440AFC48AF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242368" y="401785"/>
            <a:ext cx="2408349" cy="2408349"/>
          </a:xfrm>
          <a:prstGeom prst="rect">
            <a:avLst/>
          </a:prstGeom>
        </p:spPr>
      </p:pic>
      <p:sp>
        <p:nvSpPr>
          <p:cNvPr id="5" name="Tekstiruutu 4">
            <a:extLst>
              <a:ext uri="{FF2B5EF4-FFF2-40B4-BE49-F238E27FC236}">
                <a16:creationId xmlns:a16="http://schemas.microsoft.com/office/drawing/2014/main" id="{4284558F-E119-4899-9BA5-1AD263398B6F}"/>
              </a:ext>
            </a:extLst>
          </p:cNvPr>
          <p:cNvSpPr txBox="1"/>
          <p:nvPr/>
        </p:nvSpPr>
        <p:spPr>
          <a:xfrm>
            <a:off x="10120485" y="2393494"/>
            <a:ext cx="652114" cy="230832"/>
          </a:xfrm>
          <a:prstGeom prst="rect">
            <a:avLst/>
          </a:prstGeom>
          <a:solidFill>
            <a:srgbClr val="4D4D4D"/>
          </a:solidFill>
        </p:spPr>
        <p:txBody>
          <a:bodyPr wrap="square" rtlCol="0">
            <a:spAutoFit/>
          </a:bodyPr>
          <a:lstStyle/>
          <a:p>
            <a:r>
              <a:rPr lang="fi-FI" sz="900" b="1" dirty="0">
                <a:solidFill>
                  <a:schemeClr val="bg1"/>
                </a:solidFill>
              </a:rPr>
              <a:t>NOPEUS</a:t>
            </a:r>
          </a:p>
        </p:txBody>
      </p:sp>
      <p:cxnSp>
        <p:nvCxnSpPr>
          <p:cNvPr id="9" name="Suora yhdysviiva 8">
            <a:extLst>
              <a:ext uri="{FF2B5EF4-FFF2-40B4-BE49-F238E27FC236}">
                <a16:creationId xmlns:a16="http://schemas.microsoft.com/office/drawing/2014/main" id="{CB92145D-96F9-4F5A-889F-C151735DDC07}"/>
              </a:ext>
            </a:extLst>
          </p:cNvPr>
          <p:cNvCxnSpPr/>
          <p:nvPr/>
        </p:nvCxnSpPr>
        <p:spPr>
          <a:xfrm>
            <a:off x="9517487" y="3416077"/>
            <a:ext cx="1725769" cy="23085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kstiruutu 9">
            <a:extLst>
              <a:ext uri="{FF2B5EF4-FFF2-40B4-BE49-F238E27FC236}">
                <a16:creationId xmlns:a16="http://schemas.microsoft.com/office/drawing/2014/main" id="{98FBAFF1-9359-42C6-964A-A513DA3E8F36}"/>
              </a:ext>
            </a:extLst>
          </p:cNvPr>
          <p:cNvSpPr txBox="1"/>
          <p:nvPr/>
        </p:nvSpPr>
        <p:spPr>
          <a:xfrm>
            <a:off x="9581882" y="3052293"/>
            <a:ext cx="538603" cy="369332"/>
          </a:xfrm>
          <a:prstGeom prst="rect">
            <a:avLst/>
          </a:prstGeom>
          <a:noFill/>
        </p:spPr>
        <p:txBody>
          <a:bodyPr wrap="square" rtlCol="0">
            <a:spAutoFit/>
          </a:bodyPr>
          <a:lstStyle/>
          <a:p>
            <a:r>
              <a:rPr lang="fi-FI" b="1" dirty="0"/>
              <a:t>0 m</a:t>
            </a:r>
          </a:p>
        </p:txBody>
      </p:sp>
      <p:sp>
        <p:nvSpPr>
          <p:cNvPr id="17" name="Tekstiruutu 16">
            <a:extLst>
              <a:ext uri="{FF2B5EF4-FFF2-40B4-BE49-F238E27FC236}">
                <a16:creationId xmlns:a16="http://schemas.microsoft.com/office/drawing/2014/main" id="{3ED8DFE7-7820-4B25-99A1-D42A9ECDFC0B}"/>
              </a:ext>
            </a:extLst>
          </p:cNvPr>
          <p:cNvSpPr txBox="1"/>
          <p:nvPr/>
        </p:nvSpPr>
        <p:spPr>
          <a:xfrm>
            <a:off x="11243256" y="5355327"/>
            <a:ext cx="655271" cy="369332"/>
          </a:xfrm>
          <a:prstGeom prst="rect">
            <a:avLst/>
          </a:prstGeom>
          <a:noFill/>
        </p:spPr>
        <p:txBody>
          <a:bodyPr wrap="square" rtlCol="0">
            <a:spAutoFit/>
          </a:bodyPr>
          <a:lstStyle/>
          <a:p>
            <a:r>
              <a:rPr lang="fi-FI" b="1" dirty="0"/>
              <a:t>10 m</a:t>
            </a:r>
          </a:p>
        </p:txBody>
      </p:sp>
      <p:pic>
        <p:nvPicPr>
          <p:cNvPr id="13" name="Kuva 12" descr="Suorita">
            <a:extLst>
              <a:ext uri="{FF2B5EF4-FFF2-40B4-BE49-F238E27FC236}">
                <a16:creationId xmlns:a16="http://schemas.microsoft.com/office/drawing/2014/main" id="{65A431FC-6729-4A7A-A513-5F1535D1D4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223126">
            <a:off x="10205155" y="3595980"/>
            <a:ext cx="914400" cy="914400"/>
          </a:xfrm>
          <a:prstGeom prst="rect">
            <a:avLst/>
          </a:prstGeom>
        </p:spPr>
      </p:pic>
      <p:sp>
        <p:nvSpPr>
          <p:cNvPr id="14" name="Vuokaaviosymboli: Liitin 13">
            <a:extLst>
              <a:ext uri="{FF2B5EF4-FFF2-40B4-BE49-F238E27FC236}">
                <a16:creationId xmlns:a16="http://schemas.microsoft.com/office/drawing/2014/main" id="{38D90A3E-BB7C-4F2A-8970-8717336B80A1}"/>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2</a:t>
            </a:r>
          </a:p>
        </p:txBody>
      </p:sp>
    </p:spTree>
    <p:extLst>
      <p:ext uri="{BB962C8B-B14F-4D97-AF65-F5344CB8AC3E}">
        <p14:creationId xmlns:p14="http://schemas.microsoft.com/office/powerpoint/2010/main" val="758637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0FFDEB-FDD2-D02F-086D-B0622FFD90C8}"/>
              </a:ext>
            </a:extLst>
          </p:cNvPr>
          <p:cNvSpPr>
            <a:spLocks noGrp="1"/>
          </p:cNvSpPr>
          <p:nvPr>
            <p:ph type="title"/>
          </p:nvPr>
        </p:nvSpPr>
        <p:spPr>
          <a:xfrm>
            <a:off x="838200" y="0"/>
            <a:ext cx="10515600" cy="1325563"/>
          </a:xfrm>
        </p:spPr>
        <p:txBody>
          <a:bodyPr/>
          <a:lstStyle/>
          <a:p>
            <a:r>
              <a:rPr lang="fi-FI" b="1" dirty="0">
                <a:latin typeface="Gill Sans Ultra Bold Condensed" panose="020B0A06020104020203" pitchFamily="34" charset="0"/>
              </a:rPr>
              <a:t>LUMIKITEIDET MONET MUODOT</a:t>
            </a:r>
          </a:p>
        </p:txBody>
      </p:sp>
      <p:sp>
        <p:nvSpPr>
          <p:cNvPr id="3" name="Sisällön paikkamerkki 2">
            <a:extLst>
              <a:ext uri="{FF2B5EF4-FFF2-40B4-BE49-F238E27FC236}">
                <a16:creationId xmlns:a16="http://schemas.microsoft.com/office/drawing/2014/main" id="{6CE933B6-E413-ACAC-4000-47B8927D3662}"/>
              </a:ext>
            </a:extLst>
          </p:cNvPr>
          <p:cNvSpPr>
            <a:spLocks noGrp="1"/>
          </p:cNvSpPr>
          <p:nvPr>
            <p:ph idx="1"/>
          </p:nvPr>
        </p:nvSpPr>
        <p:spPr>
          <a:xfrm>
            <a:off x="845527" y="960927"/>
            <a:ext cx="9340315" cy="5807067"/>
          </a:xfrm>
        </p:spPr>
        <p:txBody>
          <a:bodyPr>
            <a:normAutofit/>
          </a:bodyPr>
          <a:lstStyle/>
          <a:p>
            <a:pPr marL="0" indent="0">
              <a:buNone/>
            </a:pPr>
            <a:r>
              <a:rPr lang="fi-FI" b="1" dirty="0"/>
              <a:t>Lumihiutaleen muoto riippuu lämpötilasta ja ilmankosteudesta. Lähellä nollaa ilmassa on paljon vesihöyryä, jolloin hiutaleet ovat yleensä suurempia. Kovilla pakkasilla lumihiutaleet ovat pienempiä. </a:t>
            </a:r>
          </a:p>
          <a:p>
            <a:r>
              <a:rPr lang="fi-FI" sz="2400" dirty="0"/>
              <a:t>Lumihiutaleita voi olla yli 80 erilaista muotoa: tähti-, levy- ja pensasmaisia kiteitä sekä jääneulasia, pylväitä ja prismoja.</a:t>
            </a:r>
          </a:p>
          <a:p>
            <a:r>
              <a:rPr lang="fi-FI" sz="2400" dirty="0"/>
              <a:t>Lähes aina lumihiutaleet ovat vähän erilaisia, koska tippuessaan alas maahan ne muuttavat muotoaan jatkuvasti </a:t>
            </a:r>
          </a:p>
          <a:p>
            <a:r>
              <a:rPr lang="fi-FI" sz="2400" b="1" dirty="0">
                <a:solidFill>
                  <a:srgbClr val="262626"/>
                </a:solidFill>
                <a:cs typeface="Calibri" panose="020F0502020204030204" pitchFamily="34" charset="0"/>
              </a:rPr>
              <a:t>Maailman isoin mitattu lumikidemöykky on </a:t>
            </a:r>
            <a:r>
              <a:rPr lang="fi-FI" sz="2400" b="1" dirty="0" err="1">
                <a:solidFill>
                  <a:srgbClr val="262626"/>
                </a:solidFill>
                <a:cs typeface="Calibri" panose="020F0502020204030204" pitchFamily="34" charset="0"/>
              </a:rPr>
              <a:t>Guinessin</a:t>
            </a:r>
            <a:r>
              <a:rPr lang="fi-FI" sz="2400" b="1" dirty="0">
                <a:solidFill>
                  <a:srgbClr val="262626"/>
                </a:solidFill>
                <a:cs typeface="Calibri" panose="020F0502020204030204" pitchFamily="34" charset="0"/>
              </a:rPr>
              <a:t> ennätysten mukaan ollut 38 cm leveä ja 20 cm paksu.  Se on mitattu Montanan </a:t>
            </a:r>
            <a:r>
              <a:rPr lang="fi-FI" sz="2400" b="1" dirty="0"/>
              <a:t>Fort </a:t>
            </a:r>
            <a:r>
              <a:rPr lang="fi-FI" sz="2400" b="1" dirty="0" err="1"/>
              <a:t>Keoghissa</a:t>
            </a:r>
            <a:r>
              <a:rPr lang="fi-FI" sz="2400" b="1" dirty="0"/>
              <a:t> Yhdysvalloissa </a:t>
            </a:r>
            <a:r>
              <a:rPr lang="fi-FI" sz="2400" b="1" dirty="0">
                <a:solidFill>
                  <a:srgbClr val="262626"/>
                </a:solidFill>
                <a:cs typeface="Calibri" panose="020F0502020204030204" pitchFamily="34" charset="0"/>
              </a:rPr>
              <a:t>vuonna </a:t>
            </a:r>
            <a:r>
              <a:rPr lang="fi-FI" sz="2400" b="1" dirty="0"/>
              <a:t>1887</a:t>
            </a:r>
            <a:r>
              <a:rPr lang="fi-FI" sz="2400" b="1" dirty="0">
                <a:solidFill>
                  <a:srgbClr val="262626"/>
                </a:solidFill>
                <a:cs typeface="Calibri" panose="020F0502020204030204" pitchFamily="34" charset="0"/>
              </a:rPr>
              <a:t>. Isoin lumirae on 20 cm. </a:t>
            </a:r>
            <a:endParaRPr lang="fi-FI" sz="2400" b="1" dirty="0">
              <a:solidFill>
                <a:srgbClr val="262626"/>
              </a:solidFill>
              <a:highlight>
                <a:srgbClr val="FFFF00"/>
              </a:highlight>
              <a:cs typeface="Calibri" panose="020F0502020204030204" pitchFamily="34" charset="0"/>
            </a:endParaRPr>
          </a:p>
          <a:p>
            <a:endParaRPr lang="fi-FI" sz="2400" dirty="0"/>
          </a:p>
          <a:p>
            <a:pPr marL="0" indent="0">
              <a:buNone/>
            </a:pPr>
            <a:endParaRPr lang="fi-FI" sz="800" b="1" dirty="0">
              <a:highlight>
                <a:srgbClr val="FFFF00"/>
              </a:highlight>
            </a:endParaRPr>
          </a:p>
        </p:txBody>
      </p:sp>
      <p:pic>
        <p:nvPicPr>
          <p:cNvPr id="8194" name="Picture 2" descr="https://i0.wp.com/www.charter-arctic.org/wp-content/uploads/2021/11/DSC_5800-scaled.jpg?fit=3816%2C1620">
            <a:extLst>
              <a:ext uri="{FF2B5EF4-FFF2-40B4-BE49-F238E27FC236}">
                <a16:creationId xmlns:a16="http://schemas.microsoft.com/office/drawing/2014/main" id="{2BD3F779-71AC-4897-B8B2-4EACEBF913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6" t="2814" r="3604" b="7131"/>
          <a:stretch/>
        </p:blipFill>
        <p:spPr bwMode="auto">
          <a:xfrm flipH="1">
            <a:off x="9947572" y="388629"/>
            <a:ext cx="1677783" cy="1497085"/>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a:extLst>
              <a:ext uri="{FF2B5EF4-FFF2-40B4-BE49-F238E27FC236}">
                <a16:creationId xmlns:a16="http://schemas.microsoft.com/office/drawing/2014/main" id="{50632F47-3142-4F63-8B10-6B9339CFE9D5}"/>
              </a:ext>
            </a:extLst>
          </p:cNvPr>
          <p:cNvSpPr txBox="1"/>
          <p:nvPr/>
        </p:nvSpPr>
        <p:spPr>
          <a:xfrm>
            <a:off x="9880342" y="1866864"/>
            <a:ext cx="1425327" cy="276999"/>
          </a:xfrm>
          <a:prstGeom prst="rect">
            <a:avLst/>
          </a:prstGeom>
          <a:noFill/>
        </p:spPr>
        <p:txBody>
          <a:bodyPr wrap="none" rtlCol="0">
            <a:spAutoFit/>
          </a:bodyPr>
          <a:lstStyle/>
          <a:p>
            <a:r>
              <a:rPr lang="fi-FI" sz="1200" dirty="0"/>
              <a:t>Kuva: Philip Burgess</a:t>
            </a:r>
          </a:p>
        </p:txBody>
      </p:sp>
      <p:pic>
        <p:nvPicPr>
          <p:cNvPr id="8" name="Kuva 7">
            <a:extLst>
              <a:ext uri="{FF2B5EF4-FFF2-40B4-BE49-F238E27FC236}">
                <a16:creationId xmlns:a16="http://schemas.microsoft.com/office/drawing/2014/main" id="{C09276DA-722F-4D17-A95E-8B246066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9" name="Kuva 8">
            <a:extLst>
              <a:ext uri="{FF2B5EF4-FFF2-40B4-BE49-F238E27FC236}">
                <a16:creationId xmlns:a16="http://schemas.microsoft.com/office/drawing/2014/main" id="{34FF74A0-D55F-4E09-9275-54D7BE041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0" name="Picture 13" descr="Lapin korkeakoulukonserni - LUC">
            <a:extLst>
              <a:ext uri="{FF2B5EF4-FFF2-40B4-BE49-F238E27FC236}">
                <a16:creationId xmlns:a16="http://schemas.microsoft.com/office/drawing/2014/main" id="{5C6BD4E2-1762-45F0-A36E-1F27D1BE9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1" name="Vuokaaviosymboli: Liitin 10">
            <a:extLst>
              <a:ext uri="{FF2B5EF4-FFF2-40B4-BE49-F238E27FC236}">
                <a16:creationId xmlns:a16="http://schemas.microsoft.com/office/drawing/2014/main" id="{E63FE2FB-5BD3-487A-85D3-72F2BA38BB35}"/>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3</a:t>
            </a:r>
          </a:p>
        </p:txBody>
      </p:sp>
      <p:pic>
        <p:nvPicPr>
          <p:cNvPr id="4" name="Kuva 3">
            <a:extLst>
              <a:ext uri="{FF2B5EF4-FFF2-40B4-BE49-F238E27FC236}">
                <a16:creationId xmlns:a16="http://schemas.microsoft.com/office/drawing/2014/main" id="{67919ED3-79DB-4A65-B3AF-B83EE01997FE}"/>
              </a:ext>
            </a:extLst>
          </p:cNvPr>
          <p:cNvPicPr>
            <a:picLocks noChangeAspect="1"/>
          </p:cNvPicPr>
          <p:nvPr/>
        </p:nvPicPr>
        <p:blipFill>
          <a:blip r:embed="rId6"/>
          <a:stretch>
            <a:fillRect/>
          </a:stretch>
        </p:blipFill>
        <p:spPr>
          <a:xfrm>
            <a:off x="9947572" y="2160163"/>
            <a:ext cx="1699491" cy="2946990"/>
          </a:xfrm>
          <a:prstGeom prst="rect">
            <a:avLst/>
          </a:prstGeom>
        </p:spPr>
      </p:pic>
      <p:pic>
        <p:nvPicPr>
          <p:cNvPr id="12" name="Kuva 11">
            <a:extLst>
              <a:ext uri="{FF2B5EF4-FFF2-40B4-BE49-F238E27FC236}">
                <a16:creationId xmlns:a16="http://schemas.microsoft.com/office/drawing/2014/main" id="{BB092616-F973-4357-B7C0-51AD3696B14C}"/>
              </a:ext>
            </a:extLst>
          </p:cNvPr>
          <p:cNvPicPr preferRelativeResize="0">
            <a:picLocks/>
          </p:cNvPicPr>
          <p:nvPr/>
        </p:nvPicPr>
        <p:blipFill rotWithShape="1">
          <a:blip r:embed="rId7">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rcRect r="47825"/>
          <a:stretch/>
        </p:blipFill>
        <p:spPr>
          <a:xfrm rot="5400000">
            <a:off x="5010701" y="-591126"/>
            <a:ext cx="2054985" cy="12875174"/>
          </a:xfrm>
          <a:prstGeom prst="rect">
            <a:avLst/>
          </a:prstGeom>
          <a:ln>
            <a:gradFill>
              <a:gsLst>
                <a:gs pos="30000">
                  <a:schemeClr val="accent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63500"/>
          </a:effectLst>
        </p:spPr>
      </p:pic>
      <p:cxnSp>
        <p:nvCxnSpPr>
          <p:cNvPr id="14" name="Suora nuoliyhdysviiva 13">
            <a:extLst>
              <a:ext uri="{FF2B5EF4-FFF2-40B4-BE49-F238E27FC236}">
                <a16:creationId xmlns:a16="http://schemas.microsoft.com/office/drawing/2014/main" id="{F966F965-3A70-4425-ADAB-E3F69C3119DF}"/>
              </a:ext>
            </a:extLst>
          </p:cNvPr>
          <p:cNvCxnSpPr/>
          <p:nvPr/>
        </p:nvCxnSpPr>
        <p:spPr>
          <a:xfrm>
            <a:off x="12098079" y="361507"/>
            <a:ext cx="0" cy="6134986"/>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kstiruutu 14">
            <a:extLst>
              <a:ext uri="{FF2B5EF4-FFF2-40B4-BE49-F238E27FC236}">
                <a16:creationId xmlns:a16="http://schemas.microsoft.com/office/drawing/2014/main" id="{E4CB79CD-F012-4EC2-8AC9-CAE683AA1102}"/>
              </a:ext>
            </a:extLst>
          </p:cNvPr>
          <p:cNvSpPr txBox="1"/>
          <p:nvPr/>
        </p:nvSpPr>
        <p:spPr>
          <a:xfrm>
            <a:off x="5096305" y="6375003"/>
            <a:ext cx="1883776" cy="400110"/>
          </a:xfrm>
          <a:prstGeom prst="rect">
            <a:avLst/>
          </a:prstGeom>
          <a:noFill/>
        </p:spPr>
        <p:txBody>
          <a:bodyPr wrap="square" rtlCol="0">
            <a:spAutoFit/>
          </a:bodyPr>
          <a:lstStyle/>
          <a:p>
            <a:r>
              <a:rPr lang="fi-FI" sz="2000" b="1" dirty="0"/>
              <a:t>leveys: 38 cm</a:t>
            </a:r>
          </a:p>
        </p:txBody>
      </p:sp>
      <p:sp>
        <p:nvSpPr>
          <p:cNvPr id="16" name="Tekstiruutu 15">
            <a:extLst>
              <a:ext uri="{FF2B5EF4-FFF2-40B4-BE49-F238E27FC236}">
                <a16:creationId xmlns:a16="http://schemas.microsoft.com/office/drawing/2014/main" id="{8BEA65D4-02B0-448E-B465-A63271EA51F1}"/>
              </a:ext>
            </a:extLst>
          </p:cNvPr>
          <p:cNvSpPr txBox="1"/>
          <p:nvPr/>
        </p:nvSpPr>
        <p:spPr>
          <a:xfrm rot="16200000">
            <a:off x="10870531" y="3433226"/>
            <a:ext cx="2054986" cy="400110"/>
          </a:xfrm>
          <a:prstGeom prst="rect">
            <a:avLst/>
          </a:prstGeom>
          <a:noFill/>
        </p:spPr>
        <p:txBody>
          <a:bodyPr wrap="square" rtlCol="0">
            <a:spAutoFit/>
          </a:bodyPr>
          <a:lstStyle/>
          <a:p>
            <a:r>
              <a:rPr lang="fi-FI" sz="2000" b="1" dirty="0"/>
              <a:t>paksuus: 20 cm</a:t>
            </a:r>
          </a:p>
        </p:txBody>
      </p:sp>
      <p:cxnSp>
        <p:nvCxnSpPr>
          <p:cNvPr id="17" name="Suora nuoliyhdysviiva 16">
            <a:extLst>
              <a:ext uri="{FF2B5EF4-FFF2-40B4-BE49-F238E27FC236}">
                <a16:creationId xmlns:a16="http://schemas.microsoft.com/office/drawing/2014/main" id="{F2A9F7DC-20F9-4E02-858E-1CD0D3BEC4A5}"/>
              </a:ext>
            </a:extLst>
          </p:cNvPr>
          <p:cNvCxnSpPr>
            <a:cxnSpLocks/>
          </p:cNvCxnSpPr>
          <p:nvPr/>
        </p:nvCxnSpPr>
        <p:spPr>
          <a:xfrm>
            <a:off x="0" y="6715760"/>
            <a:ext cx="12127805" cy="59353"/>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kstiruutu 17">
            <a:extLst>
              <a:ext uri="{FF2B5EF4-FFF2-40B4-BE49-F238E27FC236}">
                <a16:creationId xmlns:a16="http://schemas.microsoft.com/office/drawing/2014/main" id="{FDCCB919-5FC8-4C61-8A2A-3CA5602183FD}"/>
              </a:ext>
            </a:extLst>
          </p:cNvPr>
          <p:cNvSpPr txBox="1"/>
          <p:nvPr/>
        </p:nvSpPr>
        <p:spPr>
          <a:xfrm>
            <a:off x="9880342" y="5086909"/>
            <a:ext cx="1883776" cy="461665"/>
          </a:xfrm>
          <a:prstGeom prst="rect">
            <a:avLst/>
          </a:prstGeom>
          <a:noFill/>
        </p:spPr>
        <p:txBody>
          <a:bodyPr wrap="square" rtlCol="0">
            <a:spAutoFit/>
          </a:bodyPr>
          <a:lstStyle/>
          <a:p>
            <a:r>
              <a:rPr lang="fi-FI" sz="1200" i="0" dirty="0">
                <a:effectLst/>
              </a:rPr>
              <a:t>Kuva: YLE Oppiminen / </a:t>
            </a:r>
          </a:p>
          <a:p>
            <a:r>
              <a:rPr lang="fi-FI" sz="1200" i="0" dirty="0">
                <a:effectLst/>
              </a:rPr>
              <a:t>Tero Juuti (</a:t>
            </a:r>
            <a:r>
              <a:rPr lang="fi-FI" sz="1200" dirty="0"/>
              <a:t>CC BY-NC</a:t>
            </a:r>
            <a:r>
              <a:rPr lang="fi-FI" sz="1200" i="0" dirty="0">
                <a:effectLst/>
              </a:rPr>
              <a:t>)</a:t>
            </a:r>
          </a:p>
        </p:txBody>
      </p:sp>
      <p:pic>
        <p:nvPicPr>
          <p:cNvPr id="1026" name="Picture 2" descr="This 35.33 mm (1.39 inches) snowflake photographed in Stonybrook, NY in 2015 was the largest captured over multiple winters by researchers using a special camera designed to image falling snowflakes.">
            <a:extLst>
              <a:ext uri="{FF2B5EF4-FFF2-40B4-BE49-F238E27FC236}">
                <a16:creationId xmlns:a16="http://schemas.microsoft.com/office/drawing/2014/main" id="{00B82AA4-4C7D-442C-97F6-D893578593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8202" y="5572399"/>
            <a:ext cx="1688055" cy="924094"/>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283BACF2-0B2E-45AE-A769-7BE14FBD6F7E}"/>
              </a:ext>
            </a:extLst>
          </p:cNvPr>
          <p:cNvSpPr txBox="1"/>
          <p:nvPr/>
        </p:nvSpPr>
        <p:spPr>
          <a:xfrm>
            <a:off x="9922179" y="5500595"/>
            <a:ext cx="1647153" cy="400110"/>
          </a:xfrm>
          <a:prstGeom prst="rect">
            <a:avLst/>
          </a:prstGeom>
          <a:noFill/>
        </p:spPr>
        <p:txBody>
          <a:bodyPr wrap="square" rtlCol="0">
            <a:spAutoFit/>
          </a:bodyPr>
          <a:lstStyle/>
          <a:p>
            <a:r>
              <a:rPr lang="fi-FI" sz="1000" dirty="0">
                <a:solidFill>
                  <a:schemeClr val="bg1"/>
                </a:solidFill>
              </a:rPr>
              <a:t>Lumikidemöykky, 3,5 cm. </a:t>
            </a:r>
            <a:r>
              <a:rPr lang="fi-FI" sz="1000" dirty="0">
                <a:solidFill>
                  <a:schemeClr val="bg1"/>
                </a:solidFill>
                <a:hlinkClick r:id="rId10"/>
              </a:rPr>
              <a:t>Kuva</a:t>
            </a:r>
            <a:r>
              <a:rPr lang="fi-FI" sz="1000" dirty="0">
                <a:solidFill>
                  <a:schemeClr val="bg1"/>
                </a:solidFill>
              </a:rPr>
              <a:t> Sandra </a:t>
            </a:r>
            <a:r>
              <a:rPr lang="fi-FI" sz="1000" dirty="0" err="1">
                <a:solidFill>
                  <a:schemeClr val="bg1"/>
                </a:solidFill>
              </a:rPr>
              <a:t>Yuter</a:t>
            </a:r>
            <a:r>
              <a:rPr lang="fi-FI" sz="1000" dirty="0">
                <a:solidFill>
                  <a:schemeClr val="bg1"/>
                </a:solidFill>
              </a:rPr>
              <a:t>, 2015. </a:t>
            </a:r>
          </a:p>
        </p:txBody>
      </p:sp>
      <p:pic>
        <p:nvPicPr>
          <p:cNvPr id="19" name="Picture 2" descr="https://mirrors.creativecommons.org/presskit/buttons/88x31/png/by-nc-sa.png">
            <a:extLst>
              <a:ext uri="{FF2B5EF4-FFF2-40B4-BE49-F238E27FC236}">
                <a16:creationId xmlns:a16="http://schemas.microsoft.com/office/drawing/2014/main" id="{DBFC8E88-7AB8-4CEB-9140-1B8C3EEF65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9717" y="6133360"/>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74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4E59B8C5-B320-42A4-9DCD-13AA1F95A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17" name="Kuva 16">
            <a:extLst>
              <a:ext uri="{FF2B5EF4-FFF2-40B4-BE49-F238E27FC236}">
                <a16:creationId xmlns:a16="http://schemas.microsoft.com/office/drawing/2014/main" id="{C6B4DAFA-086A-47D9-8BA1-E7BE8959D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18" name="Picture 13" descr="Lapin korkeakoulukonserni - LUC">
            <a:extLst>
              <a:ext uri="{FF2B5EF4-FFF2-40B4-BE49-F238E27FC236}">
                <a16:creationId xmlns:a16="http://schemas.microsoft.com/office/drawing/2014/main" id="{447840E6-F982-474E-9222-D115908F1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nowtypes4">
            <a:extLst>
              <a:ext uri="{FF2B5EF4-FFF2-40B4-BE49-F238E27FC236}">
                <a16:creationId xmlns:a16="http://schemas.microsoft.com/office/drawing/2014/main" id="{CCE7BE79-47BC-2B2F-D783-D6106A1B38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01" b="44710"/>
          <a:stretch/>
        </p:blipFill>
        <p:spPr bwMode="auto">
          <a:xfrm>
            <a:off x="719888" y="1999950"/>
            <a:ext cx="4854260" cy="3967965"/>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E129557A-988D-930E-EA32-A535B11E4483}"/>
              </a:ext>
            </a:extLst>
          </p:cNvPr>
          <p:cNvSpPr txBox="1"/>
          <p:nvPr/>
        </p:nvSpPr>
        <p:spPr>
          <a:xfrm>
            <a:off x="724738" y="5967916"/>
            <a:ext cx="5806907" cy="646331"/>
          </a:xfrm>
          <a:prstGeom prst="rect">
            <a:avLst/>
          </a:prstGeom>
          <a:noFill/>
        </p:spPr>
        <p:txBody>
          <a:bodyPr wrap="square" rtlCol="0">
            <a:spAutoFit/>
          </a:bodyPr>
          <a:lstStyle/>
          <a:p>
            <a:r>
              <a:rPr lang="fi-FI" sz="2000" b="1" dirty="0"/>
              <a:t>LUMIKITEIDEN MUOTOJA  SnowCrystals.com</a:t>
            </a:r>
            <a:endParaRPr lang="fi-FI" sz="2000" b="1" dirty="0">
              <a:hlinkClick r:id="rId7"/>
            </a:endParaRPr>
          </a:p>
          <a:p>
            <a:r>
              <a:rPr lang="fi-FI" sz="1600" dirty="0">
                <a:hlinkClick r:id="rId7"/>
              </a:rPr>
              <a:t>https://blogi.foreca.fi/2016/01/lumihiutaleiden-kauneus/</a:t>
            </a:r>
            <a:r>
              <a:rPr lang="fi-FI" sz="1600" dirty="0"/>
              <a:t> </a:t>
            </a:r>
          </a:p>
        </p:txBody>
      </p:sp>
      <p:pic>
        <p:nvPicPr>
          <p:cNvPr id="6" name="Picture 2" descr="snowtypes4">
            <a:extLst>
              <a:ext uri="{FF2B5EF4-FFF2-40B4-BE49-F238E27FC236}">
                <a16:creationId xmlns:a16="http://schemas.microsoft.com/office/drawing/2014/main" id="{E5222B74-439A-4B00-BE46-EB3D60066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914" b="70"/>
          <a:stretch/>
        </p:blipFill>
        <p:spPr bwMode="auto">
          <a:xfrm>
            <a:off x="5646067" y="1999950"/>
            <a:ext cx="4863845" cy="3278529"/>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671FE7F8-2658-40D7-9CE4-90B5FB0008A8}"/>
              </a:ext>
            </a:extLst>
          </p:cNvPr>
          <p:cNvSpPr txBox="1"/>
          <p:nvPr/>
        </p:nvSpPr>
        <p:spPr>
          <a:xfrm>
            <a:off x="5684445" y="5023033"/>
            <a:ext cx="4723276" cy="1569660"/>
          </a:xfrm>
          <a:prstGeom prst="rect">
            <a:avLst/>
          </a:prstGeom>
          <a:solidFill>
            <a:schemeClr val="tx1"/>
          </a:solidFill>
        </p:spPr>
        <p:txBody>
          <a:bodyPr wrap="square" rtlCol="0">
            <a:spAutoFit/>
          </a:bodyPr>
          <a:lstStyle/>
          <a:p>
            <a:r>
              <a:rPr lang="fi-FI" dirty="0">
                <a:solidFill>
                  <a:schemeClr val="bg1"/>
                </a:solidFill>
              </a:rPr>
              <a:t>Voit tutkia lumikiteitä myös tämän pinnan päällä!</a:t>
            </a:r>
          </a:p>
          <a:p>
            <a:endParaRPr lang="fi-FI" dirty="0">
              <a:solidFill>
                <a:schemeClr val="bg1"/>
              </a:solidFill>
            </a:endParaRPr>
          </a:p>
          <a:p>
            <a:endParaRPr lang="fi-FI" sz="2400" dirty="0">
              <a:solidFill>
                <a:schemeClr val="bg1"/>
              </a:solidFill>
            </a:endParaRPr>
          </a:p>
          <a:p>
            <a:r>
              <a:rPr lang="fi-FI" dirty="0">
                <a:solidFill>
                  <a:schemeClr val="bg1"/>
                </a:solidFill>
              </a:rPr>
              <a:t> </a:t>
            </a:r>
          </a:p>
        </p:txBody>
      </p:sp>
      <p:sp>
        <p:nvSpPr>
          <p:cNvPr id="11" name="Suorakulmio: Pyöristetyt kulmat 10">
            <a:extLst>
              <a:ext uri="{FF2B5EF4-FFF2-40B4-BE49-F238E27FC236}">
                <a16:creationId xmlns:a16="http://schemas.microsoft.com/office/drawing/2014/main" id="{BB1A1145-7CDE-40EA-8ABC-E8A50EE2471F}"/>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Otsikko 1">
            <a:extLst>
              <a:ext uri="{FF2B5EF4-FFF2-40B4-BE49-F238E27FC236}">
                <a16:creationId xmlns:a16="http://schemas.microsoft.com/office/drawing/2014/main" id="{10AA81CE-71B1-4FAE-AFD8-AF6C143D4E44}"/>
              </a:ext>
            </a:extLst>
          </p:cNvPr>
          <p:cNvSpPr>
            <a:spLocks noGrp="1"/>
          </p:cNvSpPr>
          <p:nvPr>
            <p:ph type="title"/>
          </p:nvPr>
        </p:nvSpPr>
        <p:spPr>
          <a:xfrm>
            <a:off x="737845" y="71119"/>
            <a:ext cx="11385110" cy="1871684"/>
          </a:xfrm>
        </p:spPr>
        <p:txBody>
          <a:bodyPr>
            <a:noAutofit/>
          </a:bodyPr>
          <a:lstStyle/>
          <a:p>
            <a:r>
              <a:rPr lang="fi-FI" b="1" dirty="0">
                <a:highlight>
                  <a:srgbClr val="FFFF00"/>
                </a:highlight>
                <a:latin typeface="Gill Sans Ultra Bold Condensed" panose="020B0A06020104020203" pitchFamily="34" charset="0"/>
              </a:rPr>
              <a:t>ETSI JA TUTKI LUMIHIUTALEITA</a:t>
            </a:r>
            <a:br>
              <a:rPr lang="fi-FI" sz="2400" b="1" dirty="0">
                <a:highlight>
                  <a:srgbClr val="FFFF00"/>
                </a:highlight>
                <a:latin typeface="Gill Sans Ultra Bold Condensed" panose="020B0A06020104020203" pitchFamily="34" charset="0"/>
              </a:rPr>
            </a:br>
            <a:r>
              <a:rPr lang="fi-FI" sz="2400" b="1" dirty="0">
                <a:latin typeface="Gill Sans Ultra Bold Condensed" panose="020B0A06020104020203" pitchFamily="34" charset="0"/>
              </a:rPr>
              <a:t>Vertaa löytämiäsi lumihiutaleita taulukon muotoihin.</a:t>
            </a:r>
            <a:br>
              <a:rPr lang="fi-FI" sz="2400" b="1" dirty="0">
                <a:latin typeface="Gill Sans Ultra Bold Condensed" panose="020B0A06020104020203" pitchFamily="34" charset="0"/>
              </a:rPr>
            </a:br>
            <a:r>
              <a:rPr lang="fi-FI" sz="2400" b="1" dirty="0">
                <a:latin typeface="Gill Sans Ultra Bold Condensed" panose="020B0A06020104020203" pitchFamily="34" charset="0"/>
              </a:rPr>
              <a:t>Löydätkö eri muotoja: pensas-, levy- ja tähtikiteet, pylväät, neulaset ja prismat?  </a:t>
            </a:r>
            <a:endParaRPr lang="fi-FI" sz="1800" b="1" dirty="0">
              <a:latin typeface="Gill Sans Ultra Bold Condensed" panose="020B0A06020104020203" pitchFamily="34" charset="0"/>
            </a:endParaRPr>
          </a:p>
        </p:txBody>
      </p:sp>
      <p:pic>
        <p:nvPicPr>
          <p:cNvPr id="13" name="Kuva 12">
            <a:extLst>
              <a:ext uri="{FF2B5EF4-FFF2-40B4-BE49-F238E27FC236}">
                <a16:creationId xmlns:a16="http://schemas.microsoft.com/office/drawing/2014/main" id="{2D4B8BC3-1052-4F64-859E-DCF4321E6F32}"/>
              </a:ext>
            </a:extLst>
          </p:cNvPr>
          <p:cNvPicPr>
            <a:picLocks noChangeAspect="1"/>
          </p:cNvPicPr>
          <p:nvPr/>
        </p:nvPicPr>
        <p:blipFill rotWithShape="1">
          <a:blip r:embed="rId8"/>
          <a:srcRect b="-15"/>
          <a:stretch/>
        </p:blipFill>
        <p:spPr>
          <a:xfrm>
            <a:off x="10509912" y="1999950"/>
            <a:ext cx="1364565" cy="2941920"/>
          </a:xfrm>
          <a:prstGeom prst="rect">
            <a:avLst/>
          </a:prstGeom>
        </p:spPr>
      </p:pic>
      <p:pic>
        <p:nvPicPr>
          <p:cNvPr id="15" name="Kuva 14">
            <a:extLst>
              <a:ext uri="{FF2B5EF4-FFF2-40B4-BE49-F238E27FC236}">
                <a16:creationId xmlns:a16="http://schemas.microsoft.com/office/drawing/2014/main" id="{C1268414-B011-437D-88BF-68BFE60DA369}"/>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85445" y="4941870"/>
            <a:ext cx="1580597" cy="1580597"/>
          </a:xfrm>
          <a:prstGeom prst="rect">
            <a:avLst/>
          </a:prstGeom>
          <a:effectLst>
            <a:softEdge rad="12700"/>
          </a:effectLst>
        </p:spPr>
      </p:pic>
      <p:sp>
        <p:nvSpPr>
          <p:cNvPr id="14" name="Vuokaaviosymboli: Liitin 13">
            <a:extLst>
              <a:ext uri="{FF2B5EF4-FFF2-40B4-BE49-F238E27FC236}">
                <a16:creationId xmlns:a16="http://schemas.microsoft.com/office/drawing/2014/main" id="{AAAEF0D9-CBAD-43FA-97C2-3E77567D141B}"/>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3</a:t>
            </a:r>
          </a:p>
        </p:txBody>
      </p:sp>
    </p:spTree>
    <p:extLst>
      <p:ext uri="{BB962C8B-B14F-4D97-AF65-F5344CB8AC3E}">
        <p14:creationId xmlns:p14="http://schemas.microsoft.com/office/powerpoint/2010/main" val="322312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E0BB4D-D60C-3006-1D50-6D954AE02798}"/>
              </a:ext>
            </a:extLst>
          </p:cNvPr>
          <p:cNvSpPr>
            <a:spLocks noGrp="1"/>
          </p:cNvSpPr>
          <p:nvPr>
            <p:ph type="title"/>
          </p:nvPr>
        </p:nvSpPr>
        <p:spPr>
          <a:xfrm>
            <a:off x="838200" y="-7308"/>
            <a:ext cx="10515600" cy="1325563"/>
          </a:xfrm>
        </p:spPr>
        <p:txBody>
          <a:bodyPr/>
          <a:lstStyle/>
          <a:p>
            <a:r>
              <a:rPr lang="fi-FI" b="1" dirty="0">
                <a:latin typeface="Gill Sans Ultra Bold Condensed" panose="020B0A06020104020203" pitchFamily="34" charset="0"/>
              </a:rPr>
              <a:t>LUMENSYVYYS</a:t>
            </a:r>
          </a:p>
        </p:txBody>
      </p:sp>
      <p:sp>
        <p:nvSpPr>
          <p:cNvPr id="3" name="Sisällön paikkamerkki 2">
            <a:extLst>
              <a:ext uri="{FF2B5EF4-FFF2-40B4-BE49-F238E27FC236}">
                <a16:creationId xmlns:a16="http://schemas.microsoft.com/office/drawing/2014/main" id="{0651C819-157D-2A2E-A92C-2E91CE7E89F8}"/>
              </a:ext>
            </a:extLst>
          </p:cNvPr>
          <p:cNvSpPr>
            <a:spLocks noGrp="1"/>
          </p:cNvSpPr>
          <p:nvPr>
            <p:ph idx="1"/>
          </p:nvPr>
        </p:nvSpPr>
        <p:spPr>
          <a:xfrm>
            <a:off x="838200" y="924560"/>
            <a:ext cx="7080119" cy="4991234"/>
          </a:xfrm>
        </p:spPr>
        <p:txBody>
          <a:bodyPr>
            <a:normAutofit fontScale="25000" lnSpcReduction="20000"/>
          </a:bodyPr>
          <a:lstStyle/>
          <a:p>
            <a:pPr marL="0" indent="0">
              <a:buNone/>
            </a:pPr>
            <a:r>
              <a:rPr lang="fi-FI" sz="11200" b="1" dirty="0"/>
              <a:t>Suomessa yhden päivän aikana on tullut eniten lunta, 73 cm, Länsirannikolla Merikarvialla, tammikuussa 2016. Suurimmat vuorokauden lumikertymät Suomessa ovat muutoin olleet noin 35-50 cm. </a:t>
            </a:r>
          </a:p>
          <a:p>
            <a:pPr marL="0" indent="0">
              <a:buNone/>
            </a:pPr>
            <a:r>
              <a:rPr lang="fi-FI" sz="11200" b="1" dirty="0"/>
              <a:t>Suomen suurin lumensyvyys, 1,9 m eli 190 cm, on mitattu Ilmatieteen laitoksen mukaan Enontekiöllä huhtikuussa 1997.</a:t>
            </a:r>
          </a:p>
          <a:p>
            <a:r>
              <a:rPr lang="fi-FI" sz="9600" dirty="0"/>
              <a:t>Suomen keskimääräiset lumensyvyydet (cm) maaliskuun lopussa on esitetty viereisessä kartassa. Lapissa ja Itä-Suomessa lunta on keskimäärin 60-80 cm normaalina talvena, Etelä-Suomessa.  </a:t>
            </a:r>
          </a:p>
          <a:p>
            <a:r>
              <a:rPr lang="fi-FI" sz="9600" dirty="0"/>
              <a:t>Maapallon yhden päivän lumisade-ennätys on Italian </a:t>
            </a:r>
            <a:r>
              <a:rPr lang="fi-FI" sz="9600" dirty="0" err="1"/>
              <a:t>Capracottasta</a:t>
            </a:r>
            <a:r>
              <a:rPr lang="fi-FI" sz="9600" dirty="0"/>
              <a:t>, jossa maaliskuussa 2015 satoi vuorokaudessa  256 cm eli yli 2,5 m lunta!</a:t>
            </a:r>
            <a:endParaRPr lang="fi-FI" sz="7400" b="1" dirty="0">
              <a:highlight>
                <a:srgbClr val="FFFF00"/>
              </a:highlight>
            </a:endParaRPr>
          </a:p>
          <a:p>
            <a:r>
              <a:rPr lang="fi-FI" sz="9600" dirty="0"/>
              <a:t>Maapallon Suurin lumensyvyys 11,5 m (eli 1146 cm) mitattiin Yhdysvalloissa </a:t>
            </a:r>
            <a:r>
              <a:rPr lang="fi-FI" sz="9600" dirty="0" err="1"/>
              <a:t>Tamarackissa</a:t>
            </a:r>
            <a:r>
              <a:rPr lang="fi-FI" sz="9600" dirty="0"/>
              <a:t> </a:t>
            </a:r>
            <a:r>
              <a:rPr lang="fi-FI" sz="9600" dirty="0" err="1"/>
              <a:t>Californiassa</a:t>
            </a:r>
            <a:r>
              <a:rPr lang="fi-FI" sz="9600" dirty="0"/>
              <a:t> maaliskuussa 1911. </a:t>
            </a:r>
          </a:p>
        </p:txBody>
      </p:sp>
      <p:pic>
        <p:nvPicPr>
          <p:cNvPr id="5" name="Kuva 4" descr="Kuva, joka sisältää kohteen lumi, piha-, talvi, jäätävä&#10;&#10;Kuvaus luotu automaattisesti">
            <a:extLst>
              <a:ext uri="{FF2B5EF4-FFF2-40B4-BE49-F238E27FC236}">
                <a16:creationId xmlns:a16="http://schemas.microsoft.com/office/drawing/2014/main" id="{D7118413-1E18-4BF1-C64F-5471817EC1D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9" r="256" b="13507"/>
          <a:stretch/>
        </p:blipFill>
        <p:spPr>
          <a:xfrm>
            <a:off x="8017700" y="4130163"/>
            <a:ext cx="3932531" cy="2547378"/>
          </a:xfrm>
          <a:prstGeom prst="rect">
            <a:avLst/>
          </a:prstGeom>
        </p:spPr>
      </p:pic>
      <p:pic>
        <p:nvPicPr>
          <p:cNvPr id="1026" name="Picture 2" descr="https://cdn.fmi.fi/documents/climate/vertailukausi_9120_www/vuodenajat/snow_end_march_med_9120.png">
            <a:extLst>
              <a:ext uri="{FF2B5EF4-FFF2-40B4-BE49-F238E27FC236}">
                <a16:creationId xmlns:a16="http://schemas.microsoft.com/office/drawing/2014/main" id="{14BF02DF-9449-43B1-8075-CF395B6B2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9532" y="151896"/>
            <a:ext cx="2490699" cy="3947108"/>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0EB2AF13-7844-4327-955D-B72E2D505343}"/>
              </a:ext>
            </a:extLst>
          </p:cNvPr>
          <p:cNvSpPr txBox="1"/>
          <p:nvPr/>
        </p:nvSpPr>
        <p:spPr>
          <a:xfrm>
            <a:off x="8152828" y="6446709"/>
            <a:ext cx="3662274" cy="230832"/>
          </a:xfrm>
          <a:prstGeom prst="rect">
            <a:avLst/>
          </a:prstGeom>
          <a:noFill/>
        </p:spPr>
        <p:txBody>
          <a:bodyPr wrap="square" rtlCol="0">
            <a:spAutoFit/>
          </a:bodyPr>
          <a:lstStyle/>
          <a:p>
            <a:r>
              <a:rPr lang="fi-FI" sz="900" dirty="0">
                <a:hlinkClick r:id="rId3" tooltip="https://hikipedia.org/wiki/Lumi"/>
              </a:rPr>
              <a:t>Tämä kuva</a:t>
            </a:r>
            <a:r>
              <a:rPr lang="fi-FI" sz="900" dirty="0"/>
              <a:t>, tekijä Tuntematon tekijä, käyttöoikeus: </a:t>
            </a:r>
            <a:r>
              <a:rPr lang="fi-FI" sz="900" dirty="0">
                <a:hlinkClick r:id="rId5" tooltip="https://creativecommons.org/licenses/by-nc-sa/3.0/"/>
              </a:rPr>
              <a:t>CC BY-SA-NC</a:t>
            </a:r>
            <a:endParaRPr lang="fi-FI" sz="900" dirty="0"/>
          </a:p>
        </p:txBody>
      </p:sp>
      <p:sp>
        <p:nvSpPr>
          <p:cNvPr id="4" name="Tekstiruutu 3">
            <a:extLst>
              <a:ext uri="{FF2B5EF4-FFF2-40B4-BE49-F238E27FC236}">
                <a16:creationId xmlns:a16="http://schemas.microsoft.com/office/drawing/2014/main" id="{21792DEB-B24E-42D1-A756-E91F947A4DA8}"/>
              </a:ext>
            </a:extLst>
          </p:cNvPr>
          <p:cNvSpPr txBox="1"/>
          <p:nvPr/>
        </p:nvSpPr>
        <p:spPr>
          <a:xfrm>
            <a:off x="9230731" y="5915794"/>
            <a:ext cx="2719499" cy="646331"/>
          </a:xfrm>
          <a:prstGeom prst="rect">
            <a:avLst/>
          </a:prstGeom>
          <a:noFill/>
        </p:spPr>
        <p:txBody>
          <a:bodyPr wrap="square" rtlCol="0">
            <a:spAutoFit/>
          </a:bodyPr>
          <a:lstStyle/>
          <a:p>
            <a:r>
              <a:rPr lang="fi-FI" b="1" dirty="0"/>
              <a:t>LUMEEN PEITTYNYT AUTO </a:t>
            </a:r>
          </a:p>
          <a:p>
            <a:r>
              <a:rPr lang="fi-FI" b="1" dirty="0"/>
              <a:t>KESKI-EUROOPASSA</a:t>
            </a:r>
          </a:p>
        </p:txBody>
      </p:sp>
      <p:pic>
        <p:nvPicPr>
          <p:cNvPr id="10" name="Kuva 9">
            <a:extLst>
              <a:ext uri="{FF2B5EF4-FFF2-40B4-BE49-F238E27FC236}">
                <a16:creationId xmlns:a16="http://schemas.microsoft.com/office/drawing/2014/main" id="{A0DA4515-2442-4269-9BDD-4BC089A795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1" name="Kuva 10">
            <a:extLst>
              <a:ext uri="{FF2B5EF4-FFF2-40B4-BE49-F238E27FC236}">
                <a16:creationId xmlns:a16="http://schemas.microsoft.com/office/drawing/2014/main" id="{A55757A0-8598-4B4F-A48F-EEADE77D9D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2" name="Picture 13" descr="Lapin korkeakoulukonserni - LUC">
            <a:extLst>
              <a:ext uri="{FF2B5EF4-FFF2-40B4-BE49-F238E27FC236}">
                <a16:creationId xmlns:a16="http://schemas.microsoft.com/office/drawing/2014/main" id="{3601780C-88BA-464C-8CD4-68FC55CC81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a:extLst>
              <a:ext uri="{FF2B5EF4-FFF2-40B4-BE49-F238E27FC236}">
                <a16:creationId xmlns:a16="http://schemas.microsoft.com/office/drawing/2014/main" id="{729C45D7-8E5C-CBF4-7CC2-6142E2ADB6B2}"/>
              </a:ext>
            </a:extLst>
          </p:cNvPr>
          <p:cNvSpPr txBox="1"/>
          <p:nvPr/>
        </p:nvSpPr>
        <p:spPr>
          <a:xfrm>
            <a:off x="7903662" y="2813726"/>
            <a:ext cx="2051996" cy="1200329"/>
          </a:xfrm>
          <a:prstGeom prst="rect">
            <a:avLst/>
          </a:prstGeom>
          <a:noFill/>
        </p:spPr>
        <p:txBody>
          <a:bodyPr wrap="square" rtlCol="0">
            <a:spAutoFit/>
          </a:bodyPr>
          <a:lstStyle/>
          <a:p>
            <a:r>
              <a:rPr lang="fi-FI" sz="1200" b="1" dirty="0"/>
              <a:t>Tyypillinen lumensyvyys (cm) </a:t>
            </a:r>
            <a:r>
              <a:rPr lang="fi-FI" sz="1200" dirty="0"/>
              <a:t>maaliskuun lopussa 31.3. (vertailukausi 1991-2020). </a:t>
            </a:r>
          </a:p>
          <a:p>
            <a:r>
              <a:rPr lang="fi-FI" sz="1200" dirty="0"/>
              <a:t>Ilmatieteen laitos, 2024. </a:t>
            </a:r>
          </a:p>
          <a:p>
            <a:r>
              <a:rPr lang="fi-FI" sz="1200" dirty="0">
                <a:hlinkClick r:id="rId9"/>
              </a:rPr>
              <a:t>Lumitilastot - Ilmatieteen laitos</a:t>
            </a:r>
            <a:endParaRPr lang="fi-FI" sz="1200" dirty="0"/>
          </a:p>
        </p:txBody>
      </p:sp>
      <p:sp>
        <p:nvSpPr>
          <p:cNvPr id="14" name="Vuokaaviosymboli: Liitin 13">
            <a:extLst>
              <a:ext uri="{FF2B5EF4-FFF2-40B4-BE49-F238E27FC236}">
                <a16:creationId xmlns:a16="http://schemas.microsoft.com/office/drawing/2014/main" id="{C5E277B9-9094-434F-9F1A-3401286DADC2}"/>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4</a:t>
            </a:r>
          </a:p>
        </p:txBody>
      </p:sp>
      <p:pic>
        <p:nvPicPr>
          <p:cNvPr id="13" name="Kuva 12">
            <a:extLst>
              <a:ext uri="{FF2B5EF4-FFF2-40B4-BE49-F238E27FC236}">
                <a16:creationId xmlns:a16="http://schemas.microsoft.com/office/drawing/2014/main" id="{4CCDD8FF-5174-47C5-ADEC-F01B3E08736D}"/>
              </a:ext>
            </a:extLst>
          </p:cNvPr>
          <p:cNvPicPr>
            <a:picLocks noChangeAspect="1"/>
          </p:cNvPicPr>
          <p:nvPr/>
        </p:nvPicPr>
        <p:blipFill>
          <a:blip r:embed="rId10"/>
          <a:stretch>
            <a:fillRect/>
          </a:stretch>
        </p:blipFill>
        <p:spPr>
          <a:xfrm flipH="1">
            <a:off x="7651385" y="911987"/>
            <a:ext cx="2402584" cy="1325563"/>
          </a:xfrm>
          <a:prstGeom prst="rect">
            <a:avLst/>
          </a:prstGeom>
        </p:spPr>
      </p:pic>
      <p:sp>
        <p:nvSpPr>
          <p:cNvPr id="7" name="Suorakulmio 6">
            <a:extLst>
              <a:ext uri="{FF2B5EF4-FFF2-40B4-BE49-F238E27FC236}">
                <a16:creationId xmlns:a16="http://schemas.microsoft.com/office/drawing/2014/main" id="{D00A6D91-5250-4A7C-A501-AE338B3AD119}"/>
              </a:ext>
            </a:extLst>
          </p:cNvPr>
          <p:cNvSpPr/>
          <p:nvPr/>
        </p:nvSpPr>
        <p:spPr>
          <a:xfrm>
            <a:off x="11856282" y="251384"/>
            <a:ext cx="332142" cy="215444"/>
          </a:xfrm>
          <a:prstGeom prst="rect">
            <a:avLst/>
          </a:prstGeom>
        </p:spPr>
        <p:txBody>
          <a:bodyPr wrap="none">
            <a:spAutoFit/>
          </a:bodyPr>
          <a:lstStyle/>
          <a:p>
            <a:r>
              <a:rPr lang="fi-FI" sz="800" dirty="0"/>
              <a:t>cm </a:t>
            </a:r>
          </a:p>
        </p:txBody>
      </p:sp>
      <p:pic>
        <p:nvPicPr>
          <p:cNvPr id="15" name="Picture 2" descr="https://mirrors.creativecommons.org/presskit/buttons/88x31/png/by-nc-sa.png">
            <a:extLst>
              <a:ext uri="{FF2B5EF4-FFF2-40B4-BE49-F238E27FC236}">
                <a16:creationId xmlns:a16="http://schemas.microsoft.com/office/drawing/2014/main" id="{4EF37387-E70C-46B4-AC65-9790E0E384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800" y="6446709"/>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77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A887BC-C32A-4D7A-AC18-EBA9B5908FEF}"/>
              </a:ext>
            </a:extLst>
          </p:cNvPr>
          <p:cNvSpPr>
            <a:spLocks noGrp="1"/>
          </p:cNvSpPr>
          <p:nvPr>
            <p:ph type="title"/>
          </p:nvPr>
        </p:nvSpPr>
        <p:spPr>
          <a:xfrm>
            <a:off x="838200" y="-9902"/>
            <a:ext cx="10515600" cy="1325563"/>
          </a:xfrm>
        </p:spPr>
        <p:txBody>
          <a:bodyPr>
            <a:normAutofit/>
          </a:bodyPr>
          <a:lstStyle/>
          <a:p>
            <a:r>
              <a:rPr lang="fi-FI" b="1" dirty="0">
                <a:highlight>
                  <a:srgbClr val="FFFF00"/>
                </a:highlight>
                <a:latin typeface="Gill Sans Ultra Bold Condensed" panose="020B0A06020104020203" pitchFamily="34" charset="0"/>
                <a:cs typeface="Calibri" panose="020F0502020204030204" pitchFamily="34" charset="0"/>
              </a:rPr>
              <a:t>LUMEN SYVYYDEN MITTAUKSET</a:t>
            </a:r>
          </a:p>
        </p:txBody>
      </p:sp>
      <p:sp>
        <p:nvSpPr>
          <p:cNvPr id="3" name="Sisällön paikkamerkki 2">
            <a:extLst>
              <a:ext uri="{FF2B5EF4-FFF2-40B4-BE49-F238E27FC236}">
                <a16:creationId xmlns:a16="http://schemas.microsoft.com/office/drawing/2014/main" id="{6AE92577-3149-4E1C-84FF-F246AD588046}"/>
              </a:ext>
            </a:extLst>
          </p:cNvPr>
          <p:cNvSpPr>
            <a:spLocks noGrp="1"/>
          </p:cNvSpPr>
          <p:nvPr>
            <p:ph idx="1"/>
          </p:nvPr>
        </p:nvSpPr>
        <p:spPr>
          <a:xfrm>
            <a:off x="838201" y="1145627"/>
            <a:ext cx="3429000" cy="5518199"/>
          </a:xfrm>
        </p:spPr>
        <p:txBody>
          <a:bodyPr>
            <a:normAutofit/>
          </a:bodyPr>
          <a:lstStyle/>
          <a:p>
            <a:pPr marL="0" indent="0">
              <a:buNone/>
            </a:pPr>
            <a:r>
              <a:rPr lang="fi-FI" b="1" dirty="0"/>
              <a:t>Mittaa lumen syvyys koskemattomasta hangesta. </a:t>
            </a:r>
          </a:p>
          <a:p>
            <a:pPr marL="0" indent="0">
              <a:buNone/>
            </a:pPr>
            <a:endParaRPr lang="fi-FI" b="1" dirty="0"/>
          </a:p>
          <a:p>
            <a:pPr marL="0" indent="0">
              <a:buNone/>
            </a:pPr>
            <a:endParaRPr lang="fi-FI" b="1" dirty="0"/>
          </a:p>
          <a:p>
            <a:pPr marL="0" indent="0">
              <a:buNone/>
            </a:pPr>
            <a:endParaRPr lang="fi-FI" b="1" dirty="0"/>
          </a:p>
          <a:p>
            <a:pPr marL="0" indent="0">
              <a:buNone/>
            </a:pPr>
            <a:endParaRPr lang="fi-FI" b="1" dirty="0"/>
          </a:p>
          <a:p>
            <a:pPr marL="0" indent="0">
              <a:buNone/>
            </a:pPr>
            <a:endParaRPr lang="fi-FI" b="1" dirty="0"/>
          </a:p>
        </p:txBody>
      </p:sp>
      <p:pic>
        <p:nvPicPr>
          <p:cNvPr id="14" name="Kuva 13">
            <a:extLst>
              <a:ext uri="{FF2B5EF4-FFF2-40B4-BE49-F238E27FC236}">
                <a16:creationId xmlns:a16="http://schemas.microsoft.com/office/drawing/2014/main" id="{805338F1-A6D3-40D3-BFC0-A7960C782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19" name="Kuva 18">
            <a:extLst>
              <a:ext uri="{FF2B5EF4-FFF2-40B4-BE49-F238E27FC236}">
                <a16:creationId xmlns:a16="http://schemas.microsoft.com/office/drawing/2014/main" id="{DD205A33-7E0A-4A98-A03E-47F1D4A27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20" name="Picture 13" descr="Lapin korkeakoulukonserni - LUC">
            <a:extLst>
              <a:ext uri="{FF2B5EF4-FFF2-40B4-BE49-F238E27FC236}">
                <a16:creationId xmlns:a16="http://schemas.microsoft.com/office/drawing/2014/main" id="{43DE9BE3-6F05-43CA-A798-67589F083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21" name="Suorakulmio: Pyöristetyt kulmat 20">
            <a:extLst>
              <a:ext uri="{FF2B5EF4-FFF2-40B4-BE49-F238E27FC236}">
                <a16:creationId xmlns:a16="http://schemas.microsoft.com/office/drawing/2014/main" id="{0BBCFA87-2DF2-4DF5-9502-A1ED86A43289}"/>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Sisällön paikkamerkki 2">
            <a:extLst>
              <a:ext uri="{FF2B5EF4-FFF2-40B4-BE49-F238E27FC236}">
                <a16:creationId xmlns:a16="http://schemas.microsoft.com/office/drawing/2014/main" id="{997B64F2-E540-4A6A-93B6-2F4F2D037BB6}"/>
              </a:ext>
            </a:extLst>
          </p:cNvPr>
          <p:cNvSpPr txBox="1">
            <a:spLocks/>
          </p:cNvSpPr>
          <p:nvPr/>
        </p:nvSpPr>
        <p:spPr>
          <a:xfrm>
            <a:off x="4267201" y="1145627"/>
            <a:ext cx="3657600" cy="5518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i-FI" dirty="0">
              <a:highlight>
                <a:srgbClr val="FFFF00"/>
              </a:highlight>
            </a:endParaRPr>
          </a:p>
        </p:txBody>
      </p:sp>
      <p:sp>
        <p:nvSpPr>
          <p:cNvPr id="18" name="Sisällön paikkamerkki 2">
            <a:extLst>
              <a:ext uri="{FF2B5EF4-FFF2-40B4-BE49-F238E27FC236}">
                <a16:creationId xmlns:a16="http://schemas.microsoft.com/office/drawing/2014/main" id="{24869D51-C0D9-40C3-9992-E6E303AC0006}"/>
              </a:ext>
            </a:extLst>
          </p:cNvPr>
          <p:cNvSpPr txBox="1">
            <a:spLocks/>
          </p:cNvSpPr>
          <p:nvPr/>
        </p:nvSpPr>
        <p:spPr>
          <a:xfrm>
            <a:off x="4436548" y="1145626"/>
            <a:ext cx="4179132" cy="5518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b="1" dirty="0"/>
              <a:t>Merkitse lumeen liittyvät Suomen ja maailman ennätykset maastoon esim. puihin tai keppeihin.</a:t>
            </a:r>
          </a:p>
          <a:p>
            <a:endParaRPr lang="fi-FI" sz="700" b="1" dirty="0"/>
          </a:p>
          <a:p>
            <a:r>
              <a:rPr lang="fi-FI" b="1" dirty="0"/>
              <a:t>SE lunta päivässä 0,73 m </a:t>
            </a:r>
          </a:p>
          <a:p>
            <a:r>
              <a:rPr lang="fi-FI" b="1" dirty="0"/>
              <a:t>SE lumensyvyys 1,90 m</a:t>
            </a:r>
          </a:p>
          <a:p>
            <a:r>
              <a:rPr lang="fi-FI" b="1" dirty="0"/>
              <a:t>ME lunta päivässä 2,56 m</a:t>
            </a:r>
          </a:p>
          <a:p>
            <a:r>
              <a:rPr lang="fi-FI" b="1" dirty="0"/>
              <a:t>ME lumensyvyys 11,46 m</a:t>
            </a:r>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p:txBody>
      </p:sp>
      <p:pic>
        <p:nvPicPr>
          <p:cNvPr id="5" name="Kuva 4">
            <a:extLst>
              <a:ext uri="{FF2B5EF4-FFF2-40B4-BE49-F238E27FC236}">
                <a16:creationId xmlns:a16="http://schemas.microsoft.com/office/drawing/2014/main" id="{A1FFA25A-004D-467A-9670-00B4C29A8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516" y="2457017"/>
            <a:ext cx="2816887" cy="2808264"/>
          </a:xfrm>
          <a:prstGeom prst="rect">
            <a:avLst/>
          </a:prstGeom>
        </p:spPr>
      </p:pic>
      <p:sp>
        <p:nvSpPr>
          <p:cNvPr id="4" name="Suorakulmio 3">
            <a:extLst>
              <a:ext uri="{FF2B5EF4-FFF2-40B4-BE49-F238E27FC236}">
                <a16:creationId xmlns:a16="http://schemas.microsoft.com/office/drawing/2014/main" id="{EFFA4D9A-AB2F-4C95-8A81-51128F61A221}"/>
              </a:ext>
            </a:extLst>
          </p:cNvPr>
          <p:cNvSpPr/>
          <p:nvPr/>
        </p:nvSpPr>
        <p:spPr>
          <a:xfrm>
            <a:off x="853491" y="5214728"/>
            <a:ext cx="3225396" cy="1323439"/>
          </a:xfrm>
          <a:prstGeom prst="rect">
            <a:avLst/>
          </a:prstGeom>
        </p:spPr>
        <p:txBody>
          <a:bodyPr wrap="square">
            <a:spAutoFit/>
          </a:bodyPr>
          <a:lstStyle/>
          <a:p>
            <a:r>
              <a:rPr lang="fi-FI" sz="2000" b="1" dirty="0"/>
              <a:t>Vertaa tulosta karttaan Suomen keskimääräisistä lumensyvyyksistä maaliskuussa. </a:t>
            </a:r>
          </a:p>
        </p:txBody>
      </p:sp>
      <p:pic>
        <p:nvPicPr>
          <p:cNvPr id="1026" name="Picture 2" descr="Tommi Mäkivaara etsi tammikuussa 2016 lumen keskeltä isoisänsä pihalla. ">
            <a:extLst>
              <a:ext uri="{FF2B5EF4-FFF2-40B4-BE49-F238E27FC236}">
                <a16:creationId xmlns:a16="http://schemas.microsoft.com/office/drawing/2014/main" id="{BF42F06B-E97F-4245-AAAD-B4748532B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6714" y="1289224"/>
            <a:ext cx="3139287" cy="2240432"/>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io 5">
            <a:extLst>
              <a:ext uri="{FF2B5EF4-FFF2-40B4-BE49-F238E27FC236}">
                <a16:creationId xmlns:a16="http://schemas.microsoft.com/office/drawing/2014/main" id="{FB1372B0-E806-440F-AE98-34F65A999A5C}"/>
              </a:ext>
            </a:extLst>
          </p:cNvPr>
          <p:cNvSpPr/>
          <p:nvPr/>
        </p:nvSpPr>
        <p:spPr>
          <a:xfrm>
            <a:off x="8696714" y="2895002"/>
            <a:ext cx="3135089" cy="646331"/>
          </a:xfrm>
          <a:prstGeom prst="rect">
            <a:avLst/>
          </a:prstGeom>
        </p:spPr>
        <p:txBody>
          <a:bodyPr wrap="none">
            <a:spAutoFit/>
          </a:bodyPr>
          <a:lstStyle/>
          <a:p>
            <a:r>
              <a:rPr lang="fi-FI" sz="1200" dirty="0">
                <a:hlinkClick r:id="rId7"/>
              </a:rPr>
              <a:t>Merikarvian lumimyräkästä kahdeksan vuotta – </a:t>
            </a:r>
          </a:p>
          <a:p>
            <a:r>
              <a:rPr lang="fi-FI" sz="1200" dirty="0">
                <a:hlinkClick r:id="rId7"/>
              </a:rPr>
              <a:t>Merikarvia-lehti</a:t>
            </a:r>
            <a:r>
              <a:rPr lang="fi-FI" sz="1200" dirty="0"/>
              <a:t> 8.1.2024</a:t>
            </a:r>
            <a:endParaRPr lang="fi-FI" sz="1200" cap="all" dirty="0">
              <a:solidFill>
                <a:srgbClr val="191919"/>
              </a:solidFill>
              <a:latin typeface="Metric"/>
            </a:endParaRPr>
          </a:p>
          <a:p>
            <a:r>
              <a:rPr lang="fi-FI" sz="1200" cap="all" dirty="0">
                <a:solidFill>
                  <a:srgbClr val="191919"/>
                </a:solidFill>
                <a:latin typeface="Metric"/>
              </a:rPr>
              <a:t>Kuva: Miikka Kiiminki/Arkisto</a:t>
            </a:r>
            <a:endParaRPr lang="fi-FI" sz="1200" dirty="0"/>
          </a:p>
        </p:txBody>
      </p:sp>
      <p:pic>
        <p:nvPicPr>
          <p:cNvPr id="1028" name="Picture 4" descr="Valdez, Alaska. 1953">
            <a:extLst>
              <a:ext uri="{FF2B5EF4-FFF2-40B4-BE49-F238E27FC236}">
                <a16:creationId xmlns:a16="http://schemas.microsoft.com/office/drawing/2014/main" id="{09160707-F674-4F95-BAC1-457B18FE99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002" y="3796339"/>
            <a:ext cx="3128999" cy="2529798"/>
          </a:xfrm>
          <a:prstGeom prst="rect">
            <a:avLst/>
          </a:prstGeom>
          <a:noFill/>
          <a:extLst>
            <a:ext uri="{909E8E84-426E-40DD-AFC4-6F175D3DCCD1}">
              <a14:hiddenFill xmlns:a14="http://schemas.microsoft.com/office/drawing/2010/main">
                <a:solidFill>
                  <a:srgbClr val="FFFFFF"/>
                </a:solidFill>
              </a14:hiddenFill>
            </a:ext>
          </a:extLst>
        </p:spPr>
      </p:pic>
      <p:sp>
        <p:nvSpPr>
          <p:cNvPr id="17" name="Suorakulmio 16">
            <a:extLst>
              <a:ext uri="{FF2B5EF4-FFF2-40B4-BE49-F238E27FC236}">
                <a16:creationId xmlns:a16="http://schemas.microsoft.com/office/drawing/2014/main" id="{3FD534CC-7576-4E6A-A0D2-CE2A6A743576}"/>
              </a:ext>
            </a:extLst>
          </p:cNvPr>
          <p:cNvSpPr/>
          <p:nvPr/>
        </p:nvSpPr>
        <p:spPr>
          <a:xfrm>
            <a:off x="8670099" y="5683767"/>
            <a:ext cx="2947217" cy="646331"/>
          </a:xfrm>
          <a:prstGeom prst="rect">
            <a:avLst/>
          </a:prstGeom>
        </p:spPr>
        <p:txBody>
          <a:bodyPr wrap="none">
            <a:spAutoFit/>
          </a:bodyPr>
          <a:lstStyle/>
          <a:p>
            <a:r>
              <a:rPr lang="fi-FI" sz="1200" dirty="0"/>
              <a:t>Kuiva </a:t>
            </a:r>
            <a:r>
              <a:rPr lang="fi-FI" sz="1200" dirty="0" err="1"/>
              <a:t>Valdezin</a:t>
            </a:r>
            <a:r>
              <a:rPr lang="fi-FI" sz="1200" dirty="0"/>
              <a:t> koulu, Alaska. </a:t>
            </a:r>
          </a:p>
          <a:p>
            <a:r>
              <a:rPr lang="fi-FI" sz="1200" cap="all" dirty="0">
                <a:solidFill>
                  <a:srgbClr val="191919"/>
                </a:solidFill>
                <a:latin typeface="Metric"/>
              </a:rPr>
              <a:t>Kuva: arkisto </a:t>
            </a:r>
            <a:r>
              <a:rPr lang="fi-FI" sz="1200" dirty="0"/>
              <a:t>1953</a:t>
            </a:r>
          </a:p>
          <a:p>
            <a:r>
              <a:rPr lang="en-US" sz="1200" dirty="0">
                <a:hlinkClick r:id="rId9"/>
              </a:rPr>
              <a:t>The Top Snowfall Events : - SnowBrains.com</a:t>
            </a:r>
            <a:r>
              <a:rPr lang="fi-FI" sz="1200" dirty="0"/>
              <a:t> </a:t>
            </a:r>
          </a:p>
        </p:txBody>
      </p:sp>
      <p:sp>
        <p:nvSpPr>
          <p:cNvPr id="22" name="Vuokaaviosymboli: Liitin 21">
            <a:extLst>
              <a:ext uri="{FF2B5EF4-FFF2-40B4-BE49-F238E27FC236}">
                <a16:creationId xmlns:a16="http://schemas.microsoft.com/office/drawing/2014/main" id="{0520A3D9-1231-4E9F-A470-36835BD6E4D4}"/>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4</a:t>
            </a:r>
          </a:p>
        </p:txBody>
      </p:sp>
    </p:spTree>
    <p:extLst>
      <p:ext uri="{BB962C8B-B14F-4D97-AF65-F5344CB8AC3E}">
        <p14:creationId xmlns:p14="http://schemas.microsoft.com/office/powerpoint/2010/main" val="3417901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E0BB4D-D60C-3006-1D50-6D954AE02798}"/>
              </a:ext>
            </a:extLst>
          </p:cNvPr>
          <p:cNvSpPr>
            <a:spLocks noGrp="1"/>
          </p:cNvSpPr>
          <p:nvPr>
            <p:ph type="title"/>
          </p:nvPr>
        </p:nvSpPr>
        <p:spPr>
          <a:xfrm>
            <a:off x="752120" y="80279"/>
            <a:ext cx="10266287" cy="1325563"/>
          </a:xfrm>
        </p:spPr>
        <p:txBody>
          <a:bodyPr>
            <a:noAutofit/>
          </a:bodyPr>
          <a:lstStyle/>
          <a:p>
            <a:r>
              <a:rPr lang="fi-FI" sz="3200" b="1" dirty="0">
                <a:highlight>
                  <a:srgbClr val="FFFF00"/>
                </a:highlight>
                <a:latin typeface="Gill Sans Ultra Bold Condensed" panose="020B0A06020104020203" pitchFamily="34" charset="0"/>
              </a:rPr>
              <a:t>TUTKI KARTTOJA LUMEN TULO- JA LÄHTÖAJANKOHDISTA SEKÄ JOULUN</a:t>
            </a:r>
            <a:r>
              <a:rPr lang="fi-FI" sz="3200" b="1" dirty="0">
                <a:latin typeface="Gill Sans Ultra Bold Condensed" panose="020B0A06020104020203" pitchFamily="34" charset="0"/>
              </a:rPr>
              <a:t> </a:t>
            </a:r>
            <a:r>
              <a:rPr lang="fi-FI" sz="3200" b="1" dirty="0">
                <a:highlight>
                  <a:srgbClr val="FFFF00"/>
                </a:highlight>
                <a:latin typeface="Gill Sans Ultra Bold Condensed" panose="020B0A06020104020203" pitchFamily="34" charset="0"/>
              </a:rPr>
              <a:t>LUMISUUDESTA AIKAVÄLILLÄ 1991-2020</a:t>
            </a:r>
          </a:p>
        </p:txBody>
      </p:sp>
      <p:pic>
        <p:nvPicPr>
          <p:cNvPr id="2050" name="Picture 2" descr="https://www.ilmatieteenlaitos.fi/hli0qi7fbbos/6puwhIPvW257KUoo9DDWoh/d6c1a0065cb5cde4b6ceb2d2e3989d29/joulu_valkea_9120.png">
            <a:extLst>
              <a:ext uri="{FF2B5EF4-FFF2-40B4-BE49-F238E27FC236}">
                <a16:creationId xmlns:a16="http://schemas.microsoft.com/office/drawing/2014/main" id="{7B34FC26-89D8-4AB4-8027-E00B0E4A6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755" y="1718855"/>
            <a:ext cx="3253166" cy="47740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fmi.fi/documents/climate/vertailukausi_9120_www/vuodenajat/stablesnow_beg_9120.png">
            <a:extLst>
              <a:ext uri="{FF2B5EF4-FFF2-40B4-BE49-F238E27FC236}">
                <a16:creationId xmlns:a16="http://schemas.microsoft.com/office/drawing/2014/main" id="{74C18B79-291C-4D7C-B238-4F08CA5FD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16311"/>
            <a:ext cx="3256721" cy="47740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fmi.fi/documents/climate/vertailukausi_9120_www/vuodenajat/stablesnow_end_9120.png">
            <a:extLst>
              <a:ext uri="{FF2B5EF4-FFF2-40B4-BE49-F238E27FC236}">
                <a16:creationId xmlns:a16="http://schemas.microsoft.com/office/drawing/2014/main" id="{03A562E1-2641-49B6-BAE7-6E7AB1698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845" y="1716310"/>
            <a:ext cx="3198152" cy="477402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iruutu 9">
            <a:extLst>
              <a:ext uri="{FF2B5EF4-FFF2-40B4-BE49-F238E27FC236}">
                <a16:creationId xmlns:a16="http://schemas.microsoft.com/office/drawing/2014/main" id="{52A34AD0-CC24-41BD-886A-E0A53302C8B9}"/>
              </a:ext>
            </a:extLst>
          </p:cNvPr>
          <p:cNvSpPr txBox="1"/>
          <p:nvPr/>
        </p:nvSpPr>
        <p:spPr>
          <a:xfrm>
            <a:off x="570426" y="1858169"/>
            <a:ext cx="1350335" cy="1077218"/>
          </a:xfrm>
          <a:prstGeom prst="rect">
            <a:avLst/>
          </a:prstGeom>
          <a:noFill/>
        </p:spPr>
        <p:txBody>
          <a:bodyPr wrap="square" rtlCol="0">
            <a:spAutoFit/>
          </a:bodyPr>
          <a:lstStyle/>
          <a:p>
            <a:r>
              <a:rPr lang="fi-FI" sz="1600" b="1" dirty="0"/>
              <a:t>PYSYVÄ LUMIPEITE</a:t>
            </a:r>
          </a:p>
          <a:p>
            <a:r>
              <a:rPr lang="fi-FI" sz="1600" b="1" dirty="0"/>
              <a:t>TULO- AJANKOHTA</a:t>
            </a:r>
          </a:p>
        </p:txBody>
      </p:sp>
      <p:sp>
        <p:nvSpPr>
          <p:cNvPr id="15" name="Tekstiruutu 14">
            <a:extLst>
              <a:ext uri="{FF2B5EF4-FFF2-40B4-BE49-F238E27FC236}">
                <a16:creationId xmlns:a16="http://schemas.microsoft.com/office/drawing/2014/main" id="{219DA7F7-E30C-49EA-9E6D-ADF589151B9A}"/>
              </a:ext>
            </a:extLst>
          </p:cNvPr>
          <p:cNvSpPr txBox="1"/>
          <p:nvPr/>
        </p:nvSpPr>
        <p:spPr>
          <a:xfrm>
            <a:off x="4441153" y="1858169"/>
            <a:ext cx="1350335" cy="1077218"/>
          </a:xfrm>
          <a:prstGeom prst="rect">
            <a:avLst/>
          </a:prstGeom>
          <a:noFill/>
        </p:spPr>
        <p:txBody>
          <a:bodyPr wrap="square" rtlCol="0">
            <a:spAutoFit/>
          </a:bodyPr>
          <a:lstStyle/>
          <a:p>
            <a:r>
              <a:rPr lang="fi-FI" sz="1600" b="1" dirty="0"/>
              <a:t>PYSYVÄ LUMIPEITE</a:t>
            </a:r>
          </a:p>
          <a:p>
            <a:r>
              <a:rPr lang="fi-FI" sz="1600" b="1" dirty="0"/>
              <a:t>LÄHTÖ- AJANKOHTA</a:t>
            </a:r>
          </a:p>
        </p:txBody>
      </p:sp>
      <p:sp>
        <p:nvSpPr>
          <p:cNvPr id="16" name="Tekstiruutu 15">
            <a:extLst>
              <a:ext uri="{FF2B5EF4-FFF2-40B4-BE49-F238E27FC236}">
                <a16:creationId xmlns:a16="http://schemas.microsoft.com/office/drawing/2014/main" id="{B7AA7998-F1F5-4920-A0FB-02F8DBAF478A}"/>
              </a:ext>
            </a:extLst>
          </p:cNvPr>
          <p:cNvSpPr txBox="1"/>
          <p:nvPr/>
        </p:nvSpPr>
        <p:spPr>
          <a:xfrm>
            <a:off x="8079367" y="1858169"/>
            <a:ext cx="2383068" cy="830997"/>
          </a:xfrm>
          <a:prstGeom prst="rect">
            <a:avLst/>
          </a:prstGeom>
          <a:noFill/>
        </p:spPr>
        <p:txBody>
          <a:bodyPr wrap="square" rtlCol="0">
            <a:spAutoFit/>
          </a:bodyPr>
          <a:lstStyle/>
          <a:p>
            <a:r>
              <a:rPr lang="fi-FI" sz="1600" b="1" dirty="0"/>
              <a:t>VALKEAN </a:t>
            </a:r>
          </a:p>
          <a:p>
            <a:r>
              <a:rPr lang="fi-FI" sz="1600" b="1" dirty="0"/>
              <a:t>JOULUN TODENNÄKÖISYYS</a:t>
            </a:r>
          </a:p>
        </p:txBody>
      </p:sp>
      <p:pic>
        <p:nvPicPr>
          <p:cNvPr id="17" name="Kuva 16">
            <a:extLst>
              <a:ext uri="{FF2B5EF4-FFF2-40B4-BE49-F238E27FC236}">
                <a16:creationId xmlns:a16="http://schemas.microsoft.com/office/drawing/2014/main" id="{CEBC53F4-0EDC-4D70-AF88-9121C1857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18" name="Kuva 17">
            <a:extLst>
              <a:ext uri="{FF2B5EF4-FFF2-40B4-BE49-F238E27FC236}">
                <a16:creationId xmlns:a16="http://schemas.microsoft.com/office/drawing/2014/main" id="{F4F561FC-FEE0-43A4-979C-C6931D3466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19" name="Picture 13" descr="Lapin korkeakoulukonserni - LUC">
            <a:extLst>
              <a:ext uri="{FF2B5EF4-FFF2-40B4-BE49-F238E27FC236}">
                <a16:creationId xmlns:a16="http://schemas.microsoft.com/office/drawing/2014/main" id="{C806D074-7BB0-439F-8A28-DA475FA2C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12" name="Suorakulmio 11">
            <a:extLst>
              <a:ext uri="{FF2B5EF4-FFF2-40B4-BE49-F238E27FC236}">
                <a16:creationId xmlns:a16="http://schemas.microsoft.com/office/drawing/2014/main" id="{F090AA2C-C368-468A-AA56-37FD8ADF20E6}"/>
              </a:ext>
            </a:extLst>
          </p:cNvPr>
          <p:cNvSpPr/>
          <p:nvPr/>
        </p:nvSpPr>
        <p:spPr>
          <a:xfrm>
            <a:off x="867329" y="6377178"/>
            <a:ext cx="2998898" cy="276999"/>
          </a:xfrm>
          <a:prstGeom prst="rect">
            <a:avLst/>
          </a:prstGeom>
        </p:spPr>
        <p:txBody>
          <a:bodyPr wrap="none">
            <a:spAutoFit/>
          </a:bodyPr>
          <a:lstStyle/>
          <a:p>
            <a:r>
              <a:rPr lang="fi-FI" sz="1200" dirty="0">
                <a:hlinkClick r:id="rId8"/>
              </a:rPr>
              <a:t>https://www.ilmatieteenlaitos.fi/lumitilastot</a:t>
            </a:r>
            <a:r>
              <a:rPr lang="fi-FI" sz="1200" dirty="0"/>
              <a:t> </a:t>
            </a:r>
          </a:p>
        </p:txBody>
      </p:sp>
      <p:sp>
        <p:nvSpPr>
          <p:cNvPr id="14" name="Suorakulmio 13">
            <a:extLst>
              <a:ext uri="{FF2B5EF4-FFF2-40B4-BE49-F238E27FC236}">
                <a16:creationId xmlns:a16="http://schemas.microsoft.com/office/drawing/2014/main" id="{1D5A098C-06CF-4041-A318-BAA42C1A722B}"/>
              </a:ext>
            </a:extLst>
          </p:cNvPr>
          <p:cNvSpPr/>
          <p:nvPr/>
        </p:nvSpPr>
        <p:spPr>
          <a:xfrm>
            <a:off x="8509641" y="6349955"/>
            <a:ext cx="2932149" cy="276999"/>
          </a:xfrm>
          <a:prstGeom prst="rect">
            <a:avLst/>
          </a:prstGeom>
        </p:spPr>
        <p:txBody>
          <a:bodyPr wrap="none">
            <a:spAutoFit/>
          </a:bodyPr>
          <a:lstStyle/>
          <a:p>
            <a:r>
              <a:rPr lang="fi-FI" sz="1200" dirty="0">
                <a:hlinkClick r:id="rId9"/>
              </a:rPr>
              <a:t>https://www.ilmatieteenlaitos.fi/joulunaika</a:t>
            </a:r>
            <a:r>
              <a:rPr lang="fi-FI" sz="1200" dirty="0"/>
              <a:t> </a:t>
            </a:r>
          </a:p>
        </p:txBody>
      </p:sp>
      <p:sp>
        <p:nvSpPr>
          <p:cNvPr id="3" name="Tekstiruutu 2">
            <a:extLst>
              <a:ext uri="{FF2B5EF4-FFF2-40B4-BE49-F238E27FC236}">
                <a16:creationId xmlns:a16="http://schemas.microsoft.com/office/drawing/2014/main" id="{7FC44C4B-56BC-4184-95E5-F9876CC795E6}"/>
              </a:ext>
            </a:extLst>
          </p:cNvPr>
          <p:cNvSpPr txBox="1"/>
          <p:nvPr/>
        </p:nvSpPr>
        <p:spPr>
          <a:xfrm>
            <a:off x="596554" y="2963593"/>
            <a:ext cx="1324207" cy="1569660"/>
          </a:xfrm>
          <a:prstGeom prst="rect">
            <a:avLst/>
          </a:prstGeom>
          <a:noFill/>
          <a:ln>
            <a:noFill/>
          </a:ln>
        </p:spPr>
        <p:txBody>
          <a:bodyPr wrap="square" rtlCol="0">
            <a:spAutoFit/>
          </a:bodyPr>
          <a:lstStyle/>
          <a:p>
            <a:r>
              <a:rPr lang="fi-FI" sz="1200" b="1" dirty="0"/>
              <a:t>Ensilumi </a:t>
            </a:r>
            <a:r>
              <a:rPr lang="fi-FI" sz="1200" dirty="0"/>
              <a:t>= lunta on maassa vähintään 1 cm aamulla klo 9 kesäaikaan (tai klo 8 talviaikaan), jotta se lasketaan ensilumeksi.</a:t>
            </a:r>
          </a:p>
        </p:txBody>
      </p:sp>
      <p:sp>
        <p:nvSpPr>
          <p:cNvPr id="21" name="Tekstiruutu 20">
            <a:extLst>
              <a:ext uri="{FF2B5EF4-FFF2-40B4-BE49-F238E27FC236}">
                <a16:creationId xmlns:a16="http://schemas.microsoft.com/office/drawing/2014/main" id="{AAC2F928-D9D7-4ED4-A6CC-EB6284571927}"/>
              </a:ext>
            </a:extLst>
          </p:cNvPr>
          <p:cNvSpPr txBox="1"/>
          <p:nvPr/>
        </p:nvSpPr>
        <p:spPr>
          <a:xfrm>
            <a:off x="838200" y="1219100"/>
            <a:ext cx="10180207" cy="461665"/>
          </a:xfrm>
          <a:prstGeom prst="rect">
            <a:avLst/>
          </a:prstGeom>
          <a:noFill/>
        </p:spPr>
        <p:txBody>
          <a:bodyPr wrap="square" rtlCol="0">
            <a:spAutoFit/>
          </a:bodyPr>
          <a:lstStyle/>
          <a:p>
            <a:r>
              <a:rPr lang="fi-FI" sz="2400" b="1" dirty="0"/>
              <a:t>Selvitä karttojen avulla kuinka kauan kotipaikallasi on yleensä lunta maassa? </a:t>
            </a:r>
          </a:p>
        </p:txBody>
      </p:sp>
      <p:sp>
        <p:nvSpPr>
          <p:cNvPr id="22" name="Suorakulmio: Pyöristetyt kulmat 21">
            <a:extLst>
              <a:ext uri="{FF2B5EF4-FFF2-40B4-BE49-F238E27FC236}">
                <a16:creationId xmlns:a16="http://schemas.microsoft.com/office/drawing/2014/main" id="{BCFCE0BB-2A06-496A-BC99-533CBDA50353}"/>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0" name="Vuokaaviosymboli: Liitin 19">
            <a:extLst>
              <a:ext uri="{FF2B5EF4-FFF2-40B4-BE49-F238E27FC236}">
                <a16:creationId xmlns:a16="http://schemas.microsoft.com/office/drawing/2014/main" id="{872299AF-5B8D-4748-B183-6002CC784B79}"/>
              </a:ext>
            </a:extLst>
          </p:cNvPr>
          <p:cNvSpPr/>
          <p:nvPr/>
        </p:nvSpPr>
        <p:spPr>
          <a:xfrm>
            <a:off x="237222" y="72753"/>
            <a:ext cx="431392" cy="448978"/>
          </a:xfrm>
          <a:prstGeom prst="flowChartConnector">
            <a:avLst/>
          </a:prstGeom>
          <a:solidFill>
            <a:srgbClr val="88DF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4</a:t>
            </a:r>
          </a:p>
        </p:txBody>
      </p:sp>
    </p:spTree>
    <p:extLst>
      <p:ext uri="{BB962C8B-B14F-4D97-AF65-F5344CB8AC3E}">
        <p14:creationId xmlns:p14="http://schemas.microsoft.com/office/powerpoint/2010/main" val="351893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E0BB4D-D60C-3006-1D50-6D954AE02798}"/>
              </a:ext>
            </a:extLst>
          </p:cNvPr>
          <p:cNvSpPr>
            <a:spLocks noGrp="1"/>
          </p:cNvSpPr>
          <p:nvPr>
            <p:ph type="title"/>
          </p:nvPr>
        </p:nvSpPr>
        <p:spPr>
          <a:xfrm>
            <a:off x="838200" y="-7308"/>
            <a:ext cx="10515600" cy="1325563"/>
          </a:xfrm>
        </p:spPr>
        <p:txBody>
          <a:bodyPr/>
          <a:lstStyle/>
          <a:p>
            <a:r>
              <a:rPr lang="fi-FI" b="1" dirty="0">
                <a:latin typeface="Gill Sans Ultra Bold Condensed" panose="020B0A06020104020203" pitchFamily="34" charset="0"/>
              </a:rPr>
              <a:t>LUMEN MONET MERKITYKSET</a:t>
            </a:r>
          </a:p>
        </p:txBody>
      </p:sp>
      <p:sp>
        <p:nvSpPr>
          <p:cNvPr id="3" name="Sisällön paikkamerkki 2">
            <a:extLst>
              <a:ext uri="{FF2B5EF4-FFF2-40B4-BE49-F238E27FC236}">
                <a16:creationId xmlns:a16="http://schemas.microsoft.com/office/drawing/2014/main" id="{0651C819-157D-2A2E-A92C-2E91CE7E89F8}"/>
              </a:ext>
            </a:extLst>
          </p:cNvPr>
          <p:cNvSpPr>
            <a:spLocks noGrp="1"/>
          </p:cNvSpPr>
          <p:nvPr>
            <p:ph idx="1"/>
          </p:nvPr>
        </p:nvSpPr>
        <p:spPr>
          <a:xfrm>
            <a:off x="838200" y="924560"/>
            <a:ext cx="7080119" cy="4991234"/>
          </a:xfrm>
        </p:spPr>
        <p:txBody>
          <a:bodyPr>
            <a:normAutofit fontScale="25000" lnSpcReduction="20000"/>
          </a:bodyPr>
          <a:lstStyle/>
          <a:p>
            <a:pPr marL="0" indent="0">
              <a:buNone/>
            </a:pPr>
            <a:r>
              <a:rPr lang="fi-FI" sz="9600" b="1" dirty="0"/>
              <a:t>Lumeen liittyviä sanoja on paljon niillä alueilla, joissa lunta esiintyy ja sen merkitys elämään on suuri. Tullakseen toimeen vaativissa arktisissa olosuhteissa on hallittava paljon ympäristöönsä liittyvää erikoistietoa ja  myös sanastoa.</a:t>
            </a:r>
          </a:p>
          <a:p>
            <a:r>
              <a:rPr lang="fi-FI" sz="8000" dirty="0"/>
              <a:t>Skottikielestä on löydetty yli 400 sanaa lumelle. Skottisanoja lumelle ovat esim. </a:t>
            </a:r>
            <a:r>
              <a:rPr lang="fi-FI" sz="8000" i="1" dirty="0" err="1"/>
              <a:t>flindrikin</a:t>
            </a:r>
            <a:r>
              <a:rPr lang="fi-FI" sz="8000" dirty="0"/>
              <a:t> (kevyt lumikuuro), </a:t>
            </a:r>
            <a:r>
              <a:rPr lang="fi-FI" sz="8000" i="1" dirty="0" err="1"/>
              <a:t>feefle</a:t>
            </a:r>
            <a:r>
              <a:rPr lang="fi-FI" sz="8000" dirty="0"/>
              <a:t> (kieppuva lumi) ja </a:t>
            </a:r>
            <a:r>
              <a:rPr lang="fi-FI" sz="8000" i="1" dirty="0" err="1"/>
              <a:t>spitters</a:t>
            </a:r>
            <a:r>
              <a:rPr lang="fi-FI" sz="8000" dirty="0"/>
              <a:t> (pienet lumihiutaleet). </a:t>
            </a:r>
          </a:p>
          <a:p>
            <a:r>
              <a:rPr lang="fi-FI" sz="8000" dirty="0"/>
              <a:t>Pohjoissaamen kielessä on ainakin 180 lumeen ja jäähän viittaavaa sanaa. Näitä ovat esim. </a:t>
            </a:r>
            <a:r>
              <a:rPr lang="fi-FI" sz="8000" i="1" dirty="0" err="1"/>
              <a:t>muohta</a:t>
            </a:r>
            <a:r>
              <a:rPr lang="fi-FI" sz="8000" dirty="0"/>
              <a:t> - </a:t>
            </a:r>
            <a:r>
              <a:rPr lang="fi-FI" sz="8000" i="1" dirty="0" err="1"/>
              <a:t>muõtt</a:t>
            </a:r>
            <a:r>
              <a:rPr lang="fi-FI" sz="8000" dirty="0"/>
              <a:t> (yleisnimitys lumelle), </a:t>
            </a:r>
            <a:r>
              <a:rPr lang="fi-FI" sz="8000" i="1" dirty="0" err="1"/>
              <a:t>čearga</a:t>
            </a:r>
            <a:r>
              <a:rPr lang="fi-FI" sz="8000" dirty="0"/>
              <a:t> (kinos), </a:t>
            </a:r>
            <a:r>
              <a:rPr lang="fi-FI" sz="8000" i="1" dirty="0" err="1"/>
              <a:t>doavdnji</a:t>
            </a:r>
            <a:r>
              <a:rPr lang="fi-FI" sz="8000" dirty="0"/>
              <a:t> (tarpeeksi vahva lumi esim. hiihtämiseen) tai </a:t>
            </a:r>
            <a:r>
              <a:rPr lang="fi-FI" sz="8000" i="1" dirty="0" err="1"/>
              <a:t>seańaš</a:t>
            </a:r>
            <a:r>
              <a:rPr lang="fi-FI" sz="8000" dirty="0"/>
              <a:t> (raelumi). Vielä enemmän pohjoissaamessa on kuitenkin poroihin tai poronhoitoon liittyviä termejä ja nimityksiä, yli 1000 sanaa. </a:t>
            </a:r>
          </a:p>
          <a:p>
            <a:r>
              <a:rPr lang="fi-FI" sz="8000" dirty="0"/>
              <a:t>Inuiittikielessä pitkät lausemaiset ilmaisut, kuten ”tänään katolle satanut lumi”, kirjoitetaan yhdeksi sanaksi. Jos nämä ilmaisut lasketaan omiksi sanoiksi, inuiiteilla onkin loputon määrä lunta tarkoittavia sanoja. </a:t>
            </a:r>
            <a:r>
              <a:rPr lang="fi-FI" sz="8000" dirty="0" err="1"/>
              <a:t>Länsigrönlannin</a:t>
            </a:r>
            <a:r>
              <a:rPr lang="fi-FI" sz="8000" dirty="0"/>
              <a:t> kielessä on lumelle kaksi perussanaa: </a:t>
            </a:r>
            <a:r>
              <a:rPr lang="fi-FI" sz="8000" i="1" dirty="0" err="1"/>
              <a:t>qanik</a:t>
            </a:r>
            <a:r>
              <a:rPr lang="fi-FI" sz="8000" dirty="0"/>
              <a:t> (satava lumi) ja </a:t>
            </a:r>
            <a:r>
              <a:rPr lang="fi-FI" sz="8000" i="1" dirty="0" err="1"/>
              <a:t>aput</a:t>
            </a:r>
            <a:r>
              <a:rPr lang="fi-FI" sz="8000" dirty="0"/>
              <a:t> (maassa oleva lumi).</a:t>
            </a:r>
          </a:p>
          <a:p>
            <a:r>
              <a:rPr lang="fi-FI" sz="8000" dirty="0"/>
              <a:t>Suomen kielessä lunta tarkoittavia ja lumeen liittyviä sanoja on myös lukemattomia. Niitä tulee tutuksi lumipolun varrella. Tunnetko vierellä olevat vanhemmat tai uudet lumisanat?  </a:t>
            </a:r>
            <a:endParaRPr lang="fi-FI" sz="9600" dirty="0"/>
          </a:p>
        </p:txBody>
      </p:sp>
      <p:pic>
        <p:nvPicPr>
          <p:cNvPr id="10" name="Kuva 9">
            <a:extLst>
              <a:ext uri="{FF2B5EF4-FFF2-40B4-BE49-F238E27FC236}">
                <a16:creationId xmlns:a16="http://schemas.microsoft.com/office/drawing/2014/main" id="{A0DA4515-2442-4269-9BDD-4BC089A79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1" name="Kuva 10">
            <a:extLst>
              <a:ext uri="{FF2B5EF4-FFF2-40B4-BE49-F238E27FC236}">
                <a16:creationId xmlns:a16="http://schemas.microsoft.com/office/drawing/2014/main" id="{A55757A0-8598-4B4F-A48F-EEADE77D9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2" name="Picture 13" descr="Lapin korkeakoulukonserni - LUC">
            <a:extLst>
              <a:ext uri="{FF2B5EF4-FFF2-40B4-BE49-F238E27FC236}">
                <a16:creationId xmlns:a16="http://schemas.microsoft.com/office/drawing/2014/main" id="{3601780C-88BA-464C-8CD4-68FC55CC8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4" name="Vuokaaviosymboli: Liitin 13">
            <a:extLst>
              <a:ext uri="{FF2B5EF4-FFF2-40B4-BE49-F238E27FC236}">
                <a16:creationId xmlns:a16="http://schemas.microsoft.com/office/drawing/2014/main" id="{C5E277B9-9094-434F-9F1A-3401286DADC2}"/>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5</a:t>
            </a:r>
          </a:p>
        </p:txBody>
      </p:sp>
      <p:pic>
        <p:nvPicPr>
          <p:cNvPr id="13" name="Kuva 12">
            <a:extLst>
              <a:ext uri="{FF2B5EF4-FFF2-40B4-BE49-F238E27FC236}">
                <a16:creationId xmlns:a16="http://schemas.microsoft.com/office/drawing/2014/main" id="{4CCDD8FF-5174-47C5-ADEC-F01B3E08736D}"/>
              </a:ext>
            </a:extLst>
          </p:cNvPr>
          <p:cNvPicPr>
            <a:picLocks noChangeAspect="1"/>
          </p:cNvPicPr>
          <p:nvPr/>
        </p:nvPicPr>
        <p:blipFill>
          <a:blip r:embed="rId5"/>
          <a:stretch>
            <a:fillRect/>
          </a:stretch>
        </p:blipFill>
        <p:spPr>
          <a:xfrm flipH="1">
            <a:off x="9619769" y="109564"/>
            <a:ext cx="2402584" cy="1325563"/>
          </a:xfrm>
          <a:prstGeom prst="rect">
            <a:avLst/>
          </a:prstGeom>
        </p:spPr>
      </p:pic>
      <p:pic>
        <p:nvPicPr>
          <p:cNvPr id="15" name="Kuva 14">
            <a:extLst>
              <a:ext uri="{FF2B5EF4-FFF2-40B4-BE49-F238E27FC236}">
                <a16:creationId xmlns:a16="http://schemas.microsoft.com/office/drawing/2014/main" id="{F3529641-7DDA-4E47-B6EC-02C0B62418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986" y="1997711"/>
            <a:ext cx="3399348" cy="2265934"/>
          </a:xfrm>
          <a:prstGeom prst="rect">
            <a:avLst/>
          </a:prstGeom>
        </p:spPr>
      </p:pic>
      <p:sp>
        <p:nvSpPr>
          <p:cNvPr id="17" name="Tekstiruutu 16">
            <a:extLst>
              <a:ext uri="{FF2B5EF4-FFF2-40B4-BE49-F238E27FC236}">
                <a16:creationId xmlns:a16="http://schemas.microsoft.com/office/drawing/2014/main" id="{E4E34F30-96AC-4A45-8ACB-4DD4BE7D3D3A}"/>
              </a:ext>
            </a:extLst>
          </p:cNvPr>
          <p:cNvSpPr txBox="1"/>
          <p:nvPr/>
        </p:nvSpPr>
        <p:spPr>
          <a:xfrm>
            <a:off x="8258109" y="4494923"/>
            <a:ext cx="3725101" cy="1938992"/>
          </a:xfrm>
          <a:prstGeom prst="rect">
            <a:avLst/>
          </a:prstGeom>
          <a:noFill/>
        </p:spPr>
        <p:txBody>
          <a:bodyPr wrap="square" rtlCol="0">
            <a:spAutoFit/>
          </a:bodyPr>
          <a:lstStyle/>
          <a:p>
            <a:pPr algn="ctr"/>
            <a:r>
              <a:rPr lang="fi-FI" sz="2400" b="1" dirty="0">
                <a:latin typeface="Gill Sans MT" panose="020B0502020104020203" pitchFamily="34" charset="0"/>
              </a:rPr>
              <a:t>lumi huurre viti loska nuoska pyry tuisku </a:t>
            </a:r>
          </a:p>
          <a:p>
            <a:pPr algn="ctr"/>
            <a:r>
              <a:rPr lang="fi-FI" sz="2400" b="1" dirty="0">
                <a:latin typeface="Gill Sans MT" panose="020B0502020104020203" pitchFamily="34" charset="0"/>
              </a:rPr>
              <a:t>höttö kohva nietos </a:t>
            </a:r>
            <a:r>
              <a:rPr lang="fi-FI" sz="2400" b="1" dirty="0" err="1">
                <a:latin typeface="Gill Sans MT" panose="020B0502020104020203" pitchFamily="34" charset="0"/>
              </a:rPr>
              <a:t>umpinen</a:t>
            </a:r>
            <a:r>
              <a:rPr lang="fi-FI" sz="2400" b="1" dirty="0">
                <a:latin typeface="Gill Sans MT" panose="020B0502020104020203" pitchFamily="34" charset="0"/>
              </a:rPr>
              <a:t> polanne tykky puuteri korppu betoni</a:t>
            </a:r>
          </a:p>
        </p:txBody>
      </p:sp>
      <p:sp>
        <p:nvSpPr>
          <p:cNvPr id="16" name="Tekstiruutu 15">
            <a:extLst>
              <a:ext uri="{FF2B5EF4-FFF2-40B4-BE49-F238E27FC236}">
                <a16:creationId xmlns:a16="http://schemas.microsoft.com/office/drawing/2014/main" id="{0EBAC892-4DA6-48A2-991E-8FF44974978B}"/>
              </a:ext>
            </a:extLst>
          </p:cNvPr>
          <p:cNvSpPr txBox="1"/>
          <p:nvPr/>
        </p:nvSpPr>
        <p:spPr>
          <a:xfrm>
            <a:off x="8378873" y="4017424"/>
            <a:ext cx="1741786" cy="246221"/>
          </a:xfrm>
          <a:prstGeom prst="rect">
            <a:avLst/>
          </a:prstGeom>
          <a:noFill/>
        </p:spPr>
        <p:txBody>
          <a:bodyPr wrap="square" rtlCol="0">
            <a:spAutoFit/>
          </a:bodyPr>
          <a:lstStyle/>
          <a:p>
            <a:r>
              <a:rPr lang="fi-FI" sz="1000" dirty="0"/>
              <a:t>Kuva: Marko Juntunen, 2016</a:t>
            </a:r>
          </a:p>
        </p:txBody>
      </p:sp>
      <p:pic>
        <p:nvPicPr>
          <p:cNvPr id="18" name="Picture 2" descr="https://mirrors.creativecommons.org/presskit/buttons/88x31/png/by-nc-sa.png">
            <a:extLst>
              <a:ext uri="{FF2B5EF4-FFF2-40B4-BE49-F238E27FC236}">
                <a16:creationId xmlns:a16="http://schemas.microsoft.com/office/drawing/2014/main" id="{2825F5B5-DAAE-4042-A40D-15D7815894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480" y="6484823"/>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15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A3F07E-F380-34B1-AA44-D5B77C6BB323}"/>
              </a:ext>
            </a:extLst>
          </p:cNvPr>
          <p:cNvSpPr>
            <a:spLocks noGrp="1"/>
          </p:cNvSpPr>
          <p:nvPr>
            <p:ph type="title"/>
          </p:nvPr>
        </p:nvSpPr>
        <p:spPr>
          <a:xfrm>
            <a:off x="838200" y="0"/>
            <a:ext cx="10515600" cy="1325563"/>
          </a:xfrm>
        </p:spPr>
        <p:txBody>
          <a:bodyPr/>
          <a:lstStyle/>
          <a:p>
            <a:r>
              <a:rPr lang="fi-FI" b="1" dirty="0">
                <a:highlight>
                  <a:srgbClr val="FFFF00"/>
                </a:highlight>
                <a:latin typeface="Gill Sans Ultra Bold Condensed" panose="020B0A06020104020203" pitchFamily="34" charset="0"/>
              </a:rPr>
              <a:t>TUNNETKO LUMISANAT?</a:t>
            </a:r>
          </a:p>
        </p:txBody>
      </p:sp>
      <p:sp>
        <p:nvSpPr>
          <p:cNvPr id="3" name="Sisällön paikkamerkki 2">
            <a:extLst>
              <a:ext uri="{FF2B5EF4-FFF2-40B4-BE49-F238E27FC236}">
                <a16:creationId xmlns:a16="http://schemas.microsoft.com/office/drawing/2014/main" id="{92663BDE-F042-E94F-83A6-02AB6534FDD4}"/>
              </a:ext>
            </a:extLst>
          </p:cNvPr>
          <p:cNvSpPr>
            <a:spLocks noGrp="1"/>
          </p:cNvSpPr>
          <p:nvPr>
            <p:ph idx="1"/>
          </p:nvPr>
        </p:nvSpPr>
        <p:spPr>
          <a:xfrm>
            <a:off x="838200" y="1761230"/>
            <a:ext cx="5257800" cy="4351338"/>
          </a:xfrm>
        </p:spPr>
        <p:txBody>
          <a:bodyPr>
            <a:normAutofit/>
          </a:bodyPr>
          <a:lstStyle/>
          <a:p>
            <a:pPr marL="514350" indent="-514350">
              <a:lnSpc>
                <a:spcPct val="100000"/>
              </a:lnSpc>
              <a:buAutoNum type="alphaUcParenR"/>
            </a:pPr>
            <a:r>
              <a:rPr lang="fi-FI" sz="3600" b="1" dirty="0">
                <a:latin typeface="CaslonDoric"/>
              </a:rPr>
              <a:t>VITI</a:t>
            </a:r>
          </a:p>
          <a:p>
            <a:pPr marL="514350" indent="-514350">
              <a:lnSpc>
                <a:spcPct val="100000"/>
              </a:lnSpc>
              <a:buAutoNum type="alphaUcParenR"/>
            </a:pPr>
            <a:r>
              <a:rPr lang="fi-FI" sz="3600" b="1" dirty="0">
                <a:latin typeface="CaslonDoric"/>
              </a:rPr>
              <a:t>TYKKY</a:t>
            </a:r>
          </a:p>
          <a:p>
            <a:pPr marL="514350" indent="-514350">
              <a:lnSpc>
                <a:spcPct val="100000"/>
              </a:lnSpc>
              <a:buAutoNum type="alphaUcParenR"/>
            </a:pPr>
            <a:r>
              <a:rPr lang="fi-FI" sz="3600" b="1" dirty="0">
                <a:latin typeface="CaslonDoric"/>
              </a:rPr>
              <a:t>RÄNTÄ</a:t>
            </a:r>
          </a:p>
          <a:p>
            <a:pPr marL="514350" indent="-514350">
              <a:lnSpc>
                <a:spcPct val="100000"/>
              </a:lnSpc>
              <a:buAutoNum type="alphaUcParenR"/>
            </a:pPr>
            <a:r>
              <a:rPr lang="fi-FI" sz="3600" b="1" dirty="0">
                <a:latin typeface="CaslonDoric"/>
              </a:rPr>
              <a:t>TUISKU</a:t>
            </a:r>
          </a:p>
          <a:p>
            <a:pPr marL="514350" indent="-514350">
              <a:lnSpc>
                <a:spcPct val="100000"/>
              </a:lnSpc>
              <a:buAutoNum type="alphaUcParenR"/>
            </a:pPr>
            <a:r>
              <a:rPr lang="fi-FI" sz="3600" b="1" dirty="0">
                <a:latin typeface="CaslonDoric"/>
              </a:rPr>
              <a:t>PUUTERI</a:t>
            </a:r>
          </a:p>
          <a:p>
            <a:pPr marL="514350" indent="-514350">
              <a:lnSpc>
                <a:spcPct val="100000"/>
              </a:lnSpc>
              <a:buAutoNum type="alphaUcParenR"/>
            </a:pPr>
            <a:r>
              <a:rPr lang="fi-FI" sz="3600" b="1" dirty="0">
                <a:latin typeface="CaslonDoric"/>
              </a:rPr>
              <a:t>NIETOS</a:t>
            </a:r>
          </a:p>
          <a:p>
            <a:endParaRPr lang="fi-FI" sz="4000" dirty="0">
              <a:latin typeface="CaslonDoric"/>
            </a:endParaRPr>
          </a:p>
        </p:txBody>
      </p:sp>
      <p:sp>
        <p:nvSpPr>
          <p:cNvPr id="4" name="Sisällön paikkamerkki 2">
            <a:extLst>
              <a:ext uri="{FF2B5EF4-FFF2-40B4-BE49-F238E27FC236}">
                <a16:creationId xmlns:a16="http://schemas.microsoft.com/office/drawing/2014/main" id="{6FC3093B-7A1D-E6F5-98EB-56D8C69AFFE0}"/>
              </a:ext>
            </a:extLst>
          </p:cNvPr>
          <p:cNvSpPr txBox="1">
            <a:spLocks/>
          </p:cNvSpPr>
          <p:nvPr/>
        </p:nvSpPr>
        <p:spPr>
          <a:xfrm>
            <a:off x="3634498" y="1374572"/>
            <a:ext cx="825734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fi-FI" sz="3200" dirty="0">
                <a:solidFill>
                  <a:srgbClr val="222222"/>
                </a:solidFill>
                <a:latin typeface="CaslonDoric"/>
              </a:rPr>
              <a:t>puiden päälle kasaantuva raskas lumikerros, joka on muodostunut lumesta ja vedestä härmistymällä.</a:t>
            </a:r>
          </a:p>
          <a:p>
            <a:pPr marL="514350" indent="-514350">
              <a:buAutoNum type="arabicParenR"/>
            </a:pPr>
            <a:r>
              <a:rPr lang="fi-FI" sz="3200" dirty="0">
                <a:solidFill>
                  <a:srgbClr val="222222"/>
                </a:solidFill>
                <a:latin typeface="CaslonDoric"/>
              </a:rPr>
              <a:t>V</a:t>
            </a:r>
            <a:r>
              <a:rPr lang="fi-FI" sz="3200" b="0" i="0" dirty="0">
                <a:solidFill>
                  <a:srgbClr val="222222"/>
                </a:solidFill>
                <a:effectLst/>
                <a:latin typeface="CaslonDoric"/>
              </a:rPr>
              <a:t>astasatanutta, hienoa pakkaslunta.</a:t>
            </a:r>
            <a:endParaRPr lang="fi-FI" sz="3200" dirty="0">
              <a:solidFill>
                <a:srgbClr val="222222"/>
              </a:solidFill>
              <a:latin typeface="CaslonDoric"/>
            </a:endParaRPr>
          </a:p>
          <a:p>
            <a:pPr marL="514350" indent="-514350">
              <a:buAutoNum type="arabicParenR"/>
            </a:pPr>
            <a:r>
              <a:rPr lang="fi-FI" sz="3200" dirty="0">
                <a:solidFill>
                  <a:srgbClr val="222222"/>
                </a:solidFill>
                <a:latin typeface="CaslonDoric"/>
              </a:rPr>
              <a:t>Vastasatanut, irtonainen ja tiivistymätön lumikerros. </a:t>
            </a:r>
            <a:endParaRPr lang="fi-FI" sz="3200" b="0" i="0" dirty="0">
              <a:solidFill>
                <a:srgbClr val="222222"/>
              </a:solidFill>
              <a:effectLst/>
              <a:latin typeface="CaslonDoric"/>
            </a:endParaRPr>
          </a:p>
          <a:p>
            <a:pPr marL="514350" indent="-514350">
              <a:buAutoNum type="arabicParenR"/>
            </a:pPr>
            <a:r>
              <a:rPr lang="fi-FI" sz="3200" dirty="0">
                <a:solidFill>
                  <a:srgbClr val="222222"/>
                </a:solidFill>
                <a:latin typeface="CaslonDoric"/>
              </a:rPr>
              <a:t>Lumisadetta kovalla tuulella. </a:t>
            </a:r>
          </a:p>
          <a:p>
            <a:pPr marL="514350" indent="-514350">
              <a:buAutoNum type="arabicParenR"/>
            </a:pPr>
            <a:r>
              <a:rPr lang="fi-FI" sz="3200" dirty="0">
                <a:solidFill>
                  <a:srgbClr val="222222"/>
                </a:solidFill>
                <a:latin typeface="CaslonDoric"/>
              </a:rPr>
              <a:t>Tuulen </a:t>
            </a:r>
            <a:r>
              <a:rPr lang="fi-FI" sz="3200" b="0" i="0" dirty="0">
                <a:solidFill>
                  <a:srgbClr val="222222"/>
                </a:solidFill>
                <a:effectLst/>
                <a:latin typeface="CaslonDoric"/>
              </a:rPr>
              <a:t>muodostama lumikasa.</a:t>
            </a:r>
          </a:p>
          <a:p>
            <a:pPr marL="514350" indent="-514350">
              <a:buAutoNum type="arabicParenR"/>
            </a:pPr>
            <a:r>
              <a:rPr lang="fi-FI" sz="3200" dirty="0">
                <a:solidFill>
                  <a:srgbClr val="222222"/>
                </a:solidFill>
                <a:latin typeface="CaslonDoric"/>
              </a:rPr>
              <a:t>Kosteaa, vetistä lumisadetta.</a:t>
            </a:r>
          </a:p>
          <a:p>
            <a:pPr marL="0" indent="0">
              <a:buNone/>
            </a:pPr>
            <a:r>
              <a:rPr lang="fi-FI" sz="3200" b="1" i="0" dirty="0">
                <a:solidFill>
                  <a:srgbClr val="222222"/>
                </a:solidFill>
                <a:effectLst/>
                <a:latin typeface="CaslonDoric"/>
              </a:rPr>
              <a:t>OIKEAT VASTAUKSET LAPUN TAKANA!</a:t>
            </a:r>
          </a:p>
        </p:txBody>
      </p:sp>
      <p:pic>
        <p:nvPicPr>
          <p:cNvPr id="10" name="Kuva 9">
            <a:extLst>
              <a:ext uri="{FF2B5EF4-FFF2-40B4-BE49-F238E27FC236}">
                <a16:creationId xmlns:a16="http://schemas.microsoft.com/office/drawing/2014/main" id="{51C13C6C-3424-465B-BC0B-CFE0FE356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11" name="Kuva 10">
            <a:extLst>
              <a:ext uri="{FF2B5EF4-FFF2-40B4-BE49-F238E27FC236}">
                <a16:creationId xmlns:a16="http://schemas.microsoft.com/office/drawing/2014/main" id="{528FB1EC-CB78-462C-9A07-E31F25102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12" name="Picture 13" descr="Lapin korkeakoulukonserni - LUC">
            <a:extLst>
              <a:ext uri="{FF2B5EF4-FFF2-40B4-BE49-F238E27FC236}">
                <a16:creationId xmlns:a16="http://schemas.microsoft.com/office/drawing/2014/main" id="{B69869F3-F0D1-4ACD-B6F5-A010F06FA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13" name="Suorakulmio: Pyöristetyt kulmat 12">
            <a:extLst>
              <a:ext uri="{FF2B5EF4-FFF2-40B4-BE49-F238E27FC236}">
                <a16:creationId xmlns:a16="http://schemas.microsoft.com/office/drawing/2014/main" id="{E7E8648C-C0A4-42CB-9EDB-9DCF63B80CFB}"/>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Vuokaaviosymboli: Liitin 13">
            <a:extLst>
              <a:ext uri="{FF2B5EF4-FFF2-40B4-BE49-F238E27FC236}">
                <a16:creationId xmlns:a16="http://schemas.microsoft.com/office/drawing/2014/main" id="{ECFBBF42-92D2-45CD-9018-5F1963AB596B}"/>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5</a:t>
            </a:r>
          </a:p>
        </p:txBody>
      </p:sp>
    </p:spTree>
    <p:extLst>
      <p:ext uri="{BB962C8B-B14F-4D97-AF65-F5344CB8AC3E}">
        <p14:creationId xmlns:p14="http://schemas.microsoft.com/office/powerpoint/2010/main" val="3184888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441CC2-364E-D4FB-7C1C-8F218C63CE0D}"/>
              </a:ext>
            </a:extLst>
          </p:cNvPr>
          <p:cNvSpPr>
            <a:spLocks noGrp="1"/>
          </p:cNvSpPr>
          <p:nvPr>
            <p:ph type="ctrTitle"/>
          </p:nvPr>
        </p:nvSpPr>
        <p:spPr>
          <a:xfrm>
            <a:off x="790354" y="1136010"/>
            <a:ext cx="9144000" cy="4585979"/>
          </a:xfrm>
        </p:spPr>
        <p:txBody>
          <a:bodyPr>
            <a:normAutofit fontScale="90000"/>
          </a:bodyPr>
          <a:lstStyle/>
          <a:p>
            <a:pPr algn="l"/>
            <a:r>
              <a:rPr lang="fi-FI" dirty="0">
                <a:solidFill>
                  <a:schemeClr val="bg1">
                    <a:lumMod val="65000"/>
                  </a:schemeClr>
                </a:solidFill>
              </a:rPr>
              <a:t>A-2</a:t>
            </a:r>
            <a:br>
              <a:rPr lang="fi-FI" dirty="0">
                <a:solidFill>
                  <a:schemeClr val="bg1">
                    <a:lumMod val="65000"/>
                  </a:schemeClr>
                </a:solidFill>
              </a:rPr>
            </a:br>
            <a:r>
              <a:rPr lang="fi-FI" dirty="0">
                <a:solidFill>
                  <a:schemeClr val="bg1">
                    <a:lumMod val="65000"/>
                  </a:schemeClr>
                </a:solidFill>
              </a:rPr>
              <a:t>B-1</a:t>
            </a:r>
            <a:br>
              <a:rPr lang="fi-FI" dirty="0">
                <a:solidFill>
                  <a:schemeClr val="bg1">
                    <a:lumMod val="65000"/>
                  </a:schemeClr>
                </a:solidFill>
              </a:rPr>
            </a:br>
            <a:r>
              <a:rPr lang="fi-FI" dirty="0">
                <a:solidFill>
                  <a:schemeClr val="bg1">
                    <a:lumMod val="65000"/>
                  </a:schemeClr>
                </a:solidFill>
              </a:rPr>
              <a:t>C-6</a:t>
            </a:r>
            <a:br>
              <a:rPr lang="fi-FI" dirty="0">
                <a:solidFill>
                  <a:schemeClr val="bg1">
                    <a:lumMod val="65000"/>
                  </a:schemeClr>
                </a:solidFill>
              </a:rPr>
            </a:br>
            <a:r>
              <a:rPr lang="fi-FI" dirty="0">
                <a:solidFill>
                  <a:schemeClr val="bg1">
                    <a:lumMod val="65000"/>
                  </a:schemeClr>
                </a:solidFill>
              </a:rPr>
              <a:t>D-4</a:t>
            </a:r>
            <a:br>
              <a:rPr lang="fi-FI" dirty="0">
                <a:solidFill>
                  <a:schemeClr val="bg1">
                    <a:lumMod val="65000"/>
                  </a:schemeClr>
                </a:solidFill>
              </a:rPr>
            </a:br>
            <a:r>
              <a:rPr lang="fi-FI" dirty="0">
                <a:solidFill>
                  <a:schemeClr val="bg1">
                    <a:lumMod val="65000"/>
                  </a:schemeClr>
                </a:solidFill>
              </a:rPr>
              <a:t>E-3</a:t>
            </a:r>
            <a:br>
              <a:rPr lang="fi-FI" dirty="0">
                <a:solidFill>
                  <a:schemeClr val="bg1">
                    <a:lumMod val="65000"/>
                  </a:schemeClr>
                </a:solidFill>
              </a:rPr>
            </a:br>
            <a:r>
              <a:rPr lang="fi-FI" dirty="0">
                <a:solidFill>
                  <a:schemeClr val="bg1">
                    <a:lumMod val="65000"/>
                  </a:schemeClr>
                </a:solidFill>
              </a:rPr>
              <a:t>F-5</a:t>
            </a:r>
          </a:p>
        </p:txBody>
      </p:sp>
    </p:spTree>
    <p:extLst>
      <p:ext uri="{BB962C8B-B14F-4D97-AF65-F5344CB8AC3E}">
        <p14:creationId xmlns:p14="http://schemas.microsoft.com/office/powerpoint/2010/main" val="2133066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 15" descr="Kuva, joka sisältää kohteen talvi, piha-, sade, huurre&#10;&#10;Kuvaus luotu automaattisesti">
            <a:extLst>
              <a:ext uri="{FF2B5EF4-FFF2-40B4-BE49-F238E27FC236}">
                <a16:creationId xmlns:a16="http://schemas.microsoft.com/office/drawing/2014/main" id="{6354332B-562D-EB55-B9A9-E7BFC387F5B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3" r="-1"/>
          <a:stretch/>
        </p:blipFill>
        <p:spPr>
          <a:xfrm>
            <a:off x="9147490" y="3996476"/>
            <a:ext cx="2743200" cy="2052617"/>
          </a:xfrm>
          <a:prstGeom prst="rect">
            <a:avLst/>
          </a:prstGeom>
        </p:spPr>
      </p:pic>
      <p:pic>
        <p:nvPicPr>
          <p:cNvPr id="11" name="Kuva 10" descr="Kuva, joka sisältää kohteen lumi, piha-, jäätävä, talvi&#10;&#10;Kuvaus luotu automaattisesti">
            <a:extLst>
              <a:ext uri="{FF2B5EF4-FFF2-40B4-BE49-F238E27FC236}">
                <a16:creationId xmlns:a16="http://schemas.microsoft.com/office/drawing/2014/main" id="{F53E4A7D-FD08-046A-5A65-EEFBF1BDC9C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396" t="4765" b="85"/>
          <a:stretch/>
        </p:blipFill>
        <p:spPr>
          <a:xfrm>
            <a:off x="6169432" y="4001903"/>
            <a:ext cx="2831197" cy="2052617"/>
          </a:xfrm>
          <a:prstGeom prst="rect">
            <a:avLst/>
          </a:prstGeom>
        </p:spPr>
      </p:pic>
      <p:pic>
        <p:nvPicPr>
          <p:cNvPr id="37" name="Kuva 36">
            <a:extLst>
              <a:ext uri="{FF2B5EF4-FFF2-40B4-BE49-F238E27FC236}">
                <a16:creationId xmlns:a16="http://schemas.microsoft.com/office/drawing/2014/main" id="{B6E28795-36C7-4C79-830A-A2029E95C33F}"/>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8103" t="15954" r="28708"/>
          <a:stretch/>
        </p:blipFill>
        <p:spPr>
          <a:xfrm>
            <a:off x="9147489" y="1634030"/>
            <a:ext cx="2743200" cy="2053635"/>
          </a:xfrm>
          <a:prstGeom prst="rect">
            <a:avLst/>
          </a:prstGeom>
        </p:spPr>
      </p:pic>
      <p:pic>
        <p:nvPicPr>
          <p:cNvPr id="27" name="Kuva 26">
            <a:extLst>
              <a:ext uri="{FF2B5EF4-FFF2-40B4-BE49-F238E27FC236}">
                <a16:creationId xmlns:a16="http://schemas.microsoft.com/office/drawing/2014/main" id="{284A0E7D-013A-41A1-BBD4-85FB8E829F9B}"/>
              </a:ext>
            </a:extLst>
          </p:cNvPr>
          <p:cNvPicPr>
            <a:picLocks noChangeAspect="1"/>
          </p:cNvPicPr>
          <p:nvPr/>
        </p:nvPicPr>
        <p:blipFill rotWithShape="1">
          <a:blip r:embed="rId8">
            <a:extLst>
              <a:ext uri="{28A0092B-C50C-407E-A947-70E740481C1C}">
                <a14:useLocalDpi xmlns:a14="http://schemas.microsoft.com/office/drawing/2010/main" val="0"/>
              </a:ext>
            </a:extLst>
          </a:blip>
          <a:srcRect r="11792"/>
          <a:stretch/>
        </p:blipFill>
        <p:spPr>
          <a:xfrm>
            <a:off x="6169431" y="1634030"/>
            <a:ext cx="2715845" cy="2052616"/>
          </a:xfrm>
          <a:prstGeom prst="rect">
            <a:avLst/>
          </a:prstGeom>
        </p:spPr>
      </p:pic>
      <p:pic>
        <p:nvPicPr>
          <p:cNvPr id="4" name="Kuva 3">
            <a:extLst>
              <a:ext uri="{FF2B5EF4-FFF2-40B4-BE49-F238E27FC236}">
                <a16:creationId xmlns:a16="http://schemas.microsoft.com/office/drawing/2014/main" id="{E112311B-0B5D-4989-9407-51F45D235295}"/>
              </a:ext>
            </a:extLst>
          </p:cNvPr>
          <p:cNvPicPr>
            <a:picLocks noChangeAspect="1"/>
          </p:cNvPicPr>
          <p:nvPr/>
        </p:nvPicPr>
        <p:blipFill rotWithShape="1">
          <a:blip r:embed="rId9">
            <a:extLst>
              <a:ext uri="{28A0092B-C50C-407E-A947-70E740481C1C}">
                <a14:useLocalDpi xmlns:a14="http://schemas.microsoft.com/office/drawing/2010/main" val="0"/>
              </a:ext>
            </a:extLst>
          </a:blip>
          <a:srcRect l="18034" t="39161" r="36330" b="1802"/>
          <a:stretch/>
        </p:blipFill>
        <p:spPr>
          <a:xfrm>
            <a:off x="3191374" y="1626429"/>
            <a:ext cx="2831197" cy="2060217"/>
          </a:xfrm>
          <a:prstGeom prst="rect">
            <a:avLst/>
          </a:prstGeom>
        </p:spPr>
      </p:pic>
      <p:sp>
        <p:nvSpPr>
          <p:cNvPr id="6" name="Tekstiruutu 5">
            <a:extLst>
              <a:ext uri="{FF2B5EF4-FFF2-40B4-BE49-F238E27FC236}">
                <a16:creationId xmlns:a16="http://schemas.microsoft.com/office/drawing/2014/main" id="{2AD61988-3D8A-7FE4-9C81-6A73FDFBAA58}"/>
              </a:ext>
            </a:extLst>
          </p:cNvPr>
          <p:cNvSpPr txBox="1"/>
          <p:nvPr/>
        </p:nvSpPr>
        <p:spPr>
          <a:xfrm>
            <a:off x="3191373" y="6049093"/>
            <a:ext cx="6786511" cy="230832"/>
          </a:xfrm>
          <a:prstGeom prst="rect">
            <a:avLst/>
          </a:prstGeom>
          <a:noFill/>
        </p:spPr>
        <p:txBody>
          <a:bodyPr wrap="square" rtlCol="0">
            <a:spAutoFit/>
          </a:bodyPr>
          <a:lstStyle/>
          <a:p>
            <a:r>
              <a:rPr lang="fi-FI" sz="900" dirty="0"/>
              <a:t>Alarivin kuvat: Tuntematon tekijä, käyttöoikeus: </a:t>
            </a:r>
            <a:r>
              <a:rPr lang="fi-FI" sz="900" dirty="0">
                <a:hlinkClick r:id="rId10" tooltip="https://creativecommons.org/licenses/by-nc-nd/3.0/"/>
              </a:rPr>
              <a:t>CC BY-NC-ND</a:t>
            </a:r>
            <a:endParaRPr lang="fi-FI" sz="900" dirty="0"/>
          </a:p>
        </p:txBody>
      </p:sp>
      <p:sp>
        <p:nvSpPr>
          <p:cNvPr id="17" name="Otsikko 1">
            <a:extLst>
              <a:ext uri="{FF2B5EF4-FFF2-40B4-BE49-F238E27FC236}">
                <a16:creationId xmlns:a16="http://schemas.microsoft.com/office/drawing/2014/main" id="{A994D2BC-3171-4ED9-AEA9-16D9D03BC96D}"/>
              </a:ext>
            </a:extLst>
          </p:cNvPr>
          <p:cNvSpPr>
            <a:spLocks noGrp="1"/>
          </p:cNvSpPr>
          <p:nvPr>
            <p:ph type="title"/>
          </p:nvPr>
        </p:nvSpPr>
        <p:spPr>
          <a:xfrm>
            <a:off x="838200" y="25124"/>
            <a:ext cx="10515600" cy="1325563"/>
          </a:xfrm>
        </p:spPr>
        <p:txBody>
          <a:bodyPr/>
          <a:lstStyle/>
          <a:p>
            <a:r>
              <a:rPr lang="fi-FI" b="1" dirty="0">
                <a:highlight>
                  <a:srgbClr val="FFFF00"/>
                </a:highlight>
                <a:latin typeface="Gill Sans Ultra Bold Condensed" panose="020B0A06020104020203" pitchFamily="34" charset="0"/>
              </a:rPr>
              <a:t>TUNNISTATKO LUMIKUVAT?</a:t>
            </a:r>
          </a:p>
        </p:txBody>
      </p:sp>
      <p:sp>
        <p:nvSpPr>
          <p:cNvPr id="18" name="Sisällön paikkamerkki 2">
            <a:extLst>
              <a:ext uri="{FF2B5EF4-FFF2-40B4-BE49-F238E27FC236}">
                <a16:creationId xmlns:a16="http://schemas.microsoft.com/office/drawing/2014/main" id="{AD2CCB54-2FC7-48A3-BFDD-A602DC872DFD}"/>
              </a:ext>
            </a:extLst>
          </p:cNvPr>
          <p:cNvSpPr>
            <a:spLocks noGrp="1"/>
          </p:cNvSpPr>
          <p:nvPr>
            <p:ph idx="1"/>
          </p:nvPr>
        </p:nvSpPr>
        <p:spPr>
          <a:xfrm>
            <a:off x="722847" y="1581519"/>
            <a:ext cx="11140488" cy="4829914"/>
          </a:xfrm>
        </p:spPr>
        <p:txBody>
          <a:bodyPr>
            <a:normAutofit fontScale="77500" lnSpcReduction="20000"/>
          </a:bodyPr>
          <a:lstStyle/>
          <a:p>
            <a:pPr marL="514350" indent="-514350">
              <a:lnSpc>
                <a:spcPct val="150000"/>
              </a:lnSpc>
              <a:buAutoNum type="alphaUcParenR"/>
            </a:pPr>
            <a:r>
              <a:rPr lang="fi-FI" sz="4100" b="1" dirty="0">
                <a:latin typeface="CaslonDoric"/>
              </a:rPr>
              <a:t>VITI	       1                               2                              3</a:t>
            </a:r>
          </a:p>
          <a:p>
            <a:pPr marL="514350" indent="-514350">
              <a:lnSpc>
                <a:spcPct val="150000"/>
              </a:lnSpc>
              <a:buAutoNum type="alphaUcParenR"/>
            </a:pPr>
            <a:r>
              <a:rPr lang="fi-FI" sz="4100" b="1" dirty="0">
                <a:latin typeface="CaslonDoric"/>
              </a:rPr>
              <a:t>TYKKY</a:t>
            </a:r>
          </a:p>
          <a:p>
            <a:pPr marL="514350" indent="-514350">
              <a:lnSpc>
                <a:spcPct val="150000"/>
              </a:lnSpc>
              <a:buAutoNum type="alphaUcParenR"/>
            </a:pPr>
            <a:r>
              <a:rPr lang="fi-FI" sz="4100" b="1" dirty="0">
                <a:latin typeface="CaslonDoric"/>
              </a:rPr>
              <a:t>RÄNTÄ</a:t>
            </a:r>
          </a:p>
          <a:p>
            <a:pPr marL="514350" indent="-514350">
              <a:lnSpc>
                <a:spcPct val="150000"/>
              </a:lnSpc>
              <a:buAutoNum type="alphaUcParenR"/>
            </a:pPr>
            <a:r>
              <a:rPr lang="fi-FI" sz="4100" b="1" dirty="0">
                <a:latin typeface="CaslonDoric"/>
              </a:rPr>
              <a:t>TUISKU	       4 			5			   6</a:t>
            </a:r>
          </a:p>
          <a:p>
            <a:pPr marL="514350" indent="-514350">
              <a:lnSpc>
                <a:spcPct val="150000"/>
              </a:lnSpc>
              <a:buAutoNum type="alphaUcParenR"/>
            </a:pPr>
            <a:r>
              <a:rPr lang="fi-FI" sz="4100" b="1" dirty="0">
                <a:latin typeface="CaslonDoric"/>
              </a:rPr>
              <a:t>PUUTERI</a:t>
            </a:r>
          </a:p>
          <a:p>
            <a:pPr marL="514350" indent="-514350">
              <a:lnSpc>
                <a:spcPct val="150000"/>
              </a:lnSpc>
              <a:buAutoNum type="alphaUcParenR"/>
            </a:pPr>
            <a:r>
              <a:rPr lang="fi-FI" sz="4100" b="1" dirty="0">
                <a:latin typeface="CaslonDoric"/>
              </a:rPr>
              <a:t>NIETOS</a:t>
            </a:r>
          </a:p>
          <a:p>
            <a:endParaRPr lang="fi-FI" sz="4000" dirty="0">
              <a:latin typeface="CaslonDoric"/>
            </a:endParaRPr>
          </a:p>
        </p:txBody>
      </p:sp>
      <p:sp>
        <p:nvSpPr>
          <p:cNvPr id="28" name="Tekstiruutu 27">
            <a:extLst>
              <a:ext uri="{FF2B5EF4-FFF2-40B4-BE49-F238E27FC236}">
                <a16:creationId xmlns:a16="http://schemas.microsoft.com/office/drawing/2014/main" id="{FB4D1D2E-AD91-4F0D-ACE3-5A6B2341CEBE}"/>
              </a:ext>
            </a:extLst>
          </p:cNvPr>
          <p:cNvSpPr txBox="1"/>
          <p:nvPr/>
        </p:nvSpPr>
        <p:spPr>
          <a:xfrm>
            <a:off x="3191373" y="3644984"/>
            <a:ext cx="8685639" cy="230832"/>
          </a:xfrm>
          <a:prstGeom prst="rect">
            <a:avLst/>
          </a:prstGeom>
          <a:noFill/>
        </p:spPr>
        <p:txBody>
          <a:bodyPr wrap="square" rtlCol="0">
            <a:spAutoFit/>
          </a:bodyPr>
          <a:lstStyle/>
          <a:p>
            <a:r>
              <a:rPr lang="fi-FI" sz="900" dirty="0"/>
              <a:t>		© Marko Junttila	     	    	         © Reetta </a:t>
            </a:r>
            <a:r>
              <a:rPr lang="fi-FI" sz="900" dirty="0" err="1"/>
              <a:t>Breilin</a:t>
            </a:r>
            <a:r>
              <a:rPr lang="fi-FI" sz="900" dirty="0"/>
              <a:t>                              Tuntematon tekijä, käyttöoikeus: </a:t>
            </a:r>
            <a:r>
              <a:rPr lang="fi-FI" sz="900" dirty="0">
                <a:hlinkClick r:id="rId10" tooltip="https://creativecommons.org/licenses/by-nc-nd/3.0/"/>
              </a:rPr>
              <a:t>CC BY-NC-ND </a:t>
            </a:r>
            <a:endParaRPr lang="fi-FI" sz="900" dirty="0"/>
          </a:p>
        </p:txBody>
      </p:sp>
      <p:sp>
        <p:nvSpPr>
          <p:cNvPr id="2" name="Suorakulmio 1">
            <a:extLst>
              <a:ext uri="{FF2B5EF4-FFF2-40B4-BE49-F238E27FC236}">
                <a16:creationId xmlns:a16="http://schemas.microsoft.com/office/drawing/2014/main" id="{F673BCDC-7275-431A-8387-6C0239C0050F}"/>
              </a:ext>
            </a:extLst>
          </p:cNvPr>
          <p:cNvSpPr/>
          <p:nvPr/>
        </p:nvSpPr>
        <p:spPr>
          <a:xfrm>
            <a:off x="1200250" y="6306687"/>
            <a:ext cx="4969181" cy="461665"/>
          </a:xfrm>
          <a:prstGeom prst="rect">
            <a:avLst/>
          </a:prstGeom>
        </p:spPr>
        <p:txBody>
          <a:bodyPr wrap="none">
            <a:spAutoFit/>
          </a:bodyPr>
          <a:lstStyle/>
          <a:p>
            <a:r>
              <a:rPr lang="fi-FI" sz="2400" b="1" dirty="0">
                <a:solidFill>
                  <a:srgbClr val="222222"/>
                </a:solidFill>
                <a:latin typeface="CaslonDoric"/>
              </a:rPr>
              <a:t>OIKEAT VASTAUKSET LAPUN TAKANA!</a:t>
            </a:r>
          </a:p>
        </p:txBody>
      </p:sp>
      <p:pic>
        <p:nvPicPr>
          <p:cNvPr id="5" name="Kuva 4">
            <a:extLst>
              <a:ext uri="{FF2B5EF4-FFF2-40B4-BE49-F238E27FC236}">
                <a16:creationId xmlns:a16="http://schemas.microsoft.com/office/drawing/2014/main" id="{DC2D7C79-B4A9-4933-B537-8F0B593A8C29}"/>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t="5063" b="9921"/>
          <a:stretch/>
        </p:blipFill>
        <p:spPr>
          <a:xfrm>
            <a:off x="3191373" y="3996476"/>
            <a:ext cx="2831197" cy="2025855"/>
          </a:xfrm>
          <a:prstGeom prst="rect">
            <a:avLst/>
          </a:prstGeom>
        </p:spPr>
      </p:pic>
      <p:pic>
        <p:nvPicPr>
          <p:cNvPr id="19" name="Kuva 18">
            <a:extLst>
              <a:ext uri="{FF2B5EF4-FFF2-40B4-BE49-F238E27FC236}">
                <a16:creationId xmlns:a16="http://schemas.microsoft.com/office/drawing/2014/main" id="{B6DF1405-9878-4ADA-A853-5A3479C429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20" name="Kuva 19">
            <a:extLst>
              <a:ext uri="{FF2B5EF4-FFF2-40B4-BE49-F238E27FC236}">
                <a16:creationId xmlns:a16="http://schemas.microsoft.com/office/drawing/2014/main" id="{21EC7E1A-F8FF-4923-8A65-5D6E72AED0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21" name="Picture 13" descr="Lapin korkeakoulukonserni - LUC">
            <a:extLst>
              <a:ext uri="{FF2B5EF4-FFF2-40B4-BE49-F238E27FC236}">
                <a16:creationId xmlns:a16="http://schemas.microsoft.com/office/drawing/2014/main" id="{C99CB363-E99E-4CB2-9BA0-F9BCC69A4C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22" name="Suorakulmio: Pyöristetyt kulmat 21">
            <a:extLst>
              <a:ext uri="{FF2B5EF4-FFF2-40B4-BE49-F238E27FC236}">
                <a16:creationId xmlns:a16="http://schemas.microsoft.com/office/drawing/2014/main" id="{AAC5CA0D-A8E8-4E92-9CC5-F496B8B0C38F}"/>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3" name="Vuokaaviosymboli: Liitin 22">
            <a:extLst>
              <a:ext uri="{FF2B5EF4-FFF2-40B4-BE49-F238E27FC236}">
                <a16:creationId xmlns:a16="http://schemas.microsoft.com/office/drawing/2014/main" id="{41332CAB-2FF1-4F25-B71B-34D89E4F8969}"/>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5</a:t>
            </a:r>
          </a:p>
        </p:txBody>
      </p:sp>
    </p:spTree>
    <p:extLst>
      <p:ext uri="{BB962C8B-B14F-4D97-AF65-F5344CB8AC3E}">
        <p14:creationId xmlns:p14="http://schemas.microsoft.com/office/powerpoint/2010/main" val="44158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3B6D577A-C44B-4C6B-9F28-38C4FE568E84}"/>
              </a:ext>
            </a:extLst>
          </p:cNvPr>
          <p:cNvSpPr>
            <a:spLocks noGrp="1"/>
          </p:cNvSpPr>
          <p:nvPr>
            <p:ph type="title"/>
          </p:nvPr>
        </p:nvSpPr>
        <p:spPr>
          <a:xfrm>
            <a:off x="370068" y="232578"/>
            <a:ext cx="10945633" cy="1460100"/>
          </a:xfrm>
        </p:spPr>
        <p:txBody>
          <a:bodyPr>
            <a:normAutofit fontScale="90000"/>
          </a:bodyPr>
          <a:lstStyle/>
          <a:p>
            <a:r>
              <a:rPr lang="fi-FI" sz="7200" dirty="0">
                <a:latin typeface="Gill Sans Ultra Bold Condensed" panose="020B0A06020104020203" pitchFamily="34" charset="0"/>
              </a:rPr>
              <a:t> LUMIPOLKU 	  SNOW TRACK</a:t>
            </a:r>
          </a:p>
        </p:txBody>
      </p:sp>
      <p:sp>
        <p:nvSpPr>
          <p:cNvPr id="5" name="Sisällön paikkamerkki 4">
            <a:extLst>
              <a:ext uri="{FF2B5EF4-FFF2-40B4-BE49-F238E27FC236}">
                <a16:creationId xmlns:a16="http://schemas.microsoft.com/office/drawing/2014/main" id="{D4D79C5F-395C-4330-B3A4-62D4BE3CD9A1}"/>
              </a:ext>
            </a:extLst>
          </p:cNvPr>
          <p:cNvSpPr>
            <a:spLocks noGrp="1"/>
          </p:cNvSpPr>
          <p:nvPr>
            <p:ph sz="half" idx="1"/>
          </p:nvPr>
        </p:nvSpPr>
        <p:spPr>
          <a:xfrm>
            <a:off x="663125" y="1616149"/>
            <a:ext cx="5181600" cy="5009273"/>
          </a:xfrm>
        </p:spPr>
        <p:txBody>
          <a:bodyPr>
            <a:normAutofit fontScale="70000" lnSpcReduction="20000"/>
          </a:bodyPr>
          <a:lstStyle/>
          <a:p>
            <a:pPr marL="0" indent="0">
              <a:buNone/>
            </a:pPr>
            <a:r>
              <a:rPr lang="fi-FI" b="1" dirty="0"/>
              <a:t>LUMIPOLKU</a:t>
            </a:r>
            <a:r>
              <a:rPr lang="fi-FI" dirty="0"/>
              <a:t> on koulujen tai muiden yhteyksien tiedekasvatusopetukseen sopiva menetelmä, jossa tutustutaan lumen syntyyn, rakenteeseen, lumimittauksiin ja lumeen liittyviin ominaisuuksiin ja ilmiöihin  tieteellisin, toiminnallisin tai kansalaishavainto-menetelmien avulla 10 rastipisteellä. </a:t>
            </a:r>
          </a:p>
          <a:p>
            <a:pPr marL="0" indent="0">
              <a:buNone/>
            </a:pPr>
            <a:r>
              <a:rPr lang="fi-FI" dirty="0"/>
              <a:t>Tavoitteena on oppia ja oivaltaa uutta tietoa arkipäiväisestä ilmiöstä, lumesta.</a:t>
            </a:r>
          </a:p>
          <a:p>
            <a:pPr marL="0" indent="0">
              <a:buNone/>
            </a:pPr>
            <a:r>
              <a:rPr lang="fi-FI" dirty="0"/>
              <a:t>Lumipolun toteuttaja on Lapin yliopistossa toimiva luonnontieteiden tiedekasvatukseen keskittyvä valtakunnallisen LUMA-Suomi verkoston paikallisyksikkö LUMA-keskus Lappi ja sen LUMA-koordinaattori Teppo Kuusela (teppo.kuusela@ulapland.fi)  </a:t>
            </a:r>
            <a:endParaRPr lang="fi-FI" sz="5200" dirty="0"/>
          </a:p>
          <a:p>
            <a:pPr marL="0" indent="0">
              <a:buNone/>
            </a:pPr>
            <a:endParaRPr lang="fi-FI" sz="1700" b="1" dirty="0">
              <a:highlight>
                <a:srgbClr val="FFFF00"/>
              </a:highlight>
            </a:endParaRPr>
          </a:p>
          <a:p>
            <a:pPr marL="0" indent="0">
              <a:buNone/>
            </a:pPr>
            <a:r>
              <a:rPr lang="fi-FI" b="1" dirty="0"/>
              <a:t>PILOTOINTIVAIHE</a:t>
            </a:r>
            <a:r>
              <a:rPr lang="fi-FI" dirty="0"/>
              <a:t> – Voit 	            		</a:t>
            </a:r>
          </a:p>
          <a:p>
            <a:pPr marL="0" indent="0">
              <a:buNone/>
            </a:pPr>
            <a:r>
              <a:rPr lang="fi-FI" dirty="0"/>
              <a:t>antaa palautetta polusta: </a:t>
            </a:r>
          </a:p>
          <a:p>
            <a:pPr marL="0" indent="0">
              <a:buNone/>
            </a:pPr>
            <a:endParaRPr lang="fi-FI" dirty="0"/>
          </a:p>
        </p:txBody>
      </p:sp>
      <p:sp>
        <p:nvSpPr>
          <p:cNvPr id="6" name="Sisällön paikkamerkki 5">
            <a:extLst>
              <a:ext uri="{FF2B5EF4-FFF2-40B4-BE49-F238E27FC236}">
                <a16:creationId xmlns:a16="http://schemas.microsoft.com/office/drawing/2014/main" id="{63D58D12-8981-4384-B143-33D5A64E9341}"/>
              </a:ext>
            </a:extLst>
          </p:cNvPr>
          <p:cNvSpPr>
            <a:spLocks noGrp="1"/>
          </p:cNvSpPr>
          <p:nvPr>
            <p:ph sz="half" idx="2"/>
          </p:nvPr>
        </p:nvSpPr>
        <p:spPr>
          <a:xfrm>
            <a:off x="6347277" y="1616149"/>
            <a:ext cx="5356046" cy="5009272"/>
          </a:xfrm>
        </p:spPr>
        <p:txBody>
          <a:bodyPr>
            <a:normAutofit fontScale="70000" lnSpcReduction="20000"/>
          </a:bodyPr>
          <a:lstStyle/>
          <a:p>
            <a:pPr marL="0" indent="0">
              <a:buNone/>
            </a:pPr>
            <a:r>
              <a:rPr lang="en-US" b="1" dirty="0"/>
              <a:t>THE SNOW TRAIL </a:t>
            </a:r>
            <a:r>
              <a:rPr lang="en-US" dirty="0"/>
              <a:t>is a method suitable for free science education in schools or other situations, where you get to know about snow, its structure, snow measurements and snow-related properties and phenomena with the help of scientific, activities or popular observation methods suitable for everybody in ten task points. </a:t>
            </a:r>
          </a:p>
          <a:p>
            <a:pPr marL="0" indent="0">
              <a:buNone/>
            </a:pPr>
            <a:r>
              <a:rPr lang="en-US" dirty="0"/>
              <a:t>The goal is to learn new information about snow, very common </a:t>
            </a:r>
            <a:r>
              <a:rPr lang="en-US" dirty="0" err="1"/>
              <a:t>phenomenom</a:t>
            </a:r>
            <a:r>
              <a:rPr lang="en-US" dirty="0"/>
              <a:t> in Arctic area. </a:t>
            </a:r>
          </a:p>
          <a:p>
            <a:pPr marL="0" indent="0">
              <a:buNone/>
            </a:pPr>
            <a:r>
              <a:rPr lang="en-US" dirty="0"/>
              <a:t>The snow trail is implemented by Teppo Kuusela (teppo.kuusela@ulapland.fi), a coordinator of the LUMA-</a:t>
            </a:r>
            <a:r>
              <a:rPr lang="en-US" dirty="0" err="1"/>
              <a:t>keskus</a:t>
            </a:r>
            <a:r>
              <a:rPr lang="en-US" dirty="0"/>
              <a:t> </a:t>
            </a:r>
            <a:r>
              <a:rPr lang="en-US" dirty="0" err="1"/>
              <a:t>Lappi</a:t>
            </a:r>
            <a:r>
              <a:rPr lang="en-US" dirty="0"/>
              <a:t>, which operates with a science education at the University of Lapland in the area of Lapland.</a:t>
            </a:r>
          </a:p>
          <a:p>
            <a:pPr marL="0" indent="0">
              <a:buNone/>
            </a:pPr>
            <a:endParaRPr lang="en-US" sz="4100" b="1" dirty="0"/>
          </a:p>
          <a:p>
            <a:pPr marL="0" indent="0">
              <a:buNone/>
            </a:pPr>
            <a:r>
              <a:rPr lang="en-US" b="1" dirty="0"/>
              <a:t>PILOT PHASE </a:t>
            </a:r>
            <a:r>
              <a:rPr lang="en-US" dirty="0"/>
              <a:t>- You can give 	       </a:t>
            </a:r>
          </a:p>
          <a:p>
            <a:pPr marL="0" indent="0">
              <a:buNone/>
            </a:pPr>
            <a:r>
              <a:rPr lang="en-US" dirty="0"/>
              <a:t>feedback about the path here:</a:t>
            </a:r>
            <a:endParaRPr lang="fi-FI" dirty="0"/>
          </a:p>
        </p:txBody>
      </p:sp>
      <p:pic>
        <p:nvPicPr>
          <p:cNvPr id="7" name="Kuva 6">
            <a:extLst>
              <a:ext uri="{FF2B5EF4-FFF2-40B4-BE49-F238E27FC236}">
                <a16:creationId xmlns:a16="http://schemas.microsoft.com/office/drawing/2014/main" id="{7A5812D5-71F7-451D-8E64-0F6F9222333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870316" y="92047"/>
            <a:ext cx="1632725" cy="1632725"/>
          </a:xfrm>
          <a:prstGeom prst="rect">
            <a:avLst/>
          </a:prstGeom>
        </p:spPr>
      </p:pic>
      <p:pic>
        <p:nvPicPr>
          <p:cNvPr id="8" name="Kuva 7">
            <a:extLst>
              <a:ext uri="{FF2B5EF4-FFF2-40B4-BE49-F238E27FC236}">
                <a16:creationId xmlns:a16="http://schemas.microsoft.com/office/drawing/2014/main" id="{5CA08069-E885-415B-B9ED-9194D27D706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93000"/>
                    </a14:imgEffect>
                  </a14:imgLayer>
                </a14:imgProps>
              </a:ext>
              <a:ext uri="{28A0092B-C50C-407E-A947-70E740481C1C}">
                <a14:useLocalDpi xmlns:a14="http://schemas.microsoft.com/office/drawing/2010/main" val="0"/>
              </a:ext>
            </a:extLst>
          </a:blip>
          <a:stretch>
            <a:fillRect/>
          </a:stretch>
        </p:blipFill>
        <p:spPr>
          <a:xfrm>
            <a:off x="11045007" y="750093"/>
            <a:ext cx="1212011" cy="1212011"/>
          </a:xfrm>
          <a:prstGeom prst="rect">
            <a:avLst/>
          </a:prstGeom>
        </p:spPr>
      </p:pic>
      <p:pic>
        <p:nvPicPr>
          <p:cNvPr id="9" name="Kuva 8">
            <a:extLst>
              <a:ext uri="{FF2B5EF4-FFF2-40B4-BE49-F238E27FC236}">
                <a16:creationId xmlns:a16="http://schemas.microsoft.com/office/drawing/2014/main" id="{E91C2D22-086D-49B5-B45E-A6771FE63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0" name="Kuva 9">
            <a:extLst>
              <a:ext uri="{FF2B5EF4-FFF2-40B4-BE49-F238E27FC236}">
                <a16:creationId xmlns:a16="http://schemas.microsoft.com/office/drawing/2014/main" id="{8A67BC59-2B48-4E1F-8EDA-7F055C084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1" name="Picture 13" descr="Lapin korkeakoulukonserni - LUC">
            <a:extLst>
              <a:ext uri="{FF2B5EF4-FFF2-40B4-BE49-F238E27FC236}">
                <a16:creationId xmlns:a16="http://schemas.microsoft.com/office/drawing/2014/main" id="{2F9B6AF1-BF23-470F-A7F2-B035D1E3DF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pic>
        <p:nvPicPr>
          <p:cNvPr id="3" name="Kuva 2">
            <a:extLst>
              <a:ext uri="{FF2B5EF4-FFF2-40B4-BE49-F238E27FC236}">
                <a16:creationId xmlns:a16="http://schemas.microsoft.com/office/drawing/2014/main" id="{7D3E116A-4552-4009-BC10-82541C19D4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0939" y="5059687"/>
            <a:ext cx="1618282" cy="1618282"/>
          </a:xfrm>
          <a:prstGeom prst="rect">
            <a:avLst/>
          </a:prstGeom>
        </p:spPr>
      </p:pic>
      <p:pic>
        <p:nvPicPr>
          <p:cNvPr id="12" name="Kuva 11">
            <a:extLst>
              <a:ext uri="{FF2B5EF4-FFF2-40B4-BE49-F238E27FC236}">
                <a16:creationId xmlns:a16="http://schemas.microsoft.com/office/drawing/2014/main" id="{13923121-45EA-473D-A156-9E6196AFB6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8864" y="5059687"/>
            <a:ext cx="1618282" cy="1618282"/>
          </a:xfrm>
          <a:prstGeom prst="rect">
            <a:avLst/>
          </a:prstGeom>
        </p:spPr>
      </p:pic>
    </p:spTree>
    <p:extLst>
      <p:ext uri="{BB962C8B-B14F-4D97-AF65-F5344CB8AC3E}">
        <p14:creationId xmlns:p14="http://schemas.microsoft.com/office/powerpoint/2010/main" val="3251411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441CC2-364E-D4FB-7C1C-8F218C63CE0D}"/>
              </a:ext>
            </a:extLst>
          </p:cNvPr>
          <p:cNvSpPr>
            <a:spLocks noGrp="1"/>
          </p:cNvSpPr>
          <p:nvPr>
            <p:ph type="ctrTitle"/>
          </p:nvPr>
        </p:nvSpPr>
        <p:spPr>
          <a:xfrm>
            <a:off x="790354" y="1136010"/>
            <a:ext cx="11046046" cy="4585979"/>
          </a:xfrm>
        </p:spPr>
        <p:txBody>
          <a:bodyPr>
            <a:normAutofit fontScale="90000"/>
          </a:bodyPr>
          <a:lstStyle/>
          <a:p>
            <a:pPr algn="l"/>
            <a:r>
              <a:rPr lang="fi-FI" dirty="0">
                <a:solidFill>
                  <a:schemeClr val="bg1">
                    <a:lumMod val="65000"/>
                  </a:schemeClr>
                </a:solidFill>
              </a:rPr>
              <a:t>A - 2-kuva (pakkas-vitilunta)</a:t>
            </a:r>
            <a:br>
              <a:rPr lang="fi-FI" dirty="0">
                <a:solidFill>
                  <a:schemeClr val="bg1">
                    <a:lumMod val="65000"/>
                  </a:schemeClr>
                </a:solidFill>
              </a:rPr>
            </a:br>
            <a:r>
              <a:rPr lang="fi-FI" dirty="0">
                <a:solidFill>
                  <a:schemeClr val="bg1">
                    <a:lumMod val="65000"/>
                  </a:schemeClr>
                </a:solidFill>
              </a:rPr>
              <a:t>B - 5-kuva (tykkylumi tunturissa)</a:t>
            </a:r>
            <a:br>
              <a:rPr lang="fi-FI" dirty="0">
                <a:solidFill>
                  <a:schemeClr val="bg1">
                    <a:lumMod val="65000"/>
                  </a:schemeClr>
                </a:solidFill>
              </a:rPr>
            </a:br>
            <a:r>
              <a:rPr lang="fi-FI" dirty="0">
                <a:solidFill>
                  <a:schemeClr val="bg1">
                    <a:lumMod val="65000"/>
                  </a:schemeClr>
                </a:solidFill>
              </a:rPr>
              <a:t>C - 4-kuva (räntäkelillä lumiukkoja)</a:t>
            </a:r>
            <a:br>
              <a:rPr lang="fi-FI" dirty="0">
                <a:solidFill>
                  <a:schemeClr val="bg1">
                    <a:lumMod val="65000"/>
                  </a:schemeClr>
                </a:solidFill>
              </a:rPr>
            </a:br>
            <a:r>
              <a:rPr lang="fi-FI" dirty="0">
                <a:solidFill>
                  <a:schemeClr val="bg1">
                    <a:lumMod val="65000"/>
                  </a:schemeClr>
                </a:solidFill>
              </a:rPr>
              <a:t>D - 6-kuva (lumituiskussa)</a:t>
            </a:r>
            <a:br>
              <a:rPr lang="fi-FI" dirty="0">
                <a:solidFill>
                  <a:schemeClr val="bg1">
                    <a:lumMod val="65000"/>
                  </a:schemeClr>
                </a:solidFill>
              </a:rPr>
            </a:br>
            <a:r>
              <a:rPr lang="fi-FI" dirty="0">
                <a:solidFill>
                  <a:schemeClr val="bg1">
                    <a:lumMod val="65000"/>
                  </a:schemeClr>
                </a:solidFill>
              </a:rPr>
              <a:t>E - 3-kuva (vapaalaskijan puuteria)</a:t>
            </a:r>
            <a:br>
              <a:rPr lang="fi-FI" dirty="0">
                <a:solidFill>
                  <a:schemeClr val="bg1">
                    <a:lumMod val="65000"/>
                  </a:schemeClr>
                </a:solidFill>
              </a:rPr>
            </a:br>
            <a:r>
              <a:rPr lang="fi-FI" dirty="0">
                <a:solidFill>
                  <a:schemeClr val="bg1">
                    <a:lumMod val="65000"/>
                  </a:schemeClr>
                </a:solidFill>
              </a:rPr>
              <a:t>F - 1-kuva (hanget, korkeat nietokset…)</a:t>
            </a:r>
          </a:p>
        </p:txBody>
      </p:sp>
    </p:spTree>
    <p:extLst>
      <p:ext uri="{BB962C8B-B14F-4D97-AF65-F5344CB8AC3E}">
        <p14:creationId xmlns:p14="http://schemas.microsoft.com/office/powerpoint/2010/main" val="4046231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0AA71E-619D-47DE-838C-6290C531D0D5}"/>
              </a:ext>
            </a:extLst>
          </p:cNvPr>
          <p:cNvSpPr>
            <a:spLocks noGrp="1"/>
          </p:cNvSpPr>
          <p:nvPr>
            <p:ph type="title"/>
          </p:nvPr>
        </p:nvSpPr>
        <p:spPr>
          <a:xfrm>
            <a:off x="838201" y="216158"/>
            <a:ext cx="10515600" cy="1325563"/>
          </a:xfrm>
        </p:spPr>
        <p:txBody>
          <a:bodyPr/>
          <a:lstStyle/>
          <a:p>
            <a:r>
              <a:rPr lang="fi-FI" b="1" dirty="0">
                <a:latin typeface="Gill Sans Ultra Bold Condensed" panose="020B0A06020104020203" pitchFamily="34" charset="0"/>
              </a:rPr>
              <a:t>LUMIHANGEN KERROKSET JA 		    LUMEN OMINAISUUDET</a:t>
            </a:r>
          </a:p>
        </p:txBody>
      </p:sp>
      <p:sp>
        <p:nvSpPr>
          <p:cNvPr id="3" name="Sisällön paikkamerkki 2">
            <a:extLst>
              <a:ext uri="{FF2B5EF4-FFF2-40B4-BE49-F238E27FC236}">
                <a16:creationId xmlns:a16="http://schemas.microsoft.com/office/drawing/2014/main" id="{540943E0-6E4D-4C68-9F01-0C52752EC25C}"/>
              </a:ext>
            </a:extLst>
          </p:cNvPr>
          <p:cNvSpPr>
            <a:spLocks noGrp="1"/>
          </p:cNvSpPr>
          <p:nvPr>
            <p:ph idx="1"/>
          </p:nvPr>
        </p:nvSpPr>
        <p:spPr>
          <a:xfrm>
            <a:off x="838199" y="1541721"/>
            <a:ext cx="10836349" cy="5316279"/>
          </a:xfrm>
        </p:spPr>
        <p:txBody>
          <a:bodyPr>
            <a:normAutofit/>
          </a:bodyPr>
          <a:lstStyle/>
          <a:p>
            <a:pPr marL="0" indent="0">
              <a:buNone/>
            </a:pPr>
            <a:r>
              <a:rPr lang="fi-FI" b="1" dirty="0"/>
              <a:t>Lumihanki muuttuu sääolosuhteiden muuttumisen ja	 	        lumen sulamis-jäätymis -ilmiön myötä. Lumikiteiden 		  rakenteen muuttumista sanotaan lumen </a:t>
            </a:r>
            <a:r>
              <a:rPr lang="fi-FI" b="1" dirty="0" err="1"/>
              <a:t>metamorfismiksi</a:t>
            </a:r>
            <a:r>
              <a:rPr lang="fi-FI" b="1" dirty="0"/>
              <a:t>. </a:t>
            </a:r>
          </a:p>
          <a:p>
            <a:pPr marL="0" indent="0">
              <a:buNone/>
            </a:pPr>
            <a:r>
              <a:rPr lang="fi-FI" b="1" dirty="0"/>
              <a:t>Lumipeitteestä mitattavia ominaisuuksia ovat lumihangen syvyys, lumihangen kerrosten määrä, lumikiteiden koko ja –muoto eri kerroksissa,  jäätymiskerrokset, luminäytteen tiheys (kg/m³) ja lumen vesiarvo eli lumikuorma. </a:t>
            </a:r>
          </a:p>
          <a:p>
            <a:r>
              <a:rPr lang="fi-FI" sz="2400" dirty="0"/>
              <a:t>Mittaukset auttavat tutkijoita ja säätieteilijöitä arvioimaan ja tekemään           lumeen ja vesistöihin liittyviä ilmastomalleja, ennusteita ja tutkimuksia. </a:t>
            </a:r>
          </a:p>
          <a:p>
            <a:r>
              <a:rPr lang="fi-FI" sz="2400" dirty="0"/>
              <a:t>Lisätietoja ja havaintojen kirjaaminen viereisen QR-koodin avulla:   </a:t>
            </a:r>
          </a:p>
        </p:txBody>
      </p:sp>
      <p:pic>
        <p:nvPicPr>
          <p:cNvPr id="5" name="Kuva 4">
            <a:extLst>
              <a:ext uri="{FF2B5EF4-FFF2-40B4-BE49-F238E27FC236}">
                <a16:creationId xmlns:a16="http://schemas.microsoft.com/office/drawing/2014/main" id="{03E1FDA5-8685-4E8D-83B7-1FA4B04A3637}"/>
              </a:ext>
            </a:extLst>
          </p:cNvPr>
          <p:cNvPicPr>
            <a:picLocks noChangeAspect="1"/>
          </p:cNvPicPr>
          <p:nvPr/>
        </p:nvPicPr>
        <p:blipFill>
          <a:blip r:embed="rId2"/>
          <a:stretch>
            <a:fillRect/>
          </a:stretch>
        </p:blipFill>
        <p:spPr>
          <a:xfrm>
            <a:off x="10379814" y="4494923"/>
            <a:ext cx="1294734" cy="1294734"/>
          </a:xfrm>
          <a:prstGeom prst="rect">
            <a:avLst/>
          </a:prstGeom>
        </p:spPr>
      </p:pic>
      <p:sp>
        <p:nvSpPr>
          <p:cNvPr id="6" name="Suorakulmio 5">
            <a:extLst>
              <a:ext uri="{FF2B5EF4-FFF2-40B4-BE49-F238E27FC236}">
                <a16:creationId xmlns:a16="http://schemas.microsoft.com/office/drawing/2014/main" id="{2CB2D4F3-B173-4FAB-A2A1-FE6150DC50E4}"/>
              </a:ext>
            </a:extLst>
          </p:cNvPr>
          <p:cNvSpPr/>
          <p:nvPr/>
        </p:nvSpPr>
        <p:spPr>
          <a:xfrm>
            <a:off x="10186085" y="5677497"/>
            <a:ext cx="1682192" cy="646331"/>
          </a:xfrm>
          <a:prstGeom prst="rect">
            <a:avLst/>
          </a:prstGeom>
        </p:spPr>
        <p:txBody>
          <a:bodyPr wrap="none">
            <a:spAutoFit/>
          </a:bodyPr>
          <a:lstStyle/>
          <a:p>
            <a:pPr algn="ctr"/>
            <a:r>
              <a:rPr lang="fi-FI" dirty="0">
                <a:solidFill>
                  <a:srgbClr val="00B0F0"/>
                </a:solidFill>
                <a:hlinkClick r:id="rId3">
                  <a:extLst>
                    <a:ext uri="{A12FA001-AC4F-418D-AE19-62706E023703}">
                      <ahyp:hlinkClr xmlns:ahyp="http://schemas.microsoft.com/office/drawing/2018/hyperlinkcolor" val="tx"/>
                    </a:ext>
                  </a:extLst>
                </a:hlinkClick>
              </a:rPr>
              <a:t>Lumi ja jää</a:t>
            </a:r>
          </a:p>
          <a:p>
            <a:pPr algn="ctr"/>
            <a:r>
              <a:rPr lang="fi-FI" dirty="0">
                <a:solidFill>
                  <a:srgbClr val="00B0F0"/>
                </a:solidFill>
                <a:hlinkClick r:id="rId3">
                  <a:extLst>
                    <a:ext uri="{A12FA001-AC4F-418D-AE19-62706E023703}">
                      <ahyp:hlinkClr xmlns:ahyp="http://schemas.microsoft.com/office/drawing/2018/hyperlinkcolor" val="tx"/>
                    </a:ext>
                  </a:extLst>
                </a:hlinkClick>
              </a:rPr>
              <a:t>TALVISEURANTA</a:t>
            </a:r>
            <a:endParaRPr lang="fi-FI" dirty="0">
              <a:solidFill>
                <a:srgbClr val="00B0F0"/>
              </a:solidFill>
            </a:endParaRPr>
          </a:p>
        </p:txBody>
      </p:sp>
      <p:pic>
        <p:nvPicPr>
          <p:cNvPr id="7" name="Kuva 6">
            <a:extLst>
              <a:ext uri="{FF2B5EF4-FFF2-40B4-BE49-F238E27FC236}">
                <a16:creationId xmlns:a16="http://schemas.microsoft.com/office/drawing/2014/main" id="{EE9CAE80-386F-4390-8286-C6B1381A3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8" name="Kuva 7">
            <a:extLst>
              <a:ext uri="{FF2B5EF4-FFF2-40B4-BE49-F238E27FC236}">
                <a16:creationId xmlns:a16="http://schemas.microsoft.com/office/drawing/2014/main" id="{7B4EE429-A3C9-4CFF-BAB1-C6FB69520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9" name="Picture 13" descr="Lapin korkeakoulukonserni - LUC">
            <a:extLst>
              <a:ext uri="{FF2B5EF4-FFF2-40B4-BE49-F238E27FC236}">
                <a16:creationId xmlns:a16="http://schemas.microsoft.com/office/drawing/2014/main" id="{22C55514-D4D2-49EE-B153-7B89805A19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0" name="Vuokaaviosymboli: Liitin 9">
            <a:extLst>
              <a:ext uri="{FF2B5EF4-FFF2-40B4-BE49-F238E27FC236}">
                <a16:creationId xmlns:a16="http://schemas.microsoft.com/office/drawing/2014/main" id="{552FB481-BC14-4CC3-BE6B-23373884A912}"/>
              </a:ext>
            </a:extLst>
          </p:cNvPr>
          <p:cNvSpPr/>
          <p:nvPr/>
        </p:nvSpPr>
        <p:spPr>
          <a:xfrm>
            <a:off x="237222" y="72753"/>
            <a:ext cx="431392" cy="448978"/>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6</a:t>
            </a:r>
          </a:p>
        </p:txBody>
      </p:sp>
      <p:sp>
        <p:nvSpPr>
          <p:cNvPr id="13" name="Tekstiruutu 12">
            <a:extLst>
              <a:ext uri="{FF2B5EF4-FFF2-40B4-BE49-F238E27FC236}">
                <a16:creationId xmlns:a16="http://schemas.microsoft.com/office/drawing/2014/main" id="{2ABD5136-0D6C-4FE3-8FB6-609BF3F7DA62}"/>
              </a:ext>
            </a:extLst>
          </p:cNvPr>
          <p:cNvSpPr txBox="1"/>
          <p:nvPr/>
        </p:nvSpPr>
        <p:spPr>
          <a:xfrm>
            <a:off x="10365352" y="2487205"/>
            <a:ext cx="1741786" cy="246221"/>
          </a:xfrm>
          <a:prstGeom prst="rect">
            <a:avLst/>
          </a:prstGeom>
          <a:noFill/>
        </p:spPr>
        <p:txBody>
          <a:bodyPr wrap="square" rtlCol="0">
            <a:spAutoFit/>
          </a:bodyPr>
          <a:lstStyle/>
          <a:p>
            <a:r>
              <a:rPr lang="fi-FI" sz="1000" dirty="0"/>
              <a:t>Kuva: ilmatieteen laitos, 2023</a:t>
            </a:r>
          </a:p>
        </p:txBody>
      </p:sp>
      <p:pic>
        <p:nvPicPr>
          <p:cNvPr id="12" name="Picture 2" descr="https://mirrors.creativecommons.org/presskit/buttons/88x31/png/by-nc-sa.png">
            <a:extLst>
              <a:ext uri="{FF2B5EF4-FFF2-40B4-BE49-F238E27FC236}">
                <a16:creationId xmlns:a16="http://schemas.microsoft.com/office/drawing/2014/main" id="{1FE8A029-87D1-41E6-BCEB-F65EEBCCFF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253" y="6396770"/>
            <a:ext cx="900827" cy="315178"/>
          </a:xfrm>
          <a:prstGeom prst="rect">
            <a:avLst/>
          </a:prstGeom>
          <a:noFill/>
          <a:extLst>
            <a:ext uri="{909E8E84-426E-40DD-AFC4-6F175D3DCCD1}">
              <a14:hiddenFill xmlns:a14="http://schemas.microsoft.com/office/drawing/2010/main">
                <a:solidFill>
                  <a:srgbClr val="FFFFFF"/>
                </a:solidFill>
              </a14:hiddenFill>
            </a:ext>
          </a:extLst>
        </p:spPr>
      </p:pic>
      <p:pic>
        <p:nvPicPr>
          <p:cNvPr id="16" name="Kuva 15">
            <a:extLst>
              <a:ext uri="{FF2B5EF4-FFF2-40B4-BE49-F238E27FC236}">
                <a16:creationId xmlns:a16="http://schemas.microsoft.com/office/drawing/2014/main" id="{893BB143-1F58-46B6-84BA-872F12F662F0}"/>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val="0"/>
              </a:ext>
            </a:extLst>
          </a:blip>
          <a:srcRect l="68371" t="48198" b="3900"/>
          <a:stretch/>
        </p:blipFill>
        <p:spPr>
          <a:xfrm>
            <a:off x="9604587" y="202163"/>
            <a:ext cx="2370905" cy="2339055"/>
          </a:xfrm>
          <a:prstGeom prst="rect">
            <a:avLst/>
          </a:prstGeom>
        </p:spPr>
      </p:pic>
    </p:spTree>
    <p:extLst>
      <p:ext uri="{BB962C8B-B14F-4D97-AF65-F5344CB8AC3E}">
        <p14:creationId xmlns:p14="http://schemas.microsoft.com/office/powerpoint/2010/main" val="162244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A887BC-C32A-4D7A-AC18-EBA9B5908FEF}"/>
              </a:ext>
            </a:extLst>
          </p:cNvPr>
          <p:cNvSpPr>
            <a:spLocks noGrp="1"/>
          </p:cNvSpPr>
          <p:nvPr>
            <p:ph type="title"/>
          </p:nvPr>
        </p:nvSpPr>
        <p:spPr>
          <a:xfrm>
            <a:off x="838200" y="-9902"/>
            <a:ext cx="10515600" cy="1325563"/>
          </a:xfrm>
        </p:spPr>
        <p:txBody>
          <a:bodyPr/>
          <a:lstStyle/>
          <a:p>
            <a:r>
              <a:rPr lang="fi-FI" b="1" dirty="0">
                <a:highlight>
                  <a:srgbClr val="FFFF00"/>
                </a:highlight>
                <a:latin typeface="Gill Sans Ultra Bold Condensed" panose="020B0A06020104020203" pitchFamily="34" charset="0"/>
                <a:cs typeface="Calibri" panose="020F0502020204030204" pitchFamily="34" charset="0"/>
              </a:rPr>
              <a:t>LUMIMITTAUKSIA HANGESTA</a:t>
            </a:r>
          </a:p>
        </p:txBody>
      </p:sp>
      <p:sp>
        <p:nvSpPr>
          <p:cNvPr id="3" name="Sisällön paikkamerkki 2">
            <a:extLst>
              <a:ext uri="{FF2B5EF4-FFF2-40B4-BE49-F238E27FC236}">
                <a16:creationId xmlns:a16="http://schemas.microsoft.com/office/drawing/2014/main" id="{6AE92577-3149-4E1C-84FF-F246AD588046}"/>
              </a:ext>
            </a:extLst>
          </p:cNvPr>
          <p:cNvSpPr>
            <a:spLocks noGrp="1"/>
          </p:cNvSpPr>
          <p:nvPr>
            <p:ph idx="1"/>
          </p:nvPr>
        </p:nvSpPr>
        <p:spPr>
          <a:xfrm>
            <a:off x="845527" y="1067653"/>
            <a:ext cx="7443843" cy="5669570"/>
          </a:xfrm>
        </p:spPr>
        <p:txBody>
          <a:bodyPr>
            <a:normAutofit fontScale="92500" lnSpcReduction="20000"/>
          </a:bodyPr>
          <a:lstStyle/>
          <a:p>
            <a:pPr marL="0" indent="0">
              <a:buNone/>
            </a:pPr>
            <a:r>
              <a:rPr lang="fi-FI" b="1" dirty="0">
                <a:highlight>
                  <a:srgbClr val="FFFF00"/>
                </a:highlight>
              </a:rPr>
              <a:t>TEHTÄVIÄ: </a:t>
            </a:r>
          </a:p>
          <a:p>
            <a:pPr marL="0" indent="0">
              <a:buNone/>
            </a:pPr>
            <a:r>
              <a:rPr lang="fi-FI" b="1" dirty="0">
                <a:highlight>
                  <a:srgbClr val="FFFF00"/>
                </a:highlight>
              </a:rPr>
              <a:t>Tee </a:t>
            </a:r>
            <a:r>
              <a:rPr lang="fi-FI" b="1" dirty="0" err="1">
                <a:highlight>
                  <a:srgbClr val="FFFF00"/>
                </a:highlight>
              </a:rPr>
              <a:t>lumipallotesti</a:t>
            </a:r>
            <a:r>
              <a:rPr lang="fi-FI" b="1" dirty="0">
                <a:highlight>
                  <a:srgbClr val="FFFF00"/>
                </a:highlight>
              </a:rPr>
              <a:t>. </a:t>
            </a:r>
            <a:r>
              <a:rPr lang="fi-FI" dirty="0">
                <a:highlight>
                  <a:srgbClr val="FFFF00"/>
                </a:highlight>
              </a:rPr>
              <a:t>Jos saat lumesta tehtyä lumipallon, niin lumi on kosteaa. Lumipalloja tekemällä tutkitaan tieteellisestikin lumen kosteutta.</a:t>
            </a:r>
          </a:p>
          <a:p>
            <a:pPr lvl="1"/>
            <a:r>
              <a:rPr lang="fi-FI" sz="2600" dirty="0"/>
              <a:t>Testaa saatko tehtyä lumipallon hangen pinnalta. </a:t>
            </a:r>
          </a:p>
          <a:p>
            <a:pPr lvl="1"/>
            <a:r>
              <a:rPr lang="fi-FI" sz="2600" dirty="0"/>
              <a:t>Testaa saatko tehtyä lumipallon hangen pohjalta. </a:t>
            </a:r>
          </a:p>
          <a:p>
            <a:pPr lvl="1"/>
            <a:r>
              <a:rPr lang="fi-FI" sz="2600" dirty="0"/>
              <a:t>Miettikää, mistä erot johtuvat?</a:t>
            </a:r>
          </a:p>
          <a:p>
            <a:pPr marL="0" indent="0">
              <a:buNone/>
            </a:pPr>
            <a:r>
              <a:rPr lang="fi-FI" b="1" dirty="0">
                <a:highlight>
                  <a:srgbClr val="FFFF00"/>
                </a:highlight>
              </a:rPr>
              <a:t>Etsi lumihangesta erilaisia kerroksia ja jääkerroksia, joissa on kova kerros ja jääkiteitä. </a:t>
            </a:r>
          </a:p>
          <a:p>
            <a:pPr lvl="1"/>
            <a:r>
              <a:rPr lang="fi-FI" sz="2600" dirty="0"/>
              <a:t>Arvele miten ja milloin ne ovat syntyneet? </a:t>
            </a:r>
          </a:p>
          <a:p>
            <a:pPr lvl="1"/>
            <a:r>
              <a:rPr lang="fi-FI" sz="2600" dirty="0"/>
              <a:t>Miten lumihangen paksuus tai jääkerrokset        vaikuttavat luonnossa eläviin eläimiin?</a:t>
            </a:r>
          </a:p>
          <a:p>
            <a:pPr marL="0" indent="0">
              <a:buNone/>
            </a:pPr>
            <a:r>
              <a:rPr lang="fi-FI" b="1" dirty="0">
                <a:highlight>
                  <a:srgbClr val="FFFF00"/>
                </a:highlight>
              </a:rPr>
              <a:t>Mittaa lumen paino eri kerroksista. </a:t>
            </a:r>
          </a:p>
          <a:p>
            <a:pPr lvl="1"/>
            <a:r>
              <a:rPr lang="fi-FI" sz="2600" dirty="0"/>
              <a:t>Laita pahvimuki tai muovirasia aivan täyteen lunta eri osista lumihankea ja mittaa kalavaa’alla tai keittiövaa’alla lumen paino eri osista (pinta, keskikerros, pohjalta ja jääkerros). Vertaile tuloksia. </a:t>
            </a:r>
          </a:p>
        </p:txBody>
      </p:sp>
      <p:pic>
        <p:nvPicPr>
          <p:cNvPr id="5122" name="Picture 2" descr="https://www.ski.fi/app/uploads/2024/06/finlav-lumipeitteen-kuormitus.jpg">
            <a:extLst>
              <a:ext uri="{FF2B5EF4-FFF2-40B4-BE49-F238E27FC236}">
                <a16:creationId xmlns:a16="http://schemas.microsoft.com/office/drawing/2014/main" id="{A9004B8C-08CB-4074-9742-7D23A805F0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422"/>
          <a:stretch/>
        </p:blipFill>
        <p:spPr bwMode="auto">
          <a:xfrm>
            <a:off x="8304027" y="412008"/>
            <a:ext cx="3510788" cy="4818136"/>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C135E731-CA3D-425B-AD5F-DC7B3A2CCB3F}"/>
              </a:ext>
            </a:extLst>
          </p:cNvPr>
          <p:cNvSpPr txBox="1"/>
          <p:nvPr/>
        </p:nvSpPr>
        <p:spPr>
          <a:xfrm>
            <a:off x="8517399" y="5093624"/>
            <a:ext cx="2266412" cy="1661993"/>
          </a:xfrm>
          <a:prstGeom prst="rect">
            <a:avLst/>
          </a:prstGeom>
          <a:noFill/>
        </p:spPr>
        <p:txBody>
          <a:bodyPr wrap="square" rtlCol="0">
            <a:spAutoFit/>
          </a:bodyPr>
          <a:lstStyle/>
          <a:p>
            <a:r>
              <a:rPr lang="fi-FI" sz="1400" dirty="0"/>
              <a:t>Kuva: Suomen lumivyörykoulutus / </a:t>
            </a:r>
          </a:p>
          <a:p>
            <a:r>
              <a:rPr lang="fi-FI" sz="1400" dirty="0"/>
              <a:t>Suomen hiihtokeskusyhdistys ry (muokattu). </a:t>
            </a:r>
          </a:p>
          <a:p>
            <a:r>
              <a:rPr lang="fi-FI" sz="1600" b="1" dirty="0"/>
              <a:t>Lumivyörytietoa saat  viereisestä QR-koodista. </a:t>
            </a:r>
          </a:p>
        </p:txBody>
      </p:sp>
      <p:cxnSp>
        <p:nvCxnSpPr>
          <p:cNvPr id="10" name="Suora yhdysviiva 9">
            <a:extLst>
              <a:ext uri="{FF2B5EF4-FFF2-40B4-BE49-F238E27FC236}">
                <a16:creationId xmlns:a16="http://schemas.microsoft.com/office/drawing/2014/main" id="{02B1DA3D-9015-479E-BC3C-D3FD819B264C}"/>
              </a:ext>
            </a:extLst>
          </p:cNvPr>
          <p:cNvCxnSpPr/>
          <p:nvPr/>
        </p:nvCxnSpPr>
        <p:spPr>
          <a:xfrm>
            <a:off x="7655441" y="5073433"/>
            <a:ext cx="415937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kstiruutu 10">
            <a:extLst>
              <a:ext uri="{FF2B5EF4-FFF2-40B4-BE49-F238E27FC236}">
                <a16:creationId xmlns:a16="http://schemas.microsoft.com/office/drawing/2014/main" id="{A091C8AD-D689-4DC0-9CE3-D560AC7C4658}"/>
              </a:ext>
            </a:extLst>
          </p:cNvPr>
          <p:cNvSpPr txBox="1"/>
          <p:nvPr/>
        </p:nvSpPr>
        <p:spPr>
          <a:xfrm>
            <a:off x="7548754" y="4447293"/>
            <a:ext cx="861959" cy="646331"/>
          </a:xfrm>
          <a:prstGeom prst="rect">
            <a:avLst/>
          </a:prstGeom>
          <a:noFill/>
        </p:spPr>
        <p:txBody>
          <a:bodyPr wrap="square" rtlCol="0">
            <a:spAutoFit/>
          </a:bodyPr>
          <a:lstStyle/>
          <a:p>
            <a:r>
              <a:rPr lang="fi-FI" b="1" dirty="0"/>
              <a:t>maan</a:t>
            </a:r>
          </a:p>
          <a:p>
            <a:r>
              <a:rPr lang="fi-FI" b="1" dirty="0"/>
              <a:t>pinta</a:t>
            </a:r>
          </a:p>
        </p:txBody>
      </p:sp>
      <p:sp>
        <p:nvSpPr>
          <p:cNvPr id="12" name="Tekstiruutu 11">
            <a:extLst>
              <a:ext uri="{FF2B5EF4-FFF2-40B4-BE49-F238E27FC236}">
                <a16:creationId xmlns:a16="http://schemas.microsoft.com/office/drawing/2014/main" id="{D54D2B56-0815-434A-9678-E8B7C082E2B0}"/>
              </a:ext>
            </a:extLst>
          </p:cNvPr>
          <p:cNvSpPr txBox="1"/>
          <p:nvPr/>
        </p:nvSpPr>
        <p:spPr>
          <a:xfrm>
            <a:off x="8517399" y="605275"/>
            <a:ext cx="3297416" cy="646331"/>
          </a:xfrm>
          <a:prstGeom prst="rect">
            <a:avLst/>
          </a:prstGeom>
          <a:solidFill>
            <a:srgbClr val="FFDD55"/>
          </a:solidFill>
        </p:spPr>
        <p:txBody>
          <a:bodyPr wrap="square" rtlCol="0">
            <a:spAutoFit/>
          </a:bodyPr>
          <a:lstStyle/>
          <a:p>
            <a:r>
              <a:rPr lang="fi-FI" b="1" dirty="0"/>
              <a:t>Uusi lumimassa painaa ja tiivistää vanhoja lumikerroksia</a:t>
            </a:r>
          </a:p>
        </p:txBody>
      </p:sp>
      <p:pic>
        <p:nvPicPr>
          <p:cNvPr id="13" name="Kuva 12">
            <a:extLst>
              <a:ext uri="{FF2B5EF4-FFF2-40B4-BE49-F238E27FC236}">
                <a16:creationId xmlns:a16="http://schemas.microsoft.com/office/drawing/2014/main" id="{CB2FF96F-049E-4F98-BE09-ADE70B213BE1}"/>
              </a:ext>
            </a:extLst>
          </p:cNvPr>
          <p:cNvPicPr>
            <a:picLocks noChangeAspect="1"/>
          </p:cNvPicPr>
          <p:nvPr/>
        </p:nvPicPr>
        <p:blipFill>
          <a:blip r:embed="rId3"/>
          <a:stretch>
            <a:fillRect/>
          </a:stretch>
        </p:blipFill>
        <p:spPr>
          <a:xfrm>
            <a:off x="10477106" y="5137488"/>
            <a:ext cx="1240761" cy="1240761"/>
          </a:xfrm>
          <a:prstGeom prst="rect">
            <a:avLst/>
          </a:prstGeom>
        </p:spPr>
      </p:pic>
      <p:pic>
        <p:nvPicPr>
          <p:cNvPr id="14" name="Kuva 13">
            <a:extLst>
              <a:ext uri="{FF2B5EF4-FFF2-40B4-BE49-F238E27FC236}">
                <a16:creationId xmlns:a16="http://schemas.microsoft.com/office/drawing/2014/main" id="{805338F1-A6D3-40D3-BFC0-A7960C782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19" name="Kuva 18">
            <a:extLst>
              <a:ext uri="{FF2B5EF4-FFF2-40B4-BE49-F238E27FC236}">
                <a16:creationId xmlns:a16="http://schemas.microsoft.com/office/drawing/2014/main" id="{DD205A33-7E0A-4A98-A03E-47F1D4A27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20" name="Picture 13" descr="Lapin korkeakoulukonserni - LUC">
            <a:extLst>
              <a:ext uri="{FF2B5EF4-FFF2-40B4-BE49-F238E27FC236}">
                <a16:creationId xmlns:a16="http://schemas.microsoft.com/office/drawing/2014/main" id="{43DE9BE3-6F05-43CA-A798-67589F0839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21" name="Suorakulmio: Pyöristetyt kulmat 20">
            <a:extLst>
              <a:ext uri="{FF2B5EF4-FFF2-40B4-BE49-F238E27FC236}">
                <a16:creationId xmlns:a16="http://schemas.microsoft.com/office/drawing/2014/main" id="{0BBCFA87-2DF2-4DF5-9502-A1ED86A43289}"/>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 name="Vuokaaviosymboli: Liitin 14">
            <a:extLst>
              <a:ext uri="{FF2B5EF4-FFF2-40B4-BE49-F238E27FC236}">
                <a16:creationId xmlns:a16="http://schemas.microsoft.com/office/drawing/2014/main" id="{44221CCE-C83D-440D-A927-CDD97DD81152}"/>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6</a:t>
            </a:r>
          </a:p>
        </p:txBody>
      </p:sp>
    </p:spTree>
    <p:extLst>
      <p:ext uri="{BB962C8B-B14F-4D97-AF65-F5344CB8AC3E}">
        <p14:creationId xmlns:p14="http://schemas.microsoft.com/office/powerpoint/2010/main" val="921037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C798F30-947D-4564-B1EF-469287993D6B}"/>
              </a:ext>
            </a:extLst>
          </p:cNvPr>
          <p:cNvPicPr>
            <a:picLocks noChangeAspect="1"/>
          </p:cNvPicPr>
          <p:nvPr/>
        </p:nvPicPr>
        <p:blipFill>
          <a:blip r:embed="rId2"/>
          <a:stretch>
            <a:fillRect/>
          </a:stretch>
        </p:blipFill>
        <p:spPr>
          <a:xfrm>
            <a:off x="6180178" y="38101"/>
            <a:ext cx="5753099" cy="6819899"/>
          </a:xfrm>
          <a:prstGeom prst="rect">
            <a:avLst/>
          </a:prstGeom>
        </p:spPr>
      </p:pic>
      <p:pic>
        <p:nvPicPr>
          <p:cNvPr id="6" name="Kuva 5">
            <a:extLst>
              <a:ext uri="{FF2B5EF4-FFF2-40B4-BE49-F238E27FC236}">
                <a16:creationId xmlns:a16="http://schemas.microsoft.com/office/drawing/2014/main" id="{9EC5EBD4-4DFF-4647-B75A-B34177F3EC29}"/>
              </a:ext>
            </a:extLst>
          </p:cNvPr>
          <p:cNvPicPr>
            <a:picLocks noChangeAspect="1"/>
          </p:cNvPicPr>
          <p:nvPr/>
        </p:nvPicPr>
        <p:blipFill>
          <a:blip r:embed="rId3"/>
          <a:stretch>
            <a:fillRect/>
          </a:stretch>
        </p:blipFill>
        <p:spPr>
          <a:xfrm>
            <a:off x="258723" y="23809"/>
            <a:ext cx="5753100" cy="6810375"/>
          </a:xfrm>
          <a:prstGeom prst="rect">
            <a:avLst/>
          </a:prstGeom>
        </p:spPr>
      </p:pic>
      <p:pic>
        <p:nvPicPr>
          <p:cNvPr id="4" name="Kuva 3">
            <a:extLst>
              <a:ext uri="{FF2B5EF4-FFF2-40B4-BE49-F238E27FC236}">
                <a16:creationId xmlns:a16="http://schemas.microsoft.com/office/drawing/2014/main" id="{01229B02-8C7B-4DA4-8A6B-D8B5A0D67569}"/>
              </a:ext>
            </a:extLst>
          </p:cNvPr>
          <p:cNvPicPr>
            <a:picLocks noChangeAspect="1"/>
          </p:cNvPicPr>
          <p:nvPr/>
        </p:nvPicPr>
        <p:blipFill>
          <a:blip r:embed="rId4"/>
          <a:stretch>
            <a:fillRect/>
          </a:stretch>
        </p:blipFill>
        <p:spPr>
          <a:xfrm rot="20420150">
            <a:off x="3500185" y="4213679"/>
            <a:ext cx="3745002" cy="4455044"/>
          </a:xfrm>
          <a:prstGeom prst="rect">
            <a:avLst/>
          </a:prstGeom>
        </p:spPr>
      </p:pic>
      <p:sp>
        <p:nvSpPr>
          <p:cNvPr id="8" name="Suorakulmio 7">
            <a:extLst>
              <a:ext uri="{FF2B5EF4-FFF2-40B4-BE49-F238E27FC236}">
                <a16:creationId xmlns:a16="http://schemas.microsoft.com/office/drawing/2014/main" id="{BDDB154F-6FA7-4801-9B8D-E6EEE92AFB84}"/>
              </a:ext>
            </a:extLst>
          </p:cNvPr>
          <p:cNvSpPr/>
          <p:nvPr/>
        </p:nvSpPr>
        <p:spPr>
          <a:xfrm>
            <a:off x="324993" y="0"/>
            <a:ext cx="6096000" cy="292388"/>
          </a:xfrm>
          <a:prstGeom prst="rect">
            <a:avLst/>
          </a:prstGeom>
        </p:spPr>
        <p:txBody>
          <a:bodyPr wrap="square">
            <a:spAutoFit/>
          </a:bodyPr>
          <a:lstStyle/>
          <a:p>
            <a:r>
              <a:rPr lang="fi-FI" sz="1300" b="1" dirty="0">
                <a:hlinkClick r:id="rId5"/>
              </a:rPr>
              <a:t>https://talviseuranta.fi/wp-content/uploads/2024/11/talviseuranta_24_25.pdf</a:t>
            </a:r>
            <a:r>
              <a:rPr lang="fi-FI" sz="1300" b="1" dirty="0"/>
              <a:t> </a:t>
            </a:r>
          </a:p>
        </p:txBody>
      </p:sp>
    </p:spTree>
    <p:extLst>
      <p:ext uri="{BB962C8B-B14F-4D97-AF65-F5344CB8AC3E}">
        <p14:creationId xmlns:p14="http://schemas.microsoft.com/office/powerpoint/2010/main" val="1859210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Kuva 19">
            <a:extLst>
              <a:ext uri="{FF2B5EF4-FFF2-40B4-BE49-F238E27FC236}">
                <a16:creationId xmlns:a16="http://schemas.microsoft.com/office/drawing/2014/main" id="{C6B73371-8AFB-41F9-930E-0637BE86E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91" y="1459230"/>
            <a:ext cx="2890597" cy="5246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Kuva 20">
            <a:extLst>
              <a:ext uri="{FF2B5EF4-FFF2-40B4-BE49-F238E27FC236}">
                <a16:creationId xmlns:a16="http://schemas.microsoft.com/office/drawing/2014/main" id="{81E03CD8-7592-4ACA-B839-88D3B1E27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119" y="1459230"/>
            <a:ext cx="2890597" cy="52718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Kuva 22">
            <a:extLst>
              <a:ext uri="{FF2B5EF4-FFF2-40B4-BE49-F238E27FC236}">
                <a16:creationId xmlns:a16="http://schemas.microsoft.com/office/drawing/2014/main" id="{88D3B340-D579-4CB5-85F9-A236EBA7F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347" y="1472179"/>
            <a:ext cx="2902043" cy="5267144"/>
          </a:xfrm>
          <a:prstGeom prst="rect">
            <a:avLst/>
          </a:prstGeom>
          <a:noFill/>
          <a:extLst>
            <a:ext uri="{909E8E84-426E-40DD-AFC4-6F175D3DCCD1}">
              <a14:hiddenFill xmlns:a14="http://schemas.microsoft.com/office/drawing/2010/main">
                <a:solidFill>
                  <a:srgbClr val="FFFFFF"/>
                </a:solidFill>
              </a14:hiddenFill>
            </a:ext>
          </a:extLst>
        </p:spPr>
      </p:pic>
      <p:pic>
        <p:nvPicPr>
          <p:cNvPr id="1025" name="Kuva 23">
            <a:extLst>
              <a:ext uri="{FF2B5EF4-FFF2-40B4-BE49-F238E27FC236}">
                <a16:creationId xmlns:a16="http://schemas.microsoft.com/office/drawing/2014/main" id="{56B0965B-1966-4914-AC55-3E0DFABA6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0143" y="1486009"/>
            <a:ext cx="2911627" cy="52845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B8D8D419-B278-481B-9E55-E403FEB5BDD0}"/>
              </a:ext>
            </a:extLst>
          </p:cNvPr>
          <p:cNvSpPr>
            <a:spLocks noChangeArrowheads="1"/>
          </p:cNvSpPr>
          <p:nvPr/>
        </p:nvSpPr>
        <p:spPr bwMode="auto">
          <a:xfrm>
            <a:off x="457200" y="-2336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2" name="Suorakulmio 1">
            <a:extLst>
              <a:ext uri="{FF2B5EF4-FFF2-40B4-BE49-F238E27FC236}">
                <a16:creationId xmlns:a16="http://schemas.microsoft.com/office/drawing/2014/main" id="{86795AD3-560D-406E-B2C7-CBF1FFFAD28A}"/>
              </a:ext>
            </a:extLst>
          </p:cNvPr>
          <p:cNvSpPr/>
          <p:nvPr/>
        </p:nvSpPr>
        <p:spPr>
          <a:xfrm>
            <a:off x="128891" y="118677"/>
            <a:ext cx="9899030" cy="1815882"/>
          </a:xfrm>
          <a:prstGeom prst="rect">
            <a:avLst/>
          </a:prstGeom>
        </p:spPr>
        <p:txBody>
          <a:bodyPr wrap="square">
            <a:spAutoFit/>
          </a:bodyPr>
          <a:lstStyle/>
          <a:p>
            <a:r>
              <a:rPr lang="fi-FI" sz="2800" b="1" dirty="0">
                <a:highlight>
                  <a:srgbClr val="FFFF00"/>
                </a:highlight>
              </a:rPr>
              <a:t>TEHTÄVÄ: Tee lumimittauksia TALVISEURANTA-sivuston ohjeiden avulla ja kirjaa tulokset </a:t>
            </a:r>
            <a:r>
              <a:rPr lang="fi-FI" sz="2800" b="1" dirty="0" err="1">
                <a:highlight>
                  <a:srgbClr val="FFFF00"/>
                </a:highlight>
                <a:hlinkClick r:id="rId6"/>
              </a:rPr>
              <a:t>Talviseurantalähetti</a:t>
            </a:r>
            <a:r>
              <a:rPr lang="fi-FI" sz="2800" dirty="0">
                <a:highlight>
                  <a:srgbClr val="FFFF00"/>
                </a:highlight>
              </a:rPr>
              <a:t> –</a:t>
            </a:r>
            <a:r>
              <a:rPr lang="fi-FI" sz="2800" b="1" dirty="0">
                <a:highlight>
                  <a:srgbClr val="FFFF00"/>
                </a:highlight>
              </a:rPr>
              <a:t>havaintopalveluun: </a:t>
            </a:r>
          </a:p>
          <a:p>
            <a:r>
              <a:rPr lang="fi-FI" sz="2800" dirty="0">
                <a:hlinkClick r:id="rId6"/>
              </a:rPr>
              <a:t>https://www.jarviwiki.fi/talviseurantalahetti/</a:t>
            </a:r>
            <a:endParaRPr lang="fi-FI" sz="2800" dirty="0">
              <a:highlight>
                <a:srgbClr val="FFFF00"/>
              </a:highlight>
            </a:endParaRPr>
          </a:p>
          <a:p>
            <a:endParaRPr lang="fi-FI" sz="2800" b="1" dirty="0">
              <a:highlight>
                <a:srgbClr val="FFFF00"/>
              </a:highlight>
            </a:endParaRPr>
          </a:p>
        </p:txBody>
      </p:sp>
      <p:pic>
        <p:nvPicPr>
          <p:cNvPr id="5" name="Kuva 4">
            <a:extLst>
              <a:ext uri="{FF2B5EF4-FFF2-40B4-BE49-F238E27FC236}">
                <a16:creationId xmlns:a16="http://schemas.microsoft.com/office/drawing/2014/main" id="{D7659086-237F-4C9D-909F-2A9E59FA4A32}"/>
              </a:ext>
            </a:extLst>
          </p:cNvPr>
          <p:cNvPicPr>
            <a:picLocks noChangeAspect="1"/>
          </p:cNvPicPr>
          <p:nvPr/>
        </p:nvPicPr>
        <p:blipFill>
          <a:blip r:embed="rId7"/>
          <a:stretch>
            <a:fillRect/>
          </a:stretch>
        </p:blipFill>
        <p:spPr>
          <a:xfrm>
            <a:off x="10527772" y="118677"/>
            <a:ext cx="1319102" cy="1319102"/>
          </a:xfrm>
          <a:prstGeom prst="rect">
            <a:avLst/>
          </a:prstGeom>
        </p:spPr>
      </p:pic>
    </p:spTree>
    <p:extLst>
      <p:ext uri="{BB962C8B-B14F-4D97-AF65-F5344CB8AC3E}">
        <p14:creationId xmlns:p14="http://schemas.microsoft.com/office/powerpoint/2010/main" val="1578147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A887BC-C32A-4D7A-AC18-EBA9B5908FEF}"/>
              </a:ext>
            </a:extLst>
          </p:cNvPr>
          <p:cNvSpPr>
            <a:spLocks noGrp="1"/>
          </p:cNvSpPr>
          <p:nvPr>
            <p:ph type="title"/>
          </p:nvPr>
        </p:nvSpPr>
        <p:spPr>
          <a:xfrm>
            <a:off x="838200" y="-9902"/>
            <a:ext cx="10515600" cy="1325563"/>
          </a:xfrm>
        </p:spPr>
        <p:txBody>
          <a:bodyPr/>
          <a:lstStyle/>
          <a:p>
            <a:r>
              <a:rPr lang="fi-FI" b="1" dirty="0">
                <a:highlight>
                  <a:srgbClr val="FFFF00"/>
                </a:highlight>
                <a:latin typeface="Gill Sans Ultra Bold Condensed" panose="020B0A06020104020203" pitchFamily="34" charset="0"/>
                <a:cs typeface="Calibri" panose="020F0502020204030204" pitchFamily="34" charset="0"/>
              </a:rPr>
              <a:t>LUMITUTKIMUKSIA TALVISEURANTAAN</a:t>
            </a:r>
          </a:p>
        </p:txBody>
      </p:sp>
      <p:sp>
        <p:nvSpPr>
          <p:cNvPr id="3" name="Sisällön paikkamerkki 2">
            <a:extLst>
              <a:ext uri="{FF2B5EF4-FFF2-40B4-BE49-F238E27FC236}">
                <a16:creationId xmlns:a16="http://schemas.microsoft.com/office/drawing/2014/main" id="{6AE92577-3149-4E1C-84FF-F246AD588046}"/>
              </a:ext>
            </a:extLst>
          </p:cNvPr>
          <p:cNvSpPr>
            <a:spLocks noGrp="1"/>
          </p:cNvSpPr>
          <p:nvPr>
            <p:ph idx="1"/>
          </p:nvPr>
        </p:nvSpPr>
        <p:spPr>
          <a:xfrm>
            <a:off x="838201" y="1145627"/>
            <a:ext cx="3429000" cy="5518199"/>
          </a:xfrm>
        </p:spPr>
        <p:txBody>
          <a:bodyPr>
            <a:normAutofit/>
          </a:bodyPr>
          <a:lstStyle/>
          <a:p>
            <a:pPr marL="0" indent="0">
              <a:buNone/>
            </a:pPr>
            <a:r>
              <a:rPr lang="fi-FI" b="1" dirty="0"/>
              <a:t>Määritä Lumitilanne ja </a:t>
            </a:r>
            <a:r>
              <a:rPr lang="fi-FI" b="1" dirty="0" err="1"/>
              <a:t>Pintalumen</a:t>
            </a:r>
            <a:r>
              <a:rPr lang="fi-FI" b="1" dirty="0"/>
              <a:t> laatu: </a:t>
            </a:r>
          </a:p>
        </p:txBody>
      </p:sp>
      <p:pic>
        <p:nvPicPr>
          <p:cNvPr id="14" name="Kuva 13">
            <a:extLst>
              <a:ext uri="{FF2B5EF4-FFF2-40B4-BE49-F238E27FC236}">
                <a16:creationId xmlns:a16="http://schemas.microsoft.com/office/drawing/2014/main" id="{805338F1-A6D3-40D3-BFC0-A7960C782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19" name="Kuva 18">
            <a:extLst>
              <a:ext uri="{FF2B5EF4-FFF2-40B4-BE49-F238E27FC236}">
                <a16:creationId xmlns:a16="http://schemas.microsoft.com/office/drawing/2014/main" id="{DD205A33-7E0A-4A98-A03E-47F1D4A27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20" name="Picture 13" descr="Lapin korkeakoulukonserni - LUC">
            <a:extLst>
              <a:ext uri="{FF2B5EF4-FFF2-40B4-BE49-F238E27FC236}">
                <a16:creationId xmlns:a16="http://schemas.microsoft.com/office/drawing/2014/main" id="{43DE9BE3-6F05-43CA-A798-67589F083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21" name="Suorakulmio: Pyöristetyt kulmat 20">
            <a:extLst>
              <a:ext uri="{FF2B5EF4-FFF2-40B4-BE49-F238E27FC236}">
                <a16:creationId xmlns:a16="http://schemas.microsoft.com/office/drawing/2014/main" id="{0BBCFA87-2DF2-4DF5-9502-A1ED86A43289}"/>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5" name="Kuva 22">
            <a:extLst>
              <a:ext uri="{FF2B5EF4-FFF2-40B4-BE49-F238E27FC236}">
                <a16:creationId xmlns:a16="http://schemas.microsoft.com/office/drawing/2014/main" id="{C6D1A470-89EE-4C7C-873B-34C7857A6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820" y="1965432"/>
            <a:ext cx="2588677" cy="4698392"/>
          </a:xfrm>
          <a:prstGeom prst="rect">
            <a:avLst/>
          </a:prstGeom>
          <a:noFill/>
          <a:extLst>
            <a:ext uri="{909E8E84-426E-40DD-AFC4-6F175D3DCCD1}">
              <a14:hiddenFill xmlns:a14="http://schemas.microsoft.com/office/drawing/2010/main">
                <a:solidFill>
                  <a:srgbClr val="FFFFFF"/>
                </a:solidFill>
              </a14:hiddenFill>
            </a:ext>
          </a:extLst>
        </p:spPr>
      </p:pic>
      <p:sp>
        <p:nvSpPr>
          <p:cNvPr id="16" name="Sisällön paikkamerkki 2">
            <a:extLst>
              <a:ext uri="{FF2B5EF4-FFF2-40B4-BE49-F238E27FC236}">
                <a16:creationId xmlns:a16="http://schemas.microsoft.com/office/drawing/2014/main" id="{997B64F2-E540-4A6A-93B6-2F4F2D037BB6}"/>
              </a:ext>
            </a:extLst>
          </p:cNvPr>
          <p:cNvSpPr txBox="1">
            <a:spLocks/>
          </p:cNvSpPr>
          <p:nvPr/>
        </p:nvSpPr>
        <p:spPr>
          <a:xfrm>
            <a:off x="4267201" y="1145627"/>
            <a:ext cx="3657600" cy="55181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dirty="0" err="1"/>
              <a:t>Pintalumen</a:t>
            </a:r>
            <a:r>
              <a:rPr lang="fi-FI" b="1" dirty="0"/>
              <a:t> laatuluokat: </a:t>
            </a:r>
          </a:p>
          <a:p>
            <a:pPr marL="0" indent="0">
              <a:buNone/>
            </a:pPr>
            <a:r>
              <a:rPr lang="fi-FI" b="1" dirty="0"/>
              <a:t>Puuteri = </a:t>
            </a:r>
            <a:r>
              <a:rPr lang="fi-FI" dirty="0"/>
              <a:t>uutta, vastasatanutta lunta, </a:t>
            </a:r>
          </a:p>
          <a:p>
            <a:pPr marL="0" indent="0">
              <a:buNone/>
            </a:pPr>
            <a:r>
              <a:rPr lang="fi-FI" b="1" dirty="0"/>
              <a:t>Pakkaslumi = </a:t>
            </a:r>
            <a:r>
              <a:rPr lang="fi-FI" dirty="0"/>
              <a:t>hienojakoista, pyöreitä lumikiteitä, vanhaa lunta,</a:t>
            </a:r>
            <a:r>
              <a:rPr lang="fi-FI" b="1" dirty="0"/>
              <a:t> </a:t>
            </a:r>
          </a:p>
          <a:p>
            <a:pPr marL="0" indent="0">
              <a:buNone/>
            </a:pPr>
            <a:r>
              <a:rPr lang="fi-FI" b="1" dirty="0"/>
              <a:t>Hanki = </a:t>
            </a:r>
            <a:r>
              <a:rPr lang="fi-FI" dirty="0"/>
              <a:t>lumen pinnalla on kuorikerros eli kova, jäinen hangen pinta, </a:t>
            </a:r>
          </a:p>
          <a:p>
            <a:pPr marL="0" indent="0">
              <a:buNone/>
            </a:pPr>
            <a:r>
              <a:rPr lang="fi-FI" b="1" dirty="0"/>
              <a:t>Suojalumi = </a:t>
            </a:r>
            <a:r>
              <a:rPr lang="fi-FI" dirty="0"/>
              <a:t>nuoskalunta, lumesta saa tehtyä helposti lumipallon</a:t>
            </a:r>
          </a:p>
          <a:p>
            <a:pPr marL="0" indent="0">
              <a:buNone/>
            </a:pPr>
            <a:r>
              <a:rPr lang="fi-FI" b="1" dirty="0"/>
              <a:t>Loska = </a:t>
            </a:r>
            <a:r>
              <a:rPr lang="fi-FI" dirty="0"/>
              <a:t>lumikiteiden väleissä näkyy vettä </a:t>
            </a:r>
            <a:endParaRPr lang="fi-FI" dirty="0">
              <a:highlight>
                <a:srgbClr val="FFFF00"/>
              </a:highlight>
            </a:endParaRPr>
          </a:p>
        </p:txBody>
      </p:sp>
      <p:sp>
        <p:nvSpPr>
          <p:cNvPr id="18" name="Sisällön paikkamerkki 2">
            <a:extLst>
              <a:ext uri="{FF2B5EF4-FFF2-40B4-BE49-F238E27FC236}">
                <a16:creationId xmlns:a16="http://schemas.microsoft.com/office/drawing/2014/main" id="{24869D51-C0D9-40C3-9992-E6E303AC0006}"/>
              </a:ext>
            </a:extLst>
          </p:cNvPr>
          <p:cNvSpPr txBox="1">
            <a:spLocks/>
          </p:cNvSpPr>
          <p:nvPr/>
        </p:nvSpPr>
        <p:spPr>
          <a:xfrm>
            <a:off x="8150157" y="1145625"/>
            <a:ext cx="3429000" cy="55181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b="1" dirty="0"/>
              <a:t>Mittaa lumen syvyys koskemattomasta hangesta: </a:t>
            </a:r>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r>
              <a:rPr lang="fi-FI" b="1" dirty="0"/>
              <a:t>Lumen painon voit mitata Lumikuorma-rastin tehtäväpisteellä. </a:t>
            </a:r>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a:p>
            <a:pPr marL="0" indent="0">
              <a:buFont typeface="Arial" panose="020B0604020202020204" pitchFamily="34" charset="0"/>
              <a:buNone/>
            </a:pPr>
            <a:endParaRPr lang="fi-FI" b="1" dirty="0"/>
          </a:p>
        </p:txBody>
      </p:sp>
      <p:pic>
        <p:nvPicPr>
          <p:cNvPr id="5" name="Kuva 4">
            <a:extLst>
              <a:ext uri="{FF2B5EF4-FFF2-40B4-BE49-F238E27FC236}">
                <a16:creationId xmlns:a16="http://schemas.microsoft.com/office/drawing/2014/main" id="{A1FFA25A-004D-467A-9670-00B4C29A8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4920" y="2278073"/>
            <a:ext cx="2829479" cy="2820817"/>
          </a:xfrm>
          <a:prstGeom prst="rect">
            <a:avLst/>
          </a:prstGeom>
        </p:spPr>
      </p:pic>
      <p:sp>
        <p:nvSpPr>
          <p:cNvPr id="12" name="Vuokaaviosymboli: Liitin 11">
            <a:extLst>
              <a:ext uri="{FF2B5EF4-FFF2-40B4-BE49-F238E27FC236}">
                <a16:creationId xmlns:a16="http://schemas.microsoft.com/office/drawing/2014/main" id="{A5EF5F72-3B23-4FCF-8679-AF147350A4E2}"/>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6</a:t>
            </a:r>
          </a:p>
        </p:txBody>
      </p:sp>
    </p:spTree>
    <p:extLst>
      <p:ext uri="{BB962C8B-B14F-4D97-AF65-F5344CB8AC3E}">
        <p14:creationId xmlns:p14="http://schemas.microsoft.com/office/powerpoint/2010/main" val="2698533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0AA71E-619D-47DE-838C-6290C531D0D5}"/>
              </a:ext>
            </a:extLst>
          </p:cNvPr>
          <p:cNvSpPr>
            <a:spLocks noGrp="1"/>
          </p:cNvSpPr>
          <p:nvPr>
            <p:ph type="title"/>
          </p:nvPr>
        </p:nvSpPr>
        <p:spPr>
          <a:xfrm>
            <a:off x="838200" y="0"/>
            <a:ext cx="10515600" cy="1325563"/>
          </a:xfrm>
        </p:spPr>
        <p:txBody>
          <a:bodyPr/>
          <a:lstStyle/>
          <a:p>
            <a:r>
              <a:rPr lang="fi-FI" b="1" dirty="0">
                <a:latin typeface="Gill Sans Ultra Bold Condensed" panose="020B0A06020104020203" pitchFamily="34" charset="0"/>
              </a:rPr>
              <a:t>MITÄ LUMI PAINAA?</a:t>
            </a:r>
          </a:p>
        </p:txBody>
      </p:sp>
      <p:sp>
        <p:nvSpPr>
          <p:cNvPr id="3" name="Sisällön paikkamerkki 2">
            <a:extLst>
              <a:ext uri="{FF2B5EF4-FFF2-40B4-BE49-F238E27FC236}">
                <a16:creationId xmlns:a16="http://schemas.microsoft.com/office/drawing/2014/main" id="{540943E0-6E4D-4C68-9F01-0C52752EC25C}"/>
              </a:ext>
            </a:extLst>
          </p:cNvPr>
          <p:cNvSpPr>
            <a:spLocks noGrp="1"/>
          </p:cNvSpPr>
          <p:nvPr>
            <p:ph idx="1"/>
          </p:nvPr>
        </p:nvSpPr>
        <p:spPr>
          <a:xfrm>
            <a:off x="838198" y="1022514"/>
            <a:ext cx="8061252" cy="5561698"/>
          </a:xfrm>
        </p:spPr>
        <p:txBody>
          <a:bodyPr>
            <a:normAutofit fontScale="92500" lnSpcReduction="20000"/>
          </a:bodyPr>
          <a:lstStyle/>
          <a:p>
            <a:pPr marL="0" indent="0">
              <a:buNone/>
            </a:pPr>
            <a:r>
              <a:rPr lang="fi-FI" b="1" dirty="0"/>
              <a:t>Lumikuorma eli lumen paino riippuu sen tiheydestä eli minkälaista lunta ja kuinka tiiviisti sitä on. </a:t>
            </a:r>
          </a:p>
          <a:p>
            <a:r>
              <a:rPr lang="fi-FI" sz="2400" dirty="0"/>
              <a:t>Lumikuormat voivat olla talojen katoilla noin 100 - 300 kg/m</a:t>
            </a:r>
            <a:r>
              <a:rPr lang="fi-FI" sz="2400" baseline="30000" dirty="0"/>
              <a:t>3</a:t>
            </a:r>
            <a:r>
              <a:rPr lang="fi-FI" sz="2400" dirty="0"/>
              <a:t>. Vastasatanut lumi on kevyttä (noin 50 kg/m</a:t>
            </a:r>
            <a:r>
              <a:rPr lang="fi-FI" sz="2400" baseline="30000" dirty="0"/>
              <a:t>3</a:t>
            </a:r>
            <a:r>
              <a:rPr lang="fi-FI" sz="2400" dirty="0"/>
              <a:t>), mutta sulava tai vesisateessa kostunut lumi voi painaa jopa yli 400 kg/m</a:t>
            </a:r>
            <a:r>
              <a:rPr lang="fi-FI" sz="2400" baseline="30000" dirty="0"/>
              <a:t>3</a:t>
            </a:r>
            <a:r>
              <a:rPr lang="fi-FI" sz="2400" dirty="0"/>
              <a:t>.</a:t>
            </a:r>
          </a:p>
          <a:p>
            <a:r>
              <a:rPr lang="fi-FI" sz="2400" dirty="0"/>
              <a:t>Tykkylumi on tiivistyneen lumen ja härmistyneen jään muodostama kova lumipeite yleensä korkealla kasvavien puiden päällä. </a:t>
            </a:r>
          </a:p>
          <a:p>
            <a:r>
              <a:rPr lang="fi-FI" sz="2400" dirty="0"/>
              <a:t>Tykkylumen peittämässä puussa, esim. isossa kuusessa, lumipeitteen paino voi olla jopa 3000-5000 kg yhden puun päällä! </a:t>
            </a:r>
            <a:endParaRPr lang="fi-FI" sz="2400" b="1" dirty="0"/>
          </a:p>
          <a:p>
            <a:pPr marL="0" indent="0">
              <a:buNone/>
            </a:pPr>
            <a:r>
              <a:rPr lang="fi-FI" b="1" dirty="0"/>
              <a:t>Lumen vesiarvo on tärkein lumesta mitattava ominaisuus. </a:t>
            </a:r>
          </a:p>
          <a:p>
            <a:r>
              <a:rPr lang="fi-FI" sz="2400" dirty="0"/>
              <a:t>Lumen vesiarvo eli lumikuorma kertoo lumen sulamiskaudella vesistöihin ennustettavan vesimäärän ja tulvariskin sekä sen avulla  voidaan arvioida lumen aiheuttamia riskejä </a:t>
            </a:r>
            <a:r>
              <a:rPr lang="fi-FI" sz="2400" dirty="0">
                <a:hlinkClick r:id="rId2"/>
              </a:rPr>
              <a:t>rakenteiden lumikuorman</a:t>
            </a:r>
            <a:r>
              <a:rPr lang="fi-FI" sz="2400" dirty="0"/>
              <a:t> avulla.  </a:t>
            </a:r>
          </a:p>
          <a:p>
            <a:pPr marL="0" indent="0">
              <a:buNone/>
            </a:pPr>
            <a:endParaRPr lang="fi-FI" sz="900" b="1" dirty="0">
              <a:highlight>
                <a:srgbClr val="FFFF00"/>
              </a:highlight>
            </a:endParaRPr>
          </a:p>
          <a:p>
            <a:pPr marL="0" indent="0">
              <a:buNone/>
            </a:pPr>
            <a:r>
              <a:rPr lang="fi-FI" sz="2600" b="1" dirty="0">
                <a:highlight>
                  <a:srgbClr val="FFFF00"/>
                </a:highlight>
              </a:rPr>
              <a:t>TEHTÄVÄ: Voit tarkista oheisesta QR-koodista tämän-</a:t>
            </a:r>
            <a:r>
              <a:rPr lang="fi-FI" sz="2600" b="1" dirty="0"/>
              <a:t>          </a:t>
            </a:r>
            <a:r>
              <a:rPr lang="fi-FI" sz="2600" b="1" dirty="0">
                <a:highlight>
                  <a:srgbClr val="FFFF00"/>
                </a:highlight>
              </a:rPr>
              <a:t>hetkisen laskennallisen lumikuorman:  </a:t>
            </a:r>
          </a:p>
        </p:txBody>
      </p:sp>
      <p:pic>
        <p:nvPicPr>
          <p:cNvPr id="5" name="Sisällön paikkamerkki 6">
            <a:extLst>
              <a:ext uri="{FF2B5EF4-FFF2-40B4-BE49-F238E27FC236}">
                <a16:creationId xmlns:a16="http://schemas.microsoft.com/office/drawing/2014/main" id="{EFD5CBA3-2085-4E62-83BF-F67830FAD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825" y="295568"/>
            <a:ext cx="2880238" cy="6195607"/>
          </a:xfrm>
          <a:prstGeom prst="rect">
            <a:avLst/>
          </a:prstGeom>
        </p:spPr>
      </p:pic>
      <p:sp>
        <p:nvSpPr>
          <p:cNvPr id="7" name="AutoShape 2" descr="logo">
            <a:extLst>
              <a:ext uri="{FF2B5EF4-FFF2-40B4-BE49-F238E27FC236}">
                <a16:creationId xmlns:a16="http://schemas.microsoft.com/office/drawing/2014/main" id="{08C2C0F5-216B-4713-ABC2-AA0AB8C521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9226" name="Picture 10" descr="Medialle | Vesi.fi">
            <a:extLst>
              <a:ext uri="{FF2B5EF4-FFF2-40B4-BE49-F238E27FC236}">
                <a16:creationId xmlns:a16="http://schemas.microsoft.com/office/drawing/2014/main" id="{1E61D583-66D2-42F6-B9ED-5B7FB4FCD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628" y="6193730"/>
            <a:ext cx="1185822" cy="390482"/>
          </a:xfrm>
          <a:prstGeom prst="rect">
            <a:avLst/>
          </a:prstGeom>
          <a:noFill/>
          <a:extLst>
            <a:ext uri="{909E8E84-426E-40DD-AFC4-6F175D3DCCD1}">
              <a14:hiddenFill xmlns:a14="http://schemas.microsoft.com/office/drawing/2010/main">
                <a:solidFill>
                  <a:srgbClr val="FFFFFF"/>
                </a:solidFill>
              </a14:hiddenFill>
            </a:ext>
          </a:extLst>
        </p:spPr>
      </p:pic>
      <p:pic>
        <p:nvPicPr>
          <p:cNvPr id="14" name="Kuva 13">
            <a:extLst>
              <a:ext uri="{FF2B5EF4-FFF2-40B4-BE49-F238E27FC236}">
                <a16:creationId xmlns:a16="http://schemas.microsoft.com/office/drawing/2014/main" id="{3E299C60-6349-48E2-BC4D-C9D600D16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5" name="Kuva 14">
            <a:extLst>
              <a:ext uri="{FF2B5EF4-FFF2-40B4-BE49-F238E27FC236}">
                <a16:creationId xmlns:a16="http://schemas.microsoft.com/office/drawing/2014/main" id="{240B2507-4E9E-4423-8D29-AA2A40BDA3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6" name="Picture 13" descr="Lapin korkeakoulukonserni - LUC">
            <a:extLst>
              <a:ext uri="{FF2B5EF4-FFF2-40B4-BE49-F238E27FC236}">
                <a16:creationId xmlns:a16="http://schemas.microsoft.com/office/drawing/2014/main" id="{752DDC6C-4C70-4093-93FB-CBF2D29CB2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7" name="Vuokaaviosymboli: Liitin 16">
            <a:extLst>
              <a:ext uri="{FF2B5EF4-FFF2-40B4-BE49-F238E27FC236}">
                <a16:creationId xmlns:a16="http://schemas.microsoft.com/office/drawing/2014/main" id="{9B4F4862-2226-4DCA-9610-5AAEC127370B}"/>
              </a:ext>
            </a:extLst>
          </p:cNvPr>
          <p:cNvSpPr/>
          <p:nvPr/>
        </p:nvSpPr>
        <p:spPr>
          <a:xfrm>
            <a:off x="237222" y="72753"/>
            <a:ext cx="431392" cy="448978"/>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7</a:t>
            </a:r>
          </a:p>
        </p:txBody>
      </p:sp>
      <p:pic>
        <p:nvPicPr>
          <p:cNvPr id="13" name="Kuva 12">
            <a:extLst>
              <a:ext uri="{FF2B5EF4-FFF2-40B4-BE49-F238E27FC236}">
                <a16:creationId xmlns:a16="http://schemas.microsoft.com/office/drawing/2014/main" id="{D39AB561-7A94-4060-A84F-025F6D72983D}"/>
              </a:ext>
            </a:extLst>
          </p:cNvPr>
          <p:cNvPicPr>
            <a:picLocks noChangeAspect="1"/>
          </p:cNvPicPr>
          <p:nvPr/>
        </p:nvPicPr>
        <p:blipFill rotWithShape="1">
          <a:blip r:embed="rId8"/>
          <a:srcRect b="5897"/>
          <a:stretch/>
        </p:blipFill>
        <p:spPr>
          <a:xfrm>
            <a:off x="7634708" y="4988642"/>
            <a:ext cx="1315858" cy="1238258"/>
          </a:xfrm>
          <a:prstGeom prst="rect">
            <a:avLst/>
          </a:prstGeom>
        </p:spPr>
      </p:pic>
      <p:sp>
        <p:nvSpPr>
          <p:cNvPr id="4" name="Tekstiruutu 3">
            <a:extLst>
              <a:ext uri="{FF2B5EF4-FFF2-40B4-BE49-F238E27FC236}">
                <a16:creationId xmlns:a16="http://schemas.microsoft.com/office/drawing/2014/main" id="{1D5A86E8-DE92-41EB-A0CD-F66C1627A35D}"/>
              </a:ext>
            </a:extLst>
          </p:cNvPr>
          <p:cNvSpPr txBox="1"/>
          <p:nvPr/>
        </p:nvSpPr>
        <p:spPr>
          <a:xfrm>
            <a:off x="11094720" y="6431026"/>
            <a:ext cx="1033085" cy="246221"/>
          </a:xfrm>
          <a:prstGeom prst="rect">
            <a:avLst/>
          </a:prstGeom>
          <a:noFill/>
        </p:spPr>
        <p:txBody>
          <a:bodyPr wrap="square" rtlCol="0">
            <a:spAutoFit/>
          </a:bodyPr>
          <a:lstStyle/>
          <a:p>
            <a:r>
              <a:rPr lang="fi-FI" sz="1000" dirty="0"/>
              <a:t>Kuva: </a:t>
            </a:r>
            <a:r>
              <a:rPr lang="fi-FI" sz="1000" dirty="0" err="1"/>
              <a:t>ChatGPT</a:t>
            </a:r>
            <a:endParaRPr lang="fi-FI" sz="1000" dirty="0"/>
          </a:p>
        </p:txBody>
      </p:sp>
      <p:pic>
        <p:nvPicPr>
          <p:cNvPr id="18" name="Picture 2" descr="https://mirrors.creativecommons.org/presskit/buttons/88x31/png/by-nc-sa.png">
            <a:extLst>
              <a:ext uri="{FF2B5EF4-FFF2-40B4-BE49-F238E27FC236}">
                <a16:creationId xmlns:a16="http://schemas.microsoft.com/office/drawing/2014/main" id="{EEFBCD0A-B38D-48A9-A31B-7B0020AC5C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316" y="6431026"/>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78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Kuva 21">
            <a:extLst>
              <a:ext uri="{FF2B5EF4-FFF2-40B4-BE49-F238E27FC236}">
                <a16:creationId xmlns:a16="http://schemas.microsoft.com/office/drawing/2014/main" id="{E03223BC-1816-468A-BFAC-513097298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23" name="Kuva 22">
            <a:extLst>
              <a:ext uri="{FF2B5EF4-FFF2-40B4-BE49-F238E27FC236}">
                <a16:creationId xmlns:a16="http://schemas.microsoft.com/office/drawing/2014/main" id="{739F555F-8E06-409C-B2E3-5B928E0A9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24" name="Picture 13" descr="Lapin korkeakoulukonserni - LUC">
            <a:extLst>
              <a:ext uri="{FF2B5EF4-FFF2-40B4-BE49-F238E27FC236}">
                <a16:creationId xmlns:a16="http://schemas.microsoft.com/office/drawing/2014/main" id="{C4959EF3-A4F2-4949-ACE4-8F235543B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6" name="Otsikko 1">
            <a:extLst>
              <a:ext uri="{FF2B5EF4-FFF2-40B4-BE49-F238E27FC236}">
                <a16:creationId xmlns:a16="http://schemas.microsoft.com/office/drawing/2014/main" id="{7EF3419D-C834-4AFB-8A0E-398D6B926D09}"/>
              </a:ext>
            </a:extLst>
          </p:cNvPr>
          <p:cNvSpPr>
            <a:spLocks noGrp="1"/>
          </p:cNvSpPr>
          <p:nvPr>
            <p:ph type="title"/>
          </p:nvPr>
        </p:nvSpPr>
        <p:spPr>
          <a:xfrm>
            <a:off x="757269" y="-134789"/>
            <a:ext cx="10676118" cy="1325563"/>
          </a:xfrm>
        </p:spPr>
        <p:txBody>
          <a:bodyPr/>
          <a:lstStyle/>
          <a:p>
            <a:r>
              <a:rPr lang="fi-FI" b="1" dirty="0">
                <a:highlight>
                  <a:srgbClr val="FFFF00"/>
                </a:highlight>
                <a:latin typeface="Gill Sans Ultra Bold Condensed" panose="020B0A06020104020203" pitchFamily="34" charset="0"/>
              </a:rPr>
              <a:t>MITTAA LUMIKUORMA ITSE</a:t>
            </a:r>
          </a:p>
        </p:txBody>
      </p:sp>
      <p:sp>
        <p:nvSpPr>
          <p:cNvPr id="7" name="Tekstiruutu 6">
            <a:extLst>
              <a:ext uri="{FF2B5EF4-FFF2-40B4-BE49-F238E27FC236}">
                <a16:creationId xmlns:a16="http://schemas.microsoft.com/office/drawing/2014/main" id="{3ADA7F8F-094B-442D-80A4-6AAF85576E74}"/>
              </a:ext>
            </a:extLst>
          </p:cNvPr>
          <p:cNvSpPr txBox="1"/>
          <p:nvPr/>
        </p:nvSpPr>
        <p:spPr>
          <a:xfrm>
            <a:off x="758613" y="793119"/>
            <a:ext cx="8655932" cy="646331"/>
          </a:xfrm>
          <a:prstGeom prst="rect">
            <a:avLst/>
          </a:prstGeom>
          <a:noFill/>
        </p:spPr>
        <p:txBody>
          <a:bodyPr wrap="square" rtlCol="0">
            <a:spAutoFit/>
          </a:bodyPr>
          <a:lstStyle/>
          <a:p>
            <a:r>
              <a:rPr lang="fi-FI" b="1" dirty="0"/>
              <a:t>Jos käytössäsi on LUMIPUTKI lumikuorman mittaamista varten, voit mitata </a:t>
            </a:r>
            <a:r>
              <a:rPr lang="fi-FI" b="1" dirty="0" err="1"/>
              <a:t>Talviseuranta</a:t>
            </a:r>
            <a:r>
              <a:rPr lang="fi-FI" b="1" dirty="0"/>
              <a:t>-sivujen ohjeen mukaan lumen painon ja määrittää sen avulla </a:t>
            </a:r>
            <a:r>
              <a:rPr lang="fi-FI" b="1" dirty="0" err="1"/>
              <a:t>lumimuorman</a:t>
            </a:r>
            <a:r>
              <a:rPr lang="fi-FI" b="1" dirty="0"/>
              <a:t>:  </a:t>
            </a:r>
          </a:p>
        </p:txBody>
      </p:sp>
      <p:sp>
        <p:nvSpPr>
          <p:cNvPr id="18" name="Tekstiruutu 17">
            <a:extLst>
              <a:ext uri="{FF2B5EF4-FFF2-40B4-BE49-F238E27FC236}">
                <a16:creationId xmlns:a16="http://schemas.microsoft.com/office/drawing/2014/main" id="{A9C2C132-2FA8-4B91-9C76-EFEC40DCA9D0}"/>
              </a:ext>
            </a:extLst>
          </p:cNvPr>
          <p:cNvSpPr txBox="1"/>
          <p:nvPr/>
        </p:nvSpPr>
        <p:spPr>
          <a:xfrm>
            <a:off x="10500684" y="5797865"/>
            <a:ext cx="1645124" cy="738664"/>
          </a:xfrm>
          <a:prstGeom prst="rect">
            <a:avLst/>
          </a:prstGeom>
          <a:noFill/>
        </p:spPr>
        <p:txBody>
          <a:bodyPr wrap="square" rtlCol="0">
            <a:spAutoFit/>
          </a:bodyPr>
          <a:lstStyle/>
          <a:p>
            <a:pPr algn="ctr"/>
            <a:r>
              <a:rPr lang="fi-FI" sz="1400" b="1" dirty="0">
                <a:solidFill>
                  <a:schemeClr val="bg1"/>
                </a:solidFill>
              </a:rPr>
              <a:t>lumen paksuus katolla </a:t>
            </a:r>
          </a:p>
          <a:p>
            <a:pPr algn="ctr"/>
            <a:r>
              <a:rPr lang="fi-FI" sz="1400" b="1" dirty="0">
                <a:solidFill>
                  <a:schemeClr val="bg1"/>
                </a:solidFill>
              </a:rPr>
              <a:t>noin 0,2 m </a:t>
            </a:r>
          </a:p>
        </p:txBody>
      </p:sp>
      <p:sp>
        <p:nvSpPr>
          <p:cNvPr id="20" name="Suorakulmio: Pyöristetyt kulmat 19">
            <a:extLst>
              <a:ext uri="{FF2B5EF4-FFF2-40B4-BE49-F238E27FC236}">
                <a16:creationId xmlns:a16="http://schemas.microsoft.com/office/drawing/2014/main" id="{57F82929-DA7E-4A6D-9842-A50AFBB2AFED}"/>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0" name="Kuva 9">
            <a:extLst>
              <a:ext uri="{FF2B5EF4-FFF2-40B4-BE49-F238E27FC236}">
                <a16:creationId xmlns:a16="http://schemas.microsoft.com/office/drawing/2014/main" id="{81C22788-AF96-421A-ACE0-2E19D1944CAC}"/>
              </a:ext>
            </a:extLst>
          </p:cNvPr>
          <p:cNvPicPr>
            <a:picLocks noChangeAspect="1"/>
          </p:cNvPicPr>
          <p:nvPr/>
        </p:nvPicPr>
        <p:blipFill rotWithShape="1">
          <a:blip r:embed="rId5"/>
          <a:srcRect l="1631" t="2145" r="1844"/>
          <a:stretch/>
        </p:blipFill>
        <p:spPr>
          <a:xfrm>
            <a:off x="857447" y="1396683"/>
            <a:ext cx="7970072" cy="4401182"/>
          </a:xfrm>
          <a:prstGeom prst="rect">
            <a:avLst/>
          </a:prstGeom>
          <a:ln>
            <a:solidFill>
              <a:schemeClr val="tx1"/>
            </a:solidFill>
          </a:ln>
        </p:spPr>
      </p:pic>
      <p:pic>
        <p:nvPicPr>
          <p:cNvPr id="26" name="Kuva 23">
            <a:extLst>
              <a:ext uri="{FF2B5EF4-FFF2-40B4-BE49-F238E27FC236}">
                <a16:creationId xmlns:a16="http://schemas.microsoft.com/office/drawing/2014/main" id="{916D3E1A-3F39-4898-8CC5-B732FC1AC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7806" y="1388485"/>
            <a:ext cx="2106994" cy="382414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iruutu 10">
            <a:extLst>
              <a:ext uri="{FF2B5EF4-FFF2-40B4-BE49-F238E27FC236}">
                <a16:creationId xmlns:a16="http://schemas.microsoft.com/office/drawing/2014/main" id="{C467C1AE-8451-4C1D-B8AE-21840FACC25E}"/>
              </a:ext>
            </a:extLst>
          </p:cNvPr>
          <p:cNvSpPr txBox="1"/>
          <p:nvPr/>
        </p:nvSpPr>
        <p:spPr>
          <a:xfrm>
            <a:off x="9562380" y="284667"/>
            <a:ext cx="2609853" cy="1015663"/>
          </a:xfrm>
          <a:prstGeom prst="rect">
            <a:avLst/>
          </a:prstGeom>
          <a:noFill/>
        </p:spPr>
        <p:txBody>
          <a:bodyPr wrap="square" rtlCol="0">
            <a:spAutoFit/>
          </a:bodyPr>
          <a:lstStyle/>
          <a:p>
            <a:r>
              <a:rPr lang="fi-FI" sz="2000" b="1" dirty="0">
                <a:highlight>
                  <a:srgbClr val="FFFF00"/>
                </a:highlight>
              </a:rPr>
              <a:t>Kirjaa tulokset </a:t>
            </a:r>
            <a:r>
              <a:rPr lang="fi-FI" sz="2000" b="1" dirty="0" err="1">
                <a:highlight>
                  <a:srgbClr val="FFFF00"/>
                </a:highlight>
              </a:rPr>
              <a:t>Talviseuranta</a:t>
            </a:r>
            <a:r>
              <a:rPr lang="fi-FI" sz="2000" b="1" dirty="0">
                <a:highlight>
                  <a:srgbClr val="FFFF00"/>
                </a:highlight>
              </a:rPr>
              <a:t> –palveluun: </a:t>
            </a:r>
          </a:p>
        </p:txBody>
      </p:sp>
      <p:cxnSp>
        <p:nvCxnSpPr>
          <p:cNvPr id="16" name="Suora nuoliyhdysviiva 15">
            <a:extLst>
              <a:ext uri="{FF2B5EF4-FFF2-40B4-BE49-F238E27FC236}">
                <a16:creationId xmlns:a16="http://schemas.microsoft.com/office/drawing/2014/main" id="{6CE52FC2-499C-4908-B861-EA51577A709F}"/>
              </a:ext>
            </a:extLst>
          </p:cNvPr>
          <p:cNvCxnSpPr>
            <a:cxnSpLocks/>
          </p:cNvCxnSpPr>
          <p:nvPr/>
        </p:nvCxnSpPr>
        <p:spPr>
          <a:xfrm>
            <a:off x="10361109" y="1278929"/>
            <a:ext cx="177853" cy="17484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Suorakulmio 26">
                <a:extLst>
                  <a:ext uri="{FF2B5EF4-FFF2-40B4-BE49-F238E27FC236}">
                    <a16:creationId xmlns:a16="http://schemas.microsoft.com/office/drawing/2014/main" id="{257691EC-BEC3-4C4A-96B5-A32A46D98E99}"/>
                  </a:ext>
                </a:extLst>
              </p:cNvPr>
              <p:cNvSpPr/>
              <p:nvPr/>
            </p:nvSpPr>
            <p:spPr>
              <a:xfrm>
                <a:off x="857447" y="5911197"/>
                <a:ext cx="7970072" cy="512000"/>
              </a:xfrm>
              <a:prstGeom prst="rect">
                <a:avLst/>
              </a:prstGeom>
              <a:ln>
                <a:solidFill>
                  <a:schemeClr val="tx1"/>
                </a:solidFill>
              </a:ln>
            </p:spPr>
            <p:txBody>
              <a:bodyPr wrap="square">
                <a:spAutoFit/>
              </a:bodyPr>
              <a:lstStyle/>
              <a:p>
                <a:pPr marL="828040">
                  <a:lnSpc>
                    <a:spcPct val="107000"/>
                  </a:lnSpc>
                  <a:spcAft>
                    <a:spcPts val="0"/>
                  </a:spcAft>
                </a:pPr>
                <a14:m>
                  <m:oMath xmlns:m="http://schemas.openxmlformats.org/officeDocument/2006/math">
                    <m:r>
                      <a:rPr lang="fi-FI" sz="1600" b="1" i="1" kern="100">
                        <a:solidFill>
                          <a:srgbClr val="333333"/>
                        </a:solidFill>
                        <a:latin typeface="Cambria Math" panose="02040503050406030204" pitchFamily="18" charset="0"/>
                        <a:ea typeface="Times New Roman" panose="02020603050405020304" pitchFamily="18" charset="0"/>
                        <a:cs typeface="Aptos"/>
                      </a:rPr>
                      <m:t>𝐋𝐮𝐦𝐢𝐤𝐮𝐨𝐫𝐦𝐚</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𝐞𝐥𝐢</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𝐥𝐮𝐦𝐞𝐧</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𝐯𝐞𝐬𝐢𝐚𝐫𝐯𝐨</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𝐤𝐠</m:t>
                    </m:r>
                    <m:r>
                      <a:rPr lang="fi-FI" sz="1600" b="1" kern="100">
                        <a:solidFill>
                          <a:srgbClr val="333333"/>
                        </a:solidFill>
                        <a:latin typeface="Cambria Math" panose="02040503050406030204" pitchFamily="18" charset="0"/>
                        <a:ea typeface="Times New Roman" panose="02020603050405020304" pitchFamily="18" charset="0"/>
                        <a:cs typeface="Aptos"/>
                      </a:rPr>
                      <m:t>/</m:t>
                    </m:r>
                    <m:r>
                      <a:rPr lang="fi-FI" sz="1600" b="1" i="1" kern="100">
                        <a:solidFill>
                          <a:srgbClr val="333333"/>
                        </a:solidFill>
                        <a:latin typeface="Cambria Math" panose="02040503050406030204" pitchFamily="18" charset="0"/>
                        <a:ea typeface="Times New Roman" panose="02020603050405020304" pitchFamily="18" charset="0"/>
                        <a:cs typeface="Aptos"/>
                      </a:rPr>
                      <m:t>𝐦</m:t>
                    </m:r>
                    <m:r>
                      <a:rPr lang="fi-FI" sz="1600" b="1" kern="100" baseline="30000">
                        <a:solidFill>
                          <a:srgbClr val="333333"/>
                        </a:solidFill>
                        <a:latin typeface="Cambria Math" panose="02040503050406030204" pitchFamily="18" charset="0"/>
                        <a:ea typeface="Times New Roman" panose="02020603050405020304" pitchFamily="18" charset="0"/>
                        <a:cs typeface="Aptos"/>
                      </a:rPr>
                      <m:t>²</m:t>
                    </m:r>
                    <m:r>
                      <a:rPr lang="fi-FI" sz="1600" b="1" kern="100">
                        <a:solidFill>
                          <a:srgbClr val="333333"/>
                        </a:solidFill>
                        <a:latin typeface="Cambria Math" panose="02040503050406030204" pitchFamily="18" charset="0"/>
                        <a:ea typeface="Times New Roman" panose="02020603050405020304" pitchFamily="18" charset="0"/>
                        <a:cs typeface="Aptos"/>
                      </a:rPr>
                      <m:t> )=</m:t>
                    </m:r>
                    <m:f>
                      <m:fPr>
                        <m:ctrlPr>
                          <a:rPr lang="fi-FI" sz="1600" b="1" i="1" kern="100">
                            <a:solidFill>
                              <a:srgbClr val="333333"/>
                            </a:solidFill>
                            <a:latin typeface="Cambria Math" panose="02040503050406030204" pitchFamily="18" charset="0"/>
                            <a:ea typeface="Times New Roman" panose="02020603050405020304" pitchFamily="18" charset="0"/>
                            <a:cs typeface="Aptos"/>
                          </a:rPr>
                        </m:ctrlPr>
                      </m:fPr>
                      <m:num>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𝐏𝐮𝐭𝐤𝐞𝐧</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𝐥𝐮𝐦𝐢𝐧</m:t>
                        </m:r>
                        <m:r>
                          <a:rPr lang="fi-FI" sz="1600" b="1" kern="100">
                            <a:solidFill>
                              <a:srgbClr val="333333"/>
                            </a:solidFill>
                            <a:latin typeface="Cambria Math" panose="02040503050406030204" pitchFamily="18" charset="0"/>
                            <a:ea typeface="Times New Roman" panose="02020603050405020304" pitchFamily="18" charset="0"/>
                            <a:cs typeface="Aptos"/>
                          </a:rPr>
                          <m:t>ä</m:t>
                        </m:r>
                        <m:r>
                          <a:rPr lang="fi-FI" sz="1600" b="1" i="1" kern="100">
                            <a:solidFill>
                              <a:srgbClr val="333333"/>
                            </a:solidFill>
                            <a:latin typeface="Cambria Math" panose="02040503050406030204" pitchFamily="18" charset="0"/>
                            <a:ea typeface="Times New Roman" panose="02020603050405020304" pitchFamily="18" charset="0"/>
                            <a:cs typeface="Aptos"/>
                          </a:rPr>
                          <m:t>𝐲𝐭𝐭𝐞𝐞𝐧</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𝐩𝐚𝐢𝐧𝐨</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𝐤𝐠</m:t>
                        </m:r>
                        <m:r>
                          <a:rPr lang="fi-FI" sz="1600" b="1" kern="100">
                            <a:solidFill>
                              <a:srgbClr val="333333"/>
                            </a:solidFill>
                            <a:latin typeface="Cambria Math" panose="02040503050406030204" pitchFamily="18" charset="0"/>
                            <a:ea typeface="Times New Roman" panose="02020603050405020304" pitchFamily="18" charset="0"/>
                            <a:cs typeface="Aptos"/>
                          </a:rPr>
                          <m:t>) </m:t>
                        </m:r>
                      </m:num>
                      <m:den>
                        <m:r>
                          <a:rPr lang="fi-FI" sz="1600" b="1" i="1" kern="100">
                            <a:solidFill>
                              <a:srgbClr val="333333"/>
                            </a:solidFill>
                            <a:latin typeface="Cambria Math" panose="02040503050406030204" pitchFamily="18" charset="0"/>
                            <a:ea typeface="Times New Roman" panose="02020603050405020304" pitchFamily="18" charset="0"/>
                            <a:cs typeface="Aptos"/>
                          </a:rPr>
                          <m:t>𝐏𝐮𝐭𝐤𝐞𝐧</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𝐩𝐨𝐡𝐣𝐚𝐧</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𝒑𝒊𝒏𝒕𝒂</m:t>
                        </m:r>
                        <m:r>
                          <a:rPr lang="fi-FI" sz="1600" b="1" i="1" kern="100">
                            <a:solidFill>
                              <a:srgbClr val="333333"/>
                            </a:solidFill>
                            <a:latin typeface="Cambria Math" panose="02040503050406030204" pitchFamily="18" charset="0"/>
                            <a:ea typeface="Times New Roman" panose="02020603050405020304" pitchFamily="18" charset="0"/>
                            <a:cs typeface="Aptos"/>
                          </a:rPr>
                          <m:t>−</m:t>
                        </m:r>
                        <m:r>
                          <a:rPr lang="fi-FI" sz="1600" b="1" i="1" kern="100">
                            <a:solidFill>
                              <a:srgbClr val="333333"/>
                            </a:solidFill>
                            <a:latin typeface="Cambria Math" panose="02040503050406030204" pitchFamily="18" charset="0"/>
                            <a:ea typeface="Times New Roman" panose="02020603050405020304" pitchFamily="18" charset="0"/>
                            <a:cs typeface="Aptos"/>
                          </a:rPr>
                          <m:t>𝐚𝐥𝐚</m:t>
                        </m:r>
                        <m:r>
                          <a:rPr lang="fi-FI" sz="1600" b="1" kern="100">
                            <a:solidFill>
                              <a:srgbClr val="333333"/>
                            </a:solidFill>
                            <a:latin typeface="Cambria Math" panose="02040503050406030204" pitchFamily="18" charset="0"/>
                            <a:ea typeface="Times New Roman" panose="02020603050405020304" pitchFamily="18" charset="0"/>
                            <a:cs typeface="Aptos"/>
                          </a:rPr>
                          <m:t> (</m:t>
                        </m:r>
                        <m:r>
                          <a:rPr lang="fi-FI" sz="1600" b="1" i="1" kern="100">
                            <a:solidFill>
                              <a:srgbClr val="333333"/>
                            </a:solidFill>
                            <a:latin typeface="Cambria Math" panose="02040503050406030204" pitchFamily="18" charset="0"/>
                            <a:ea typeface="Times New Roman" panose="02020603050405020304" pitchFamily="18" charset="0"/>
                            <a:cs typeface="Aptos"/>
                          </a:rPr>
                          <m:t>𝐦</m:t>
                        </m:r>
                        <m:r>
                          <a:rPr lang="fi-FI" sz="1600" b="1" kern="100" baseline="30000">
                            <a:solidFill>
                              <a:srgbClr val="333333"/>
                            </a:solidFill>
                            <a:latin typeface="Cambria Math" panose="02040503050406030204" pitchFamily="18" charset="0"/>
                            <a:ea typeface="Times New Roman" panose="02020603050405020304" pitchFamily="18" charset="0"/>
                            <a:cs typeface="Aptos"/>
                          </a:rPr>
                          <m:t>²</m:t>
                        </m:r>
                        <m:r>
                          <a:rPr lang="fi-FI" sz="1600" b="1" kern="100">
                            <a:solidFill>
                              <a:srgbClr val="333333"/>
                            </a:solidFill>
                            <a:latin typeface="Cambria Math" panose="02040503050406030204" pitchFamily="18" charset="0"/>
                            <a:ea typeface="Times New Roman" panose="02020603050405020304" pitchFamily="18" charset="0"/>
                            <a:cs typeface="Aptos"/>
                          </a:rPr>
                          <m:t> )</m:t>
                        </m:r>
                      </m:den>
                    </m:f>
                  </m:oMath>
                </a14:m>
                <a:r>
                  <a:rPr lang="fi-FI" sz="1200" b="1" kern="100" dirty="0">
                    <a:solidFill>
                      <a:srgbClr val="333333"/>
                    </a:solidFill>
                    <a:effectLst/>
                    <a:latin typeface="Verdana" panose="020B0604030504040204" pitchFamily="34" charset="0"/>
                    <a:ea typeface="Times New Roman" panose="02020603050405020304" pitchFamily="18" charset="0"/>
                    <a:cs typeface="Aptos"/>
                  </a:rPr>
                  <a:t> </a:t>
                </a:r>
                <a:endParaRPr lang="fi-FI" sz="2000" b="1" kern="100" dirty="0">
                  <a:effectLst/>
                  <a:latin typeface="Aptos"/>
                  <a:ea typeface="Aptos"/>
                  <a:cs typeface="Arial" panose="020B0604020202020204" pitchFamily="34" charset="0"/>
                </a:endParaRPr>
              </a:p>
            </p:txBody>
          </p:sp>
        </mc:Choice>
        <mc:Fallback xmlns="">
          <p:sp>
            <p:nvSpPr>
              <p:cNvPr id="27" name="Suorakulmio 26">
                <a:extLst>
                  <a:ext uri="{FF2B5EF4-FFF2-40B4-BE49-F238E27FC236}">
                    <a16:creationId xmlns:a16="http://schemas.microsoft.com/office/drawing/2014/main" id="{257691EC-BEC3-4C4A-96B5-A32A46D98E99}"/>
                  </a:ext>
                </a:extLst>
              </p:cNvPr>
              <p:cNvSpPr>
                <a:spLocks noRot="1" noChangeAspect="1" noMove="1" noResize="1" noEditPoints="1" noAdjustHandles="1" noChangeArrowheads="1" noChangeShapeType="1" noTextEdit="1"/>
              </p:cNvSpPr>
              <p:nvPr/>
            </p:nvSpPr>
            <p:spPr>
              <a:xfrm>
                <a:off x="857447" y="5911197"/>
                <a:ext cx="7970072" cy="512000"/>
              </a:xfrm>
              <a:prstGeom prst="rect">
                <a:avLst/>
              </a:prstGeom>
              <a:blipFill>
                <a:blip r:embed="rId7"/>
                <a:stretch>
                  <a:fillRect b="-2326"/>
                </a:stretch>
              </a:blipFill>
              <a:ln>
                <a:solidFill>
                  <a:schemeClr val="tx1"/>
                </a:solidFill>
              </a:ln>
            </p:spPr>
            <p:txBody>
              <a:bodyPr/>
              <a:lstStyle/>
              <a:p>
                <a:r>
                  <a:rPr lang="fi-FI">
                    <a:noFill/>
                  </a:rPr>
                  <a:t> </a:t>
                </a:r>
              </a:p>
            </p:txBody>
          </p:sp>
        </mc:Fallback>
      </mc:AlternateContent>
      <p:sp>
        <p:nvSpPr>
          <p:cNvPr id="29" name="Suorakulmio 28">
            <a:extLst>
              <a:ext uri="{FF2B5EF4-FFF2-40B4-BE49-F238E27FC236}">
                <a16:creationId xmlns:a16="http://schemas.microsoft.com/office/drawing/2014/main" id="{F3985079-8996-4466-88AB-270AB510C3D4}"/>
              </a:ext>
            </a:extLst>
          </p:cNvPr>
          <p:cNvSpPr/>
          <p:nvPr/>
        </p:nvSpPr>
        <p:spPr>
          <a:xfrm>
            <a:off x="793895" y="5543949"/>
            <a:ext cx="8224870" cy="253916"/>
          </a:xfrm>
          <a:prstGeom prst="rect">
            <a:avLst/>
          </a:prstGeom>
        </p:spPr>
        <p:txBody>
          <a:bodyPr wrap="square">
            <a:spAutoFit/>
          </a:bodyPr>
          <a:lstStyle/>
          <a:p>
            <a:r>
              <a:rPr lang="fi-FI" sz="1050" dirty="0"/>
              <a:t>Kuvat ja ohjeet: </a:t>
            </a:r>
            <a:r>
              <a:rPr lang="fi-FI" sz="1050" dirty="0">
                <a:hlinkClick r:id="rId8"/>
              </a:rPr>
              <a:t>https://talviseuranta.fi/lumi-ja-jaa/#lumen-syvyyden-ja-lumikuorman-mittaus</a:t>
            </a:r>
            <a:r>
              <a:rPr lang="fi-FI" sz="1050" dirty="0"/>
              <a:t> </a:t>
            </a:r>
          </a:p>
        </p:txBody>
      </p:sp>
      <p:pic>
        <p:nvPicPr>
          <p:cNvPr id="30" name="Kuva 29">
            <a:extLst>
              <a:ext uri="{FF2B5EF4-FFF2-40B4-BE49-F238E27FC236}">
                <a16:creationId xmlns:a16="http://schemas.microsoft.com/office/drawing/2014/main" id="{83EDD72E-9065-423C-ABFF-836904C21333}"/>
              </a:ext>
            </a:extLst>
          </p:cNvPr>
          <p:cNvPicPr>
            <a:picLocks noChangeAspect="1"/>
          </p:cNvPicPr>
          <p:nvPr/>
        </p:nvPicPr>
        <p:blipFill>
          <a:blip r:embed="rId9"/>
          <a:stretch>
            <a:fillRect/>
          </a:stretch>
        </p:blipFill>
        <p:spPr>
          <a:xfrm>
            <a:off x="10076898" y="5202066"/>
            <a:ext cx="1356489" cy="1356489"/>
          </a:xfrm>
          <a:prstGeom prst="rect">
            <a:avLst/>
          </a:prstGeom>
        </p:spPr>
      </p:pic>
      <p:sp>
        <p:nvSpPr>
          <p:cNvPr id="17" name="Vuokaaviosymboli: Liitin 16">
            <a:extLst>
              <a:ext uri="{FF2B5EF4-FFF2-40B4-BE49-F238E27FC236}">
                <a16:creationId xmlns:a16="http://schemas.microsoft.com/office/drawing/2014/main" id="{BAE08D78-EB50-4B10-BCEF-8EB6DD333CBC}"/>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7</a:t>
            </a:r>
          </a:p>
        </p:txBody>
      </p:sp>
    </p:spTree>
    <p:extLst>
      <p:ext uri="{BB962C8B-B14F-4D97-AF65-F5344CB8AC3E}">
        <p14:creationId xmlns:p14="http://schemas.microsoft.com/office/powerpoint/2010/main" val="1884736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Kuva 21">
            <a:extLst>
              <a:ext uri="{FF2B5EF4-FFF2-40B4-BE49-F238E27FC236}">
                <a16:creationId xmlns:a16="http://schemas.microsoft.com/office/drawing/2014/main" id="{E03223BC-1816-468A-BFAC-513097298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23" name="Kuva 22">
            <a:extLst>
              <a:ext uri="{FF2B5EF4-FFF2-40B4-BE49-F238E27FC236}">
                <a16:creationId xmlns:a16="http://schemas.microsoft.com/office/drawing/2014/main" id="{739F555F-8E06-409C-B2E3-5B928E0A9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24" name="Picture 13" descr="Lapin korkeakoulukonserni - LUC">
            <a:extLst>
              <a:ext uri="{FF2B5EF4-FFF2-40B4-BE49-F238E27FC236}">
                <a16:creationId xmlns:a16="http://schemas.microsoft.com/office/drawing/2014/main" id="{C4959EF3-A4F2-4949-ACE4-8F235543B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6" name="Otsikko 1">
            <a:extLst>
              <a:ext uri="{FF2B5EF4-FFF2-40B4-BE49-F238E27FC236}">
                <a16:creationId xmlns:a16="http://schemas.microsoft.com/office/drawing/2014/main" id="{7EF3419D-C834-4AFB-8A0E-398D6B926D09}"/>
              </a:ext>
            </a:extLst>
          </p:cNvPr>
          <p:cNvSpPr>
            <a:spLocks noGrp="1"/>
          </p:cNvSpPr>
          <p:nvPr>
            <p:ph type="title"/>
          </p:nvPr>
        </p:nvSpPr>
        <p:spPr>
          <a:xfrm>
            <a:off x="757269" y="-134789"/>
            <a:ext cx="10515600" cy="1325563"/>
          </a:xfrm>
        </p:spPr>
        <p:txBody>
          <a:bodyPr>
            <a:normAutofit/>
          </a:bodyPr>
          <a:lstStyle/>
          <a:p>
            <a:r>
              <a:rPr lang="fi-FI" sz="3600" b="1" dirty="0">
                <a:highlight>
                  <a:srgbClr val="FFFF00"/>
                </a:highlight>
                <a:latin typeface="Gill Sans Ultra Bold Condensed" panose="020B0A06020104020203" pitchFamily="34" charset="0"/>
              </a:rPr>
              <a:t>LUMIKUORMAN ELI LUMEN VESIARVON ARVIOIMINEN</a:t>
            </a:r>
          </a:p>
        </p:txBody>
      </p:sp>
      <p:graphicFrame>
        <p:nvGraphicFramePr>
          <p:cNvPr id="4" name="Sisällön paikkamerkki 3">
            <a:extLst>
              <a:ext uri="{FF2B5EF4-FFF2-40B4-BE49-F238E27FC236}">
                <a16:creationId xmlns:a16="http://schemas.microsoft.com/office/drawing/2014/main" id="{F1DC8BFE-5219-4259-AD7C-A595504C3AFD}"/>
              </a:ext>
            </a:extLst>
          </p:cNvPr>
          <p:cNvGraphicFramePr>
            <a:graphicFrameLocks noGrp="1"/>
          </p:cNvGraphicFramePr>
          <p:nvPr>
            <p:ph idx="1"/>
            <p:extLst>
              <p:ext uri="{D42A27DB-BD31-4B8C-83A1-F6EECF244321}">
                <p14:modId xmlns:p14="http://schemas.microsoft.com/office/powerpoint/2010/main" val="2032107146"/>
              </p:ext>
            </p:extLst>
          </p:nvPr>
        </p:nvGraphicFramePr>
        <p:xfrm>
          <a:off x="841122" y="1993448"/>
          <a:ext cx="8391525" cy="4473128"/>
        </p:xfrm>
        <a:graphic>
          <a:graphicData uri="http://schemas.openxmlformats.org/drawingml/2006/table">
            <a:tbl>
              <a:tblPr>
                <a:effectLst>
                  <a:outerShdw blurRad="50800" dist="50800" dir="5400000" algn="ctr" rotWithShape="0">
                    <a:schemeClr val="tx1"/>
                  </a:outerShdw>
                </a:effectLst>
              </a:tblPr>
              <a:tblGrid>
                <a:gridCol w="1678305">
                  <a:extLst>
                    <a:ext uri="{9D8B030D-6E8A-4147-A177-3AD203B41FA5}">
                      <a16:colId xmlns:a16="http://schemas.microsoft.com/office/drawing/2014/main" val="4291838787"/>
                    </a:ext>
                  </a:extLst>
                </a:gridCol>
                <a:gridCol w="1678305">
                  <a:extLst>
                    <a:ext uri="{9D8B030D-6E8A-4147-A177-3AD203B41FA5}">
                      <a16:colId xmlns:a16="http://schemas.microsoft.com/office/drawing/2014/main" val="2309208611"/>
                    </a:ext>
                  </a:extLst>
                </a:gridCol>
                <a:gridCol w="1678305">
                  <a:extLst>
                    <a:ext uri="{9D8B030D-6E8A-4147-A177-3AD203B41FA5}">
                      <a16:colId xmlns:a16="http://schemas.microsoft.com/office/drawing/2014/main" val="3095711727"/>
                    </a:ext>
                  </a:extLst>
                </a:gridCol>
                <a:gridCol w="1678305">
                  <a:extLst>
                    <a:ext uri="{9D8B030D-6E8A-4147-A177-3AD203B41FA5}">
                      <a16:colId xmlns:a16="http://schemas.microsoft.com/office/drawing/2014/main" val="3441551532"/>
                    </a:ext>
                  </a:extLst>
                </a:gridCol>
                <a:gridCol w="1678305">
                  <a:extLst>
                    <a:ext uri="{9D8B030D-6E8A-4147-A177-3AD203B41FA5}">
                      <a16:colId xmlns:a16="http://schemas.microsoft.com/office/drawing/2014/main" val="2926400925"/>
                    </a:ext>
                  </a:extLst>
                </a:gridCol>
              </a:tblGrid>
              <a:tr h="517088">
                <a:tc gridSpan="5">
                  <a:txBody>
                    <a:bodyPr/>
                    <a:lstStyle/>
                    <a:p>
                      <a:pPr algn="ctr"/>
                      <a:r>
                        <a:rPr lang="fi-FI" sz="2000" b="1" kern="1200" dirty="0">
                          <a:solidFill>
                            <a:srgbClr val="333333"/>
                          </a:solidFill>
                          <a:effectLst/>
                          <a:latin typeface="Arial" panose="020B0604020202020204" pitchFamily="34" charset="0"/>
                          <a:ea typeface="+mn-ea"/>
                          <a:cs typeface="+mn-cs"/>
                        </a:rPr>
                        <a:t>Lumen tiheys aukealla (kg/m3)</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370094338"/>
                  </a:ext>
                </a:extLst>
              </a:tr>
              <a:tr h="464344">
                <a:tc>
                  <a:txBody>
                    <a:bodyPr/>
                    <a:lstStyle/>
                    <a:p>
                      <a:pPr algn="l"/>
                      <a:r>
                        <a:rPr lang="fi-FI" sz="1400" b="1" kern="1200" dirty="0">
                          <a:solidFill>
                            <a:srgbClr val="333333"/>
                          </a:solidFill>
                          <a:effectLst/>
                          <a:latin typeface="Arial" panose="020B0604020202020204" pitchFamily="34" charset="0"/>
                          <a:ea typeface="+mn-ea"/>
                          <a:cs typeface="+mn-cs"/>
                        </a:rPr>
                        <a:t>Kuukausi</a:t>
                      </a:r>
                    </a:p>
                  </a:txBody>
                  <a:tcPr marL="85320" marR="85320" marT="42660" marB="42660" anchor="b">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400" b="1" kern="1200">
                          <a:solidFill>
                            <a:srgbClr val="333333"/>
                          </a:solidFill>
                          <a:effectLst/>
                          <a:latin typeface="Arial" panose="020B0604020202020204" pitchFamily="34" charset="0"/>
                          <a:ea typeface="+mn-ea"/>
                          <a:cs typeface="+mn-cs"/>
                        </a:rPr>
                        <a:t>Etelärannikko</a:t>
                      </a:r>
                    </a:p>
                  </a:txBody>
                  <a:tcPr marL="85320" marR="85320" marT="42660" marB="42660" anchor="b">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400" b="1" kern="1200" dirty="0">
                          <a:solidFill>
                            <a:srgbClr val="333333"/>
                          </a:solidFill>
                          <a:effectLst/>
                          <a:latin typeface="Arial" panose="020B0604020202020204" pitchFamily="34" charset="0"/>
                          <a:ea typeface="+mn-ea"/>
                          <a:cs typeface="+mn-cs"/>
                        </a:rPr>
                        <a:t>Keski-Suomi</a:t>
                      </a:r>
                    </a:p>
                  </a:txBody>
                  <a:tcPr marL="85320" marR="85320" marT="42660" marB="42660" anchor="b">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400" b="1" kern="1200" dirty="0">
                          <a:solidFill>
                            <a:srgbClr val="333333"/>
                          </a:solidFill>
                          <a:effectLst/>
                          <a:latin typeface="Arial" panose="020B0604020202020204" pitchFamily="34" charset="0"/>
                          <a:ea typeface="+mn-ea"/>
                          <a:cs typeface="+mn-cs"/>
                        </a:rPr>
                        <a:t>Pohjanmaa</a:t>
                      </a:r>
                    </a:p>
                  </a:txBody>
                  <a:tcPr marL="85320" marR="85320" marT="42660" marB="42660" anchor="b">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400" b="1" kern="1200" dirty="0">
                          <a:solidFill>
                            <a:srgbClr val="333333"/>
                          </a:solidFill>
                          <a:effectLst/>
                          <a:latin typeface="Arial" panose="020B0604020202020204" pitchFamily="34" charset="0"/>
                          <a:ea typeface="+mn-ea"/>
                          <a:cs typeface="+mn-cs"/>
                        </a:rPr>
                        <a:t>Pohjois-Suomi ja Kainuu</a:t>
                      </a:r>
                    </a:p>
                  </a:txBody>
                  <a:tcPr marL="85320" marR="85320" marT="42660" marB="42660" anchor="b">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2424449405"/>
                  </a:ext>
                </a:extLst>
              </a:tr>
              <a:tr h="309712">
                <a:tc>
                  <a:txBody>
                    <a:bodyPr/>
                    <a:lstStyle/>
                    <a:p>
                      <a:pPr algn="l"/>
                      <a:r>
                        <a:rPr lang="fi-FI" sz="1700" b="1">
                          <a:solidFill>
                            <a:srgbClr val="333333"/>
                          </a:solidFill>
                          <a:effectLst/>
                          <a:latin typeface="Arial" panose="020B0604020202020204" pitchFamily="34" charset="0"/>
                        </a:rPr>
                        <a:t>  Syyskuu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endParaRPr lang="fi-FI" sz="1700" b="0">
                        <a:solidFill>
                          <a:srgbClr val="333333"/>
                        </a:solidFill>
                        <a:effectLst/>
                        <a:latin typeface="Arial" panose="020B0604020202020204" pitchFamily="34" charset="0"/>
                      </a:endParaRP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endParaRPr lang="fi-FI" sz="1700" b="0" dirty="0">
                        <a:solidFill>
                          <a:srgbClr val="333333"/>
                        </a:solidFill>
                        <a:effectLst/>
                        <a:latin typeface="Arial" panose="020B0604020202020204" pitchFamily="34" charset="0"/>
                      </a:endParaRP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endParaRPr lang="fi-FI" sz="1700" b="0">
                        <a:solidFill>
                          <a:srgbClr val="333333"/>
                        </a:solidFill>
                        <a:effectLst/>
                        <a:latin typeface="Arial" panose="020B0604020202020204" pitchFamily="34" charset="0"/>
                      </a:endParaRP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dirty="0">
                          <a:solidFill>
                            <a:srgbClr val="333333"/>
                          </a:solidFill>
                          <a:effectLst/>
                          <a:latin typeface="Arial" panose="020B0604020202020204" pitchFamily="34" charset="0"/>
                        </a:rPr>
                        <a:t>110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1379146140"/>
                  </a:ext>
                </a:extLst>
              </a:tr>
              <a:tr h="309712">
                <a:tc>
                  <a:txBody>
                    <a:bodyPr/>
                    <a:lstStyle/>
                    <a:p>
                      <a:pPr algn="l"/>
                      <a:r>
                        <a:rPr lang="fi-FI" sz="1700" b="1">
                          <a:solidFill>
                            <a:srgbClr val="333333"/>
                          </a:solidFill>
                          <a:effectLst/>
                          <a:latin typeface="Arial" panose="020B0604020202020204" pitchFamily="34" charset="0"/>
                        </a:rPr>
                        <a:t>  Lokakuu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210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150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160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140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2254706425"/>
                  </a:ext>
                </a:extLst>
              </a:tr>
              <a:tr h="309712">
                <a:tc>
                  <a:txBody>
                    <a:bodyPr/>
                    <a:lstStyle/>
                    <a:p>
                      <a:pPr algn="l"/>
                      <a:r>
                        <a:rPr lang="fi-FI" sz="1700" b="1">
                          <a:solidFill>
                            <a:srgbClr val="333333"/>
                          </a:solidFill>
                          <a:effectLst/>
                          <a:latin typeface="Arial" panose="020B0604020202020204" pitchFamily="34" charset="0"/>
                        </a:rPr>
                        <a:t>  Marraskuu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180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160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160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150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1384620824"/>
                  </a:ext>
                </a:extLst>
              </a:tr>
              <a:tr h="309712">
                <a:tc>
                  <a:txBody>
                    <a:bodyPr/>
                    <a:lstStyle/>
                    <a:p>
                      <a:pPr algn="l"/>
                      <a:r>
                        <a:rPr lang="fi-FI" sz="1700" b="1">
                          <a:solidFill>
                            <a:srgbClr val="333333"/>
                          </a:solidFill>
                          <a:effectLst/>
                          <a:latin typeface="Arial" panose="020B0604020202020204" pitchFamily="34" charset="0"/>
                        </a:rPr>
                        <a:t>  Joulukuu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190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170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170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170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2501482254"/>
                  </a:ext>
                </a:extLst>
              </a:tr>
              <a:tr h="309712">
                <a:tc>
                  <a:txBody>
                    <a:bodyPr/>
                    <a:lstStyle/>
                    <a:p>
                      <a:pPr algn="l"/>
                      <a:r>
                        <a:rPr lang="fi-FI" sz="1700" b="1">
                          <a:solidFill>
                            <a:srgbClr val="333333"/>
                          </a:solidFill>
                          <a:effectLst/>
                          <a:latin typeface="Arial" panose="020B0604020202020204" pitchFamily="34" charset="0"/>
                        </a:rPr>
                        <a:t>  Tammikuu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220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200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200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190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1698703605"/>
                  </a:ext>
                </a:extLst>
              </a:tr>
              <a:tr h="309712">
                <a:tc>
                  <a:txBody>
                    <a:bodyPr/>
                    <a:lstStyle/>
                    <a:p>
                      <a:pPr algn="l"/>
                      <a:r>
                        <a:rPr lang="fi-FI" sz="1700" b="1">
                          <a:solidFill>
                            <a:srgbClr val="333333"/>
                          </a:solidFill>
                          <a:effectLst/>
                          <a:latin typeface="Arial" panose="020B0604020202020204" pitchFamily="34" charset="0"/>
                        </a:rPr>
                        <a:t>  Helmikuu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230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210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210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200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248002135"/>
                  </a:ext>
                </a:extLst>
              </a:tr>
              <a:tr h="309712">
                <a:tc>
                  <a:txBody>
                    <a:bodyPr/>
                    <a:lstStyle/>
                    <a:p>
                      <a:pPr algn="l"/>
                      <a:r>
                        <a:rPr lang="fi-FI" sz="1700" b="1">
                          <a:solidFill>
                            <a:srgbClr val="333333"/>
                          </a:solidFill>
                          <a:effectLst/>
                          <a:latin typeface="Arial" panose="020B0604020202020204" pitchFamily="34" charset="0"/>
                        </a:rPr>
                        <a:t>  Maaliskuu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260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250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240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230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1743234105"/>
                  </a:ext>
                </a:extLst>
              </a:tr>
              <a:tr h="309712">
                <a:tc>
                  <a:txBody>
                    <a:bodyPr/>
                    <a:lstStyle/>
                    <a:p>
                      <a:pPr algn="l"/>
                      <a:r>
                        <a:rPr lang="fi-FI" sz="1700" b="1">
                          <a:solidFill>
                            <a:srgbClr val="333333"/>
                          </a:solidFill>
                          <a:effectLst/>
                          <a:latin typeface="Arial" panose="020B0604020202020204" pitchFamily="34" charset="0"/>
                        </a:rPr>
                        <a:t>  Huhtikuu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320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310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300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290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1370923457"/>
                  </a:ext>
                </a:extLst>
              </a:tr>
              <a:tr h="309712">
                <a:tc>
                  <a:txBody>
                    <a:bodyPr/>
                    <a:lstStyle/>
                    <a:p>
                      <a:pPr algn="l"/>
                      <a:r>
                        <a:rPr lang="fi-FI" sz="1700" b="1">
                          <a:solidFill>
                            <a:srgbClr val="333333"/>
                          </a:solidFill>
                          <a:effectLst/>
                          <a:latin typeface="Arial" panose="020B0604020202020204" pitchFamily="34" charset="0"/>
                        </a:rPr>
                        <a:t>  Toukokuu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370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300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210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a:solidFill>
                            <a:srgbClr val="333333"/>
                          </a:solidFill>
                          <a:effectLst/>
                          <a:latin typeface="Arial" panose="020B0604020202020204" pitchFamily="34" charset="0"/>
                        </a:rPr>
                        <a:t>320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2698137160"/>
                  </a:ext>
                </a:extLst>
              </a:tr>
              <a:tr h="309712">
                <a:tc>
                  <a:txBody>
                    <a:bodyPr/>
                    <a:lstStyle/>
                    <a:p>
                      <a:pPr algn="l"/>
                      <a:r>
                        <a:rPr lang="fi-FI" sz="1700" b="1" dirty="0">
                          <a:solidFill>
                            <a:srgbClr val="333333"/>
                          </a:solidFill>
                          <a:effectLst/>
                          <a:latin typeface="Arial" panose="020B0604020202020204" pitchFamily="34" charset="0"/>
                        </a:rPr>
                        <a:t>  Kesäkuu   </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endParaRPr lang="fi-FI" sz="1700" b="0">
                        <a:solidFill>
                          <a:srgbClr val="333333"/>
                        </a:solidFill>
                        <a:effectLst/>
                        <a:latin typeface="Arial" panose="020B0604020202020204" pitchFamily="34" charset="0"/>
                      </a:endParaRP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endParaRPr lang="fi-FI" sz="1700" b="0">
                        <a:solidFill>
                          <a:srgbClr val="333333"/>
                        </a:solidFill>
                        <a:effectLst/>
                        <a:latin typeface="Arial" panose="020B0604020202020204" pitchFamily="34" charset="0"/>
                      </a:endParaRP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endParaRPr lang="fi-FI" sz="1700" b="0">
                        <a:solidFill>
                          <a:srgbClr val="333333"/>
                        </a:solidFill>
                        <a:effectLst/>
                        <a:latin typeface="Arial" panose="020B0604020202020204" pitchFamily="34" charset="0"/>
                      </a:endParaRP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tc>
                  <a:txBody>
                    <a:bodyPr/>
                    <a:lstStyle/>
                    <a:p>
                      <a:pPr algn="ctr"/>
                      <a:r>
                        <a:rPr lang="fi-FI" sz="1700" b="0" dirty="0">
                          <a:solidFill>
                            <a:srgbClr val="333333"/>
                          </a:solidFill>
                          <a:effectLst/>
                          <a:latin typeface="Arial" panose="020B0604020202020204" pitchFamily="34" charset="0"/>
                        </a:rPr>
                        <a:t>350</a:t>
                      </a:r>
                    </a:p>
                  </a:txBody>
                  <a:tcPr marL="85320" marR="85320" marT="42660" marB="42660" anchor="ctr">
                    <a:lnL>
                      <a:noFill/>
                    </a:lnL>
                    <a:lnR>
                      <a:noFill/>
                    </a:lnR>
                    <a:lnT>
                      <a:noFill/>
                    </a:lnT>
                    <a:lnB>
                      <a:noFill/>
                    </a:lnB>
                    <a:gradFill>
                      <a:gsLst>
                        <a:gs pos="48000">
                          <a:srgbClr val="85C4E7"/>
                        </a:gs>
                        <a:gs pos="0">
                          <a:srgbClr val="B5D8EC"/>
                        </a:gs>
                        <a:gs pos="74000">
                          <a:srgbClr val="85C4E7"/>
                        </a:gs>
                        <a:gs pos="83000">
                          <a:srgbClr val="81C1E6"/>
                        </a:gs>
                        <a:gs pos="100000">
                          <a:schemeClr val="accent1">
                            <a:lumMod val="20000"/>
                            <a:lumOff val="80000"/>
                          </a:schemeClr>
                        </a:gs>
                      </a:gsLst>
                      <a:lin ang="16200000" scaled="1"/>
                    </a:gradFill>
                  </a:tcPr>
                </a:tc>
                <a:extLst>
                  <a:ext uri="{0D108BD9-81ED-4DB2-BD59-A6C34878D82A}">
                    <a16:rowId xmlns:a16="http://schemas.microsoft.com/office/drawing/2014/main" val="1521351371"/>
                  </a:ext>
                </a:extLst>
              </a:tr>
            </a:tbl>
          </a:graphicData>
        </a:graphic>
      </p:graphicFrame>
      <p:sp>
        <p:nvSpPr>
          <p:cNvPr id="5" name="Suorakulmio 4">
            <a:extLst>
              <a:ext uri="{FF2B5EF4-FFF2-40B4-BE49-F238E27FC236}">
                <a16:creationId xmlns:a16="http://schemas.microsoft.com/office/drawing/2014/main" id="{582FDB57-498F-4F2B-AC6B-D4B6BA83166A}"/>
              </a:ext>
            </a:extLst>
          </p:cNvPr>
          <p:cNvSpPr/>
          <p:nvPr/>
        </p:nvSpPr>
        <p:spPr>
          <a:xfrm>
            <a:off x="3071341" y="6152140"/>
            <a:ext cx="4701095" cy="307777"/>
          </a:xfrm>
          <a:prstGeom prst="rect">
            <a:avLst/>
          </a:prstGeom>
        </p:spPr>
        <p:txBody>
          <a:bodyPr wrap="none">
            <a:spAutoFit/>
          </a:bodyPr>
          <a:lstStyle/>
          <a:p>
            <a:r>
              <a:rPr lang="fi-FI" sz="1400" dirty="0">
                <a:hlinkClick r:id="rId5"/>
              </a:rPr>
              <a:t>https://wwwi2.ymparisto.fi/i2/95/lumikuormanarviointi.html</a:t>
            </a:r>
            <a:r>
              <a:rPr lang="fi-FI" sz="1400" dirty="0"/>
              <a:t> </a:t>
            </a:r>
          </a:p>
        </p:txBody>
      </p:sp>
      <p:sp>
        <p:nvSpPr>
          <p:cNvPr id="7" name="Tekstiruutu 6">
            <a:extLst>
              <a:ext uri="{FF2B5EF4-FFF2-40B4-BE49-F238E27FC236}">
                <a16:creationId xmlns:a16="http://schemas.microsoft.com/office/drawing/2014/main" id="{3ADA7F8F-094B-442D-80A4-6AAF85576E74}"/>
              </a:ext>
            </a:extLst>
          </p:cNvPr>
          <p:cNvSpPr txBox="1"/>
          <p:nvPr/>
        </p:nvSpPr>
        <p:spPr>
          <a:xfrm>
            <a:off x="758613" y="793119"/>
            <a:ext cx="11364342" cy="923330"/>
          </a:xfrm>
          <a:prstGeom prst="rect">
            <a:avLst/>
          </a:prstGeom>
          <a:noFill/>
        </p:spPr>
        <p:txBody>
          <a:bodyPr wrap="square" rtlCol="0">
            <a:spAutoFit/>
          </a:bodyPr>
          <a:lstStyle/>
          <a:p>
            <a:r>
              <a:rPr lang="fi-FI" b="1" dirty="0">
                <a:highlight>
                  <a:srgbClr val="FFFF00"/>
                </a:highlight>
              </a:rPr>
              <a:t>TEHTÄVÄ: Arvioi läheisen katon pinta-ala ja lumen paksuus katolla (yksikkönä metrit, esim. 0,2m eli 20 cm). </a:t>
            </a:r>
          </a:p>
          <a:p>
            <a:r>
              <a:rPr lang="fi-FI" b="1" dirty="0">
                <a:highlight>
                  <a:srgbClr val="FFFF00"/>
                </a:highlight>
              </a:rPr>
              <a:t>Arvioi ensin katon pinta-ala ja katon lumen syvyys. Laske kuinka monta kuutiota katolla on lunta. </a:t>
            </a:r>
          </a:p>
          <a:p>
            <a:r>
              <a:rPr lang="fi-FI" b="1" dirty="0">
                <a:highlight>
                  <a:srgbClr val="FFFF00"/>
                </a:highlight>
              </a:rPr>
              <a:t>Kerro tulos alla olevan taulukon luvulla kuukauden ja sijainnin mukaan, niin saat suunnilleen lumen painon kiloina.  </a:t>
            </a:r>
          </a:p>
        </p:txBody>
      </p:sp>
      <p:sp>
        <p:nvSpPr>
          <p:cNvPr id="2" name="Tekstiruutu 1">
            <a:extLst>
              <a:ext uri="{FF2B5EF4-FFF2-40B4-BE49-F238E27FC236}">
                <a16:creationId xmlns:a16="http://schemas.microsoft.com/office/drawing/2014/main" id="{E9430000-D221-40D6-9FBA-ECCE4FB217F9}"/>
              </a:ext>
            </a:extLst>
          </p:cNvPr>
          <p:cNvSpPr txBox="1"/>
          <p:nvPr/>
        </p:nvSpPr>
        <p:spPr>
          <a:xfrm>
            <a:off x="9301866" y="1909474"/>
            <a:ext cx="2737821" cy="3262432"/>
          </a:xfrm>
          <a:prstGeom prst="rect">
            <a:avLst/>
          </a:prstGeom>
          <a:noFill/>
        </p:spPr>
        <p:txBody>
          <a:bodyPr wrap="square" rtlCol="0">
            <a:spAutoFit/>
          </a:bodyPr>
          <a:lstStyle/>
          <a:p>
            <a:r>
              <a:rPr lang="fi-FI" sz="1600" b="1" dirty="0"/>
              <a:t>Esimerkki: </a:t>
            </a:r>
          </a:p>
          <a:p>
            <a:r>
              <a:rPr lang="fi-FI" sz="1600" b="1" dirty="0"/>
              <a:t>Kuinka paljon katon lumi painaa saamelaisten kansallispäivänä 6.2. </a:t>
            </a:r>
          </a:p>
          <a:p>
            <a:r>
              <a:rPr lang="fi-FI" sz="1600" b="1" dirty="0"/>
              <a:t>Pohjois-Suomessa? </a:t>
            </a:r>
          </a:p>
          <a:p>
            <a:endParaRPr lang="fi-FI" sz="700" dirty="0"/>
          </a:p>
          <a:p>
            <a:r>
              <a:rPr lang="fi-FI" sz="1600" b="1" dirty="0"/>
              <a:t>Lasketaan lumimäärä (m³): </a:t>
            </a:r>
          </a:p>
          <a:p>
            <a:r>
              <a:rPr lang="fi-FI" sz="1600" dirty="0"/>
              <a:t>2 x (5m x 10m) x 0,2 m =       100m² x 0,2 m = 20 m³ </a:t>
            </a:r>
          </a:p>
          <a:p>
            <a:endParaRPr lang="fi-FI" sz="700" dirty="0"/>
          </a:p>
          <a:p>
            <a:r>
              <a:rPr lang="fi-FI" sz="1600" b="1" dirty="0"/>
              <a:t>Taulukosta saatavan luvun avulla saadaan laskettua lumen painoksi (kg): </a:t>
            </a:r>
          </a:p>
          <a:p>
            <a:r>
              <a:rPr lang="fi-FI" sz="1600" dirty="0"/>
              <a:t>200 kg/ m³ x 20 m³ = </a:t>
            </a:r>
            <a:r>
              <a:rPr lang="fi-FI" sz="1600" b="1" u="sng" dirty="0"/>
              <a:t>4000kg</a:t>
            </a:r>
          </a:p>
        </p:txBody>
      </p:sp>
      <p:pic>
        <p:nvPicPr>
          <p:cNvPr id="12" name="Kuva 11">
            <a:extLst>
              <a:ext uri="{FF2B5EF4-FFF2-40B4-BE49-F238E27FC236}">
                <a16:creationId xmlns:a16="http://schemas.microsoft.com/office/drawing/2014/main" id="{C9A008D8-6393-494F-82AB-41B174A5209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9316" r="57071" b="57532"/>
          <a:stretch/>
        </p:blipFill>
        <p:spPr>
          <a:xfrm>
            <a:off x="9458761" y="5181445"/>
            <a:ext cx="2494359" cy="1285131"/>
          </a:xfrm>
          <a:prstGeom prst="rect">
            <a:avLst/>
          </a:prstGeom>
        </p:spPr>
      </p:pic>
      <p:sp>
        <p:nvSpPr>
          <p:cNvPr id="13" name="Tekstiruutu 12">
            <a:extLst>
              <a:ext uri="{FF2B5EF4-FFF2-40B4-BE49-F238E27FC236}">
                <a16:creationId xmlns:a16="http://schemas.microsoft.com/office/drawing/2014/main" id="{BEDB7A80-BF78-4E2D-B1EA-968ECD6930F3}"/>
              </a:ext>
            </a:extLst>
          </p:cNvPr>
          <p:cNvSpPr txBox="1"/>
          <p:nvPr/>
        </p:nvSpPr>
        <p:spPr>
          <a:xfrm rot="20180051">
            <a:off x="9848773" y="5406997"/>
            <a:ext cx="1188297" cy="307777"/>
          </a:xfrm>
          <a:prstGeom prst="rect">
            <a:avLst/>
          </a:prstGeom>
          <a:noFill/>
        </p:spPr>
        <p:txBody>
          <a:bodyPr wrap="square" rtlCol="0">
            <a:spAutoFit/>
          </a:bodyPr>
          <a:lstStyle/>
          <a:p>
            <a:r>
              <a:rPr lang="fi-FI" sz="1400" b="1" dirty="0">
                <a:solidFill>
                  <a:schemeClr val="bg1"/>
                </a:solidFill>
              </a:rPr>
              <a:t>leveys 5m </a:t>
            </a:r>
          </a:p>
        </p:txBody>
      </p:sp>
      <p:sp>
        <p:nvSpPr>
          <p:cNvPr id="15" name="Tekstiruutu 14">
            <a:extLst>
              <a:ext uri="{FF2B5EF4-FFF2-40B4-BE49-F238E27FC236}">
                <a16:creationId xmlns:a16="http://schemas.microsoft.com/office/drawing/2014/main" id="{85E28EF1-EDD7-41F0-BAEE-D47D52A6CE90}"/>
              </a:ext>
            </a:extLst>
          </p:cNvPr>
          <p:cNvSpPr txBox="1"/>
          <p:nvPr/>
        </p:nvSpPr>
        <p:spPr>
          <a:xfrm>
            <a:off x="9469198" y="5924603"/>
            <a:ext cx="1344279" cy="307777"/>
          </a:xfrm>
          <a:prstGeom prst="rect">
            <a:avLst/>
          </a:prstGeom>
          <a:noFill/>
        </p:spPr>
        <p:txBody>
          <a:bodyPr wrap="square" rtlCol="0">
            <a:spAutoFit/>
          </a:bodyPr>
          <a:lstStyle/>
          <a:p>
            <a:r>
              <a:rPr lang="fi-FI" sz="1400" b="1" dirty="0">
                <a:solidFill>
                  <a:schemeClr val="bg1"/>
                </a:solidFill>
              </a:rPr>
              <a:t>pituus: 10m </a:t>
            </a:r>
          </a:p>
        </p:txBody>
      </p:sp>
      <p:cxnSp>
        <p:nvCxnSpPr>
          <p:cNvPr id="17" name="Suora nuoliyhdysviiva 16">
            <a:extLst>
              <a:ext uri="{FF2B5EF4-FFF2-40B4-BE49-F238E27FC236}">
                <a16:creationId xmlns:a16="http://schemas.microsoft.com/office/drawing/2014/main" id="{BAD51520-10CA-479F-B56C-17B18861B694}"/>
              </a:ext>
            </a:extLst>
          </p:cNvPr>
          <p:cNvCxnSpPr/>
          <p:nvPr/>
        </p:nvCxnSpPr>
        <p:spPr>
          <a:xfrm flipH="1" flipV="1">
            <a:off x="9634241" y="5850370"/>
            <a:ext cx="179874" cy="185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iruutu 17">
            <a:extLst>
              <a:ext uri="{FF2B5EF4-FFF2-40B4-BE49-F238E27FC236}">
                <a16:creationId xmlns:a16="http://schemas.microsoft.com/office/drawing/2014/main" id="{A9C2C132-2FA8-4B91-9C76-EFEC40DCA9D0}"/>
              </a:ext>
            </a:extLst>
          </p:cNvPr>
          <p:cNvSpPr txBox="1"/>
          <p:nvPr/>
        </p:nvSpPr>
        <p:spPr>
          <a:xfrm>
            <a:off x="10500684" y="5797865"/>
            <a:ext cx="1645124" cy="738664"/>
          </a:xfrm>
          <a:prstGeom prst="rect">
            <a:avLst/>
          </a:prstGeom>
          <a:noFill/>
        </p:spPr>
        <p:txBody>
          <a:bodyPr wrap="square" rtlCol="0">
            <a:spAutoFit/>
          </a:bodyPr>
          <a:lstStyle/>
          <a:p>
            <a:pPr algn="ctr"/>
            <a:r>
              <a:rPr lang="fi-FI" sz="1400" b="1" dirty="0">
                <a:solidFill>
                  <a:schemeClr val="bg1"/>
                </a:solidFill>
              </a:rPr>
              <a:t>lumen paksuus katolla </a:t>
            </a:r>
          </a:p>
          <a:p>
            <a:pPr algn="ctr"/>
            <a:r>
              <a:rPr lang="fi-FI" sz="1400" b="1" dirty="0">
                <a:solidFill>
                  <a:schemeClr val="bg1"/>
                </a:solidFill>
              </a:rPr>
              <a:t>noin 0,2 m </a:t>
            </a:r>
          </a:p>
        </p:txBody>
      </p:sp>
      <p:cxnSp>
        <p:nvCxnSpPr>
          <p:cNvPr id="19" name="Suora nuoliyhdysviiva 18">
            <a:extLst>
              <a:ext uri="{FF2B5EF4-FFF2-40B4-BE49-F238E27FC236}">
                <a16:creationId xmlns:a16="http://schemas.microsoft.com/office/drawing/2014/main" id="{018A75B8-9B75-4BBD-B1F2-54CE1BA14C5A}"/>
              </a:ext>
            </a:extLst>
          </p:cNvPr>
          <p:cNvCxnSpPr>
            <a:cxnSpLocks/>
          </p:cNvCxnSpPr>
          <p:nvPr/>
        </p:nvCxnSpPr>
        <p:spPr>
          <a:xfrm flipV="1">
            <a:off x="11184791" y="5664984"/>
            <a:ext cx="80076" cy="2256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uora nuoliyhdysviiva 24">
            <a:extLst>
              <a:ext uri="{FF2B5EF4-FFF2-40B4-BE49-F238E27FC236}">
                <a16:creationId xmlns:a16="http://schemas.microsoft.com/office/drawing/2014/main" id="{40257DDC-F957-43D4-AE89-49D537B32AB6}"/>
              </a:ext>
            </a:extLst>
          </p:cNvPr>
          <p:cNvCxnSpPr>
            <a:cxnSpLocks/>
          </p:cNvCxnSpPr>
          <p:nvPr/>
        </p:nvCxnSpPr>
        <p:spPr>
          <a:xfrm flipH="1">
            <a:off x="8651081" y="3993356"/>
            <a:ext cx="847447" cy="9644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Suorakulmio: Pyöristetyt kulmat 19">
            <a:extLst>
              <a:ext uri="{FF2B5EF4-FFF2-40B4-BE49-F238E27FC236}">
                <a16:creationId xmlns:a16="http://schemas.microsoft.com/office/drawing/2014/main" id="{57F82929-DA7E-4A6D-9842-A50AFBB2AFED}"/>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io 2">
            <a:extLst>
              <a:ext uri="{FF2B5EF4-FFF2-40B4-BE49-F238E27FC236}">
                <a16:creationId xmlns:a16="http://schemas.microsoft.com/office/drawing/2014/main" id="{E1A631C9-8EAC-4DF9-A4E3-1D74342663B5}"/>
              </a:ext>
            </a:extLst>
          </p:cNvPr>
          <p:cNvSpPr/>
          <p:nvPr/>
        </p:nvSpPr>
        <p:spPr>
          <a:xfrm>
            <a:off x="6987589" y="2123895"/>
            <a:ext cx="2245058" cy="307777"/>
          </a:xfrm>
          <a:prstGeom prst="rect">
            <a:avLst/>
          </a:prstGeom>
        </p:spPr>
        <p:txBody>
          <a:bodyPr wrap="square">
            <a:spAutoFit/>
          </a:bodyPr>
          <a:lstStyle/>
          <a:p>
            <a:pPr algn="r"/>
            <a:r>
              <a:rPr lang="fi-FI" sz="1400" b="0" i="0" dirty="0">
                <a:solidFill>
                  <a:srgbClr val="666666"/>
                </a:solidFill>
                <a:effectLst/>
                <a:latin typeface="Arial" panose="020B0604020202020204" pitchFamily="34" charset="0"/>
              </a:rPr>
              <a:t>(Valtion ympäristöhallinto)</a:t>
            </a:r>
            <a:endParaRPr lang="fi-FI" sz="1400" dirty="0"/>
          </a:p>
        </p:txBody>
      </p:sp>
      <p:sp>
        <p:nvSpPr>
          <p:cNvPr id="21" name="Vuokaaviosymboli: Liitin 20">
            <a:extLst>
              <a:ext uri="{FF2B5EF4-FFF2-40B4-BE49-F238E27FC236}">
                <a16:creationId xmlns:a16="http://schemas.microsoft.com/office/drawing/2014/main" id="{7C605CE0-CC15-4E47-87EC-FEB3B1E05626}"/>
              </a:ext>
            </a:extLst>
          </p:cNvPr>
          <p:cNvSpPr/>
          <p:nvPr/>
        </p:nvSpPr>
        <p:spPr>
          <a:xfrm>
            <a:off x="237222" y="72753"/>
            <a:ext cx="431392" cy="448978"/>
          </a:xfrm>
          <a:prstGeom prst="flowChartConnector">
            <a:avLst/>
          </a:prstGeom>
          <a:solidFill>
            <a:srgbClr val="88DF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7</a:t>
            </a:r>
          </a:p>
        </p:txBody>
      </p:sp>
    </p:spTree>
    <p:extLst>
      <p:ext uri="{BB962C8B-B14F-4D97-AF65-F5344CB8AC3E}">
        <p14:creationId xmlns:p14="http://schemas.microsoft.com/office/powerpoint/2010/main" val="3949947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A5D68115-78A9-4327-B055-2097B690470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8803" y="4495988"/>
            <a:ext cx="2875975" cy="1915444"/>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B026FF4D-B58D-455D-AB84-F9DC86F442A1}"/>
              </a:ext>
            </a:extLst>
          </p:cNvPr>
          <p:cNvSpPr>
            <a:spLocks noGrp="1"/>
          </p:cNvSpPr>
          <p:nvPr>
            <p:ph type="title"/>
          </p:nvPr>
        </p:nvSpPr>
        <p:spPr>
          <a:xfrm>
            <a:off x="838200" y="-12468"/>
            <a:ext cx="10515600" cy="1325563"/>
          </a:xfrm>
        </p:spPr>
        <p:txBody>
          <a:bodyPr/>
          <a:lstStyle/>
          <a:p>
            <a:r>
              <a:rPr lang="fi-FI" b="1" dirty="0">
                <a:latin typeface="Gill Sans Ultra Bold Condensed" panose="020B0A06020104020203" pitchFamily="34" charset="0"/>
              </a:rPr>
              <a:t>LUMI SUOJAA JA ERISTÄÄ</a:t>
            </a:r>
          </a:p>
        </p:txBody>
      </p:sp>
      <p:sp>
        <p:nvSpPr>
          <p:cNvPr id="3" name="Sisällön paikkamerkki 2">
            <a:extLst>
              <a:ext uri="{FF2B5EF4-FFF2-40B4-BE49-F238E27FC236}">
                <a16:creationId xmlns:a16="http://schemas.microsoft.com/office/drawing/2014/main" id="{9A664777-5E3E-4968-9322-DE3A9986DFE4}"/>
              </a:ext>
            </a:extLst>
          </p:cNvPr>
          <p:cNvSpPr>
            <a:spLocks noGrp="1"/>
          </p:cNvSpPr>
          <p:nvPr>
            <p:ph idx="1"/>
          </p:nvPr>
        </p:nvSpPr>
        <p:spPr>
          <a:xfrm>
            <a:off x="838199" y="946293"/>
            <a:ext cx="8103781" cy="5730954"/>
          </a:xfrm>
        </p:spPr>
        <p:txBody>
          <a:bodyPr>
            <a:normAutofit fontScale="92500"/>
          </a:bodyPr>
          <a:lstStyle/>
          <a:p>
            <a:pPr marL="0" indent="0">
              <a:buNone/>
            </a:pPr>
            <a:r>
              <a:rPr lang="fi-FI" b="1" dirty="0"/>
              <a:t>Suomen luonnon metsäkanalinnut (metso, teeri, pyy, riekko ja </a:t>
            </a:r>
            <a:r>
              <a:rPr lang="fi-FI" b="1" dirty="0" err="1"/>
              <a:t>kiiruna</a:t>
            </a:r>
            <a:r>
              <a:rPr lang="fi-FI" b="1" dirty="0"/>
              <a:t>) viettävät aikaa kovilla pakkasilla kiepissä eli kaarevan lumikäytävän päässä olevassa onkalossa. Muutkin eläimet hyödyntävät lunta eristeenä, liikkumiseen ja suojautumiseen. </a:t>
            </a:r>
          </a:p>
          <a:p>
            <a:pPr marL="0" indent="0">
              <a:buNone/>
            </a:pPr>
            <a:r>
              <a:rPr lang="fi-FI" sz="2400" dirty="0"/>
              <a:t>Kieppi on linnun nopeasti parissa sekunnissa hankeen tekemä </a:t>
            </a:r>
            <a:r>
              <a:rPr lang="fi-FI" sz="2400" dirty="0" err="1"/>
              <a:t>lumikolo</a:t>
            </a:r>
            <a:r>
              <a:rPr lang="fi-FI" sz="2400" dirty="0"/>
              <a:t>, jossa lämpötila on lähellä nollaa astetta, vaikka hangen pinnalla olisi pakkasta yli -20</a:t>
            </a:r>
            <a:r>
              <a:rPr lang="fi-FI" sz="2400" baseline="30000" dirty="0"/>
              <a:t>o</a:t>
            </a:r>
            <a:r>
              <a:rPr lang="fi-FI" sz="2400" dirty="0"/>
              <a:t>C. Lumi toimii siis hyvänä eristeenä, kun siinä on ilmaa mukana eikä se ole tiivistynyt sulaessaan kovin jäiseksi. </a:t>
            </a:r>
          </a:p>
          <a:p>
            <a:pPr marL="0" indent="0">
              <a:buNone/>
            </a:pPr>
            <a:r>
              <a:rPr lang="fi-FI" sz="2400" dirty="0"/>
              <a:t>Talviaktiivisilla elämillä on omat keinonsa selvitä talven kylmyydestä. Joillakin se on paksumpi talviturkki, toisilla ravinnon energiapitoisuus tai energiaa säästävä liikkumistapa. Metsäkanalinnut voivat viettää pakkasaikana jopa vuorokauden hangen sisällä. Näin ne säästävät energiaa, jota keskitalven pakkasilla kuluu paljon lämpimänä pysymiseen ja ravinnon etsimiseen. </a:t>
            </a:r>
          </a:p>
          <a:p>
            <a:pPr marL="0" indent="0">
              <a:buNone/>
            </a:pPr>
            <a:r>
              <a:rPr lang="fi-FI" sz="2400" b="1" dirty="0">
                <a:highlight>
                  <a:srgbClr val="FFFF00"/>
                </a:highlight>
              </a:rPr>
              <a:t>TEHTÄVÄ: Etsi eläinten lumijälkiä hangen pinnalta. </a:t>
            </a:r>
            <a:endParaRPr lang="fi-FI" b="1" dirty="0">
              <a:highlight>
                <a:srgbClr val="FFFF00"/>
              </a:highlight>
            </a:endParaRPr>
          </a:p>
        </p:txBody>
      </p:sp>
      <p:sp>
        <p:nvSpPr>
          <p:cNvPr id="4" name="Tekstiruutu 3">
            <a:extLst>
              <a:ext uri="{FF2B5EF4-FFF2-40B4-BE49-F238E27FC236}">
                <a16:creationId xmlns:a16="http://schemas.microsoft.com/office/drawing/2014/main" id="{E04F9035-E1C8-4984-9741-9633A68EC347}"/>
              </a:ext>
            </a:extLst>
          </p:cNvPr>
          <p:cNvSpPr txBox="1"/>
          <p:nvPr/>
        </p:nvSpPr>
        <p:spPr>
          <a:xfrm>
            <a:off x="9084384" y="5862524"/>
            <a:ext cx="3007217" cy="553998"/>
          </a:xfrm>
          <a:prstGeom prst="rect">
            <a:avLst/>
          </a:prstGeom>
          <a:noFill/>
        </p:spPr>
        <p:txBody>
          <a:bodyPr wrap="square" rtlCol="0">
            <a:spAutoFit/>
          </a:bodyPr>
          <a:lstStyle/>
          <a:p>
            <a:r>
              <a:rPr lang="fi-FI" sz="1400" b="1" dirty="0"/>
              <a:t>Kieppi</a:t>
            </a:r>
          </a:p>
          <a:p>
            <a:r>
              <a:rPr lang="fi-FI" sz="800" dirty="0"/>
              <a:t>Kuvan lähde: Miina sillanpään säätiö, Kuu kiurusta kesään -hanke </a:t>
            </a:r>
          </a:p>
          <a:p>
            <a:r>
              <a:rPr lang="fi-FI" sz="800" dirty="0">
                <a:hlinkClick r:id="rId3"/>
              </a:rPr>
              <a:t>https://www.luontosivusto.fi/talvi/teeren-kieppi/</a:t>
            </a:r>
            <a:r>
              <a:rPr lang="fi-FI" sz="800" dirty="0"/>
              <a:t> CC-BY </a:t>
            </a:r>
          </a:p>
        </p:txBody>
      </p:sp>
      <p:pic>
        <p:nvPicPr>
          <p:cNvPr id="11" name="Kuva 10">
            <a:extLst>
              <a:ext uri="{FF2B5EF4-FFF2-40B4-BE49-F238E27FC236}">
                <a16:creationId xmlns:a16="http://schemas.microsoft.com/office/drawing/2014/main" id="{448B6966-4FF9-481A-8F47-9CB53EFAB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2" name="Kuva 11">
            <a:extLst>
              <a:ext uri="{FF2B5EF4-FFF2-40B4-BE49-F238E27FC236}">
                <a16:creationId xmlns:a16="http://schemas.microsoft.com/office/drawing/2014/main" id="{261EB1FF-1F6B-4EDE-9444-A8FBDBCE0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3" name="Picture 13" descr="Lapin korkeakoulukonserni - LUC">
            <a:extLst>
              <a:ext uri="{FF2B5EF4-FFF2-40B4-BE49-F238E27FC236}">
                <a16:creationId xmlns:a16="http://schemas.microsoft.com/office/drawing/2014/main" id="{9FA9E2A9-92C4-4525-BFD1-E6D1FE5AF2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4" name="Vuokaaviosymboli: Liitin 13">
            <a:extLst>
              <a:ext uri="{FF2B5EF4-FFF2-40B4-BE49-F238E27FC236}">
                <a16:creationId xmlns:a16="http://schemas.microsoft.com/office/drawing/2014/main" id="{56413CF1-DE3B-41C0-B3A9-2A00749368AC}"/>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8</a:t>
            </a:r>
          </a:p>
        </p:txBody>
      </p:sp>
      <p:pic>
        <p:nvPicPr>
          <p:cNvPr id="15" name="Kuva 14">
            <a:extLst>
              <a:ext uri="{FF2B5EF4-FFF2-40B4-BE49-F238E27FC236}">
                <a16:creationId xmlns:a16="http://schemas.microsoft.com/office/drawing/2014/main" id="{A68E2ACF-1C3C-486A-AF02-9F2BBDF4468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1580"/>
          <a:stretch/>
        </p:blipFill>
        <p:spPr>
          <a:xfrm>
            <a:off x="9071548" y="2411178"/>
            <a:ext cx="2875975" cy="1902244"/>
          </a:xfrm>
          <a:prstGeom prst="rect">
            <a:avLst/>
          </a:prstGeom>
        </p:spPr>
      </p:pic>
      <p:sp>
        <p:nvSpPr>
          <p:cNvPr id="17" name="Tekstiruutu 16">
            <a:extLst>
              <a:ext uri="{FF2B5EF4-FFF2-40B4-BE49-F238E27FC236}">
                <a16:creationId xmlns:a16="http://schemas.microsoft.com/office/drawing/2014/main" id="{47EE4020-C33F-4CA9-9122-0EB2C59F58B3}"/>
              </a:ext>
            </a:extLst>
          </p:cNvPr>
          <p:cNvSpPr txBox="1"/>
          <p:nvPr/>
        </p:nvSpPr>
        <p:spPr>
          <a:xfrm>
            <a:off x="9104238" y="3894802"/>
            <a:ext cx="2875974" cy="446276"/>
          </a:xfrm>
          <a:prstGeom prst="rect">
            <a:avLst/>
          </a:prstGeom>
          <a:noFill/>
        </p:spPr>
        <p:txBody>
          <a:bodyPr wrap="square" rtlCol="0">
            <a:spAutoFit/>
          </a:bodyPr>
          <a:lstStyle/>
          <a:p>
            <a:r>
              <a:rPr lang="fi-FI" sz="1400" b="1" dirty="0"/>
              <a:t>Riekko</a:t>
            </a:r>
            <a:endParaRPr lang="fi-FI" sz="1400" b="1" dirty="0">
              <a:hlinkClick r:id="rId8" tooltip="https://www.flickr.com/photos/peupleloup/3307921752/"/>
            </a:endParaRPr>
          </a:p>
          <a:p>
            <a:r>
              <a:rPr lang="fi-FI" sz="800" dirty="0">
                <a:hlinkClick r:id="rId8" tooltip="https://www.flickr.com/photos/peupleloup/3307921752/"/>
              </a:rPr>
              <a:t> kuva</a:t>
            </a:r>
            <a:r>
              <a:rPr lang="fi-FI" sz="800" dirty="0"/>
              <a:t>, tekijä tuntematon, käyttöoikeus: </a:t>
            </a:r>
            <a:r>
              <a:rPr lang="fi-FI" sz="800" dirty="0">
                <a:hlinkClick r:id="rId9" tooltip="https://creativecommons.org/licenses/by-sa/3.0/"/>
              </a:rPr>
              <a:t>CC BY-SA</a:t>
            </a:r>
            <a:endParaRPr lang="fi-FI" sz="800" dirty="0"/>
          </a:p>
        </p:txBody>
      </p:sp>
      <p:pic>
        <p:nvPicPr>
          <p:cNvPr id="7" name="Kuva 6">
            <a:extLst>
              <a:ext uri="{FF2B5EF4-FFF2-40B4-BE49-F238E27FC236}">
                <a16:creationId xmlns:a16="http://schemas.microsoft.com/office/drawing/2014/main" id="{9B8D6006-15B8-4D59-A4EC-346385F21AB9}"/>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064294" y="295568"/>
            <a:ext cx="2890484" cy="1891202"/>
          </a:xfrm>
          <a:prstGeom prst="rect">
            <a:avLst/>
          </a:prstGeom>
        </p:spPr>
      </p:pic>
      <p:sp>
        <p:nvSpPr>
          <p:cNvPr id="18" name="Tekstiruutu 17">
            <a:extLst>
              <a:ext uri="{FF2B5EF4-FFF2-40B4-BE49-F238E27FC236}">
                <a16:creationId xmlns:a16="http://schemas.microsoft.com/office/drawing/2014/main" id="{BB94D74C-7ABC-4020-A284-3156307FDCC4}"/>
              </a:ext>
            </a:extLst>
          </p:cNvPr>
          <p:cNvSpPr txBox="1"/>
          <p:nvPr/>
        </p:nvSpPr>
        <p:spPr>
          <a:xfrm>
            <a:off x="9064294" y="297242"/>
            <a:ext cx="3007217" cy="477054"/>
          </a:xfrm>
          <a:prstGeom prst="rect">
            <a:avLst/>
          </a:prstGeom>
          <a:noFill/>
        </p:spPr>
        <p:txBody>
          <a:bodyPr wrap="square" rtlCol="0">
            <a:spAutoFit/>
          </a:bodyPr>
          <a:lstStyle/>
          <a:p>
            <a:r>
              <a:rPr lang="fi-FI" sz="1600" b="1" dirty="0"/>
              <a:t>Kärppä</a:t>
            </a:r>
          </a:p>
          <a:p>
            <a:r>
              <a:rPr lang="fi-FI" sz="900" dirty="0"/>
              <a:t>Kuva: tekijä tuntematon, käyttöoikeus: </a:t>
            </a:r>
            <a:r>
              <a:rPr lang="fi-FI" sz="900" dirty="0">
                <a:hlinkClick r:id="rId12" tooltip="https://creativecommons.org/licenses/by-nc-nd/3.0/"/>
              </a:rPr>
              <a:t>CC BY-NC-ND</a:t>
            </a:r>
            <a:endParaRPr lang="fi-FI" sz="900" dirty="0"/>
          </a:p>
        </p:txBody>
      </p:sp>
      <p:pic>
        <p:nvPicPr>
          <p:cNvPr id="19" name="Picture 2" descr="https://mirrors.creativecommons.org/presskit/buttons/88x31/png/by-nc-sa.png">
            <a:extLst>
              <a:ext uri="{FF2B5EF4-FFF2-40B4-BE49-F238E27FC236}">
                <a16:creationId xmlns:a16="http://schemas.microsoft.com/office/drawing/2014/main" id="{826597B3-2FA9-4089-B1DF-6C5B98ECBB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707" y="6519658"/>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70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A48604-3D74-40A6-BE7D-C167176322C2}"/>
              </a:ext>
            </a:extLst>
          </p:cNvPr>
          <p:cNvSpPr>
            <a:spLocks noGrp="1"/>
          </p:cNvSpPr>
          <p:nvPr>
            <p:ph type="title"/>
          </p:nvPr>
        </p:nvSpPr>
        <p:spPr>
          <a:xfrm>
            <a:off x="838199" y="-2882"/>
            <a:ext cx="10719391" cy="1325563"/>
          </a:xfrm>
        </p:spPr>
        <p:txBody>
          <a:bodyPr/>
          <a:lstStyle/>
          <a:p>
            <a:r>
              <a:rPr lang="fi-FI" dirty="0">
                <a:latin typeface="Gill Sans Ultra Bold Condensed" panose="020B0A06020104020203" pitchFamily="34" charset="0"/>
              </a:rPr>
              <a:t>OSALLISTU LUMIHAVAINTOJEN TEKEMISEEN!</a:t>
            </a:r>
          </a:p>
        </p:txBody>
      </p:sp>
      <p:sp>
        <p:nvSpPr>
          <p:cNvPr id="3" name="Sisällön paikkamerkki 2">
            <a:extLst>
              <a:ext uri="{FF2B5EF4-FFF2-40B4-BE49-F238E27FC236}">
                <a16:creationId xmlns:a16="http://schemas.microsoft.com/office/drawing/2014/main" id="{74CEA863-AF45-4D3B-ADBF-26898CB55C5B}"/>
              </a:ext>
            </a:extLst>
          </p:cNvPr>
          <p:cNvSpPr>
            <a:spLocks noGrp="1"/>
          </p:cNvSpPr>
          <p:nvPr>
            <p:ph sz="half" idx="1"/>
          </p:nvPr>
        </p:nvSpPr>
        <p:spPr>
          <a:xfrm>
            <a:off x="838199" y="1594884"/>
            <a:ext cx="5836921" cy="5019276"/>
          </a:xfrm>
        </p:spPr>
        <p:txBody>
          <a:bodyPr>
            <a:normAutofit/>
          </a:bodyPr>
          <a:lstStyle/>
          <a:p>
            <a:pPr marL="0" indent="0">
              <a:buNone/>
            </a:pPr>
            <a:r>
              <a:rPr lang="fi-FI" dirty="0"/>
              <a:t>Lumi- ja jäähavaintoja voit tehdä </a:t>
            </a:r>
            <a:r>
              <a:rPr lang="fi-FI" b="1" dirty="0"/>
              <a:t>TALVISEURANTA</a:t>
            </a:r>
            <a:r>
              <a:rPr lang="fi-FI" dirty="0"/>
              <a:t>-sivujen avulla. </a:t>
            </a:r>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r>
              <a:rPr lang="fi-FI" dirty="0"/>
              <a:t>LUMA-keskus Lapin kautta 	         voi lainata Arktisen keskuksen             lumitutkimusvälineitä ja ladata 	        ohjeita Lumitutkimuksia     opetuksessa LUMA-työpajoihin. </a:t>
            </a:r>
          </a:p>
        </p:txBody>
      </p:sp>
      <p:pic>
        <p:nvPicPr>
          <p:cNvPr id="6146" name="Picture 2" descr="http://talviseuranta.fi/wp-content/uploads/2023/10/luontoliitto_logo.png">
            <a:extLst>
              <a:ext uri="{FF2B5EF4-FFF2-40B4-BE49-F238E27FC236}">
                <a16:creationId xmlns:a16="http://schemas.microsoft.com/office/drawing/2014/main" id="{BACCEBED-EBD8-48A6-A14F-19EB9FA33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120" y="2531080"/>
            <a:ext cx="926121" cy="8629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ogo-syke">
            <a:extLst>
              <a:ext uri="{FF2B5EF4-FFF2-40B4-BE49-F238E27FC236}">
                <a16:creationId xmlns:a16="http://schemas.microsoft.com/office/drawing/2014/main" id="{FD044A31-632C-4CDF-B6E6-706B48BDB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651" y="2321550"/>
            <a:ext cx="1234442" cy="13747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ogo-arktinen">
            <a:extLst>
              <a:ext uri="{FF2B5EF4-FFF2-40B4-BE49-F238E27FC236}">
                <a16:creationId xmlns:a16="http://schemas.microsoft.com/office/drawing/2014/main" id="{01B6AAFF-65FC-4D0B-8398-18EC03042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841" y="2489250"/>
            <a:ext cx="1456192" cy="1039383"/>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8ADFA3BD-6104-4183-A96E-767382ACD2DF}"/>
              </a:ext>
            </a:extLst>
          </p:cNvPr>
          <p:cNvPicPr>
            <a:picLocks noChangeAspect="1"/>
          </p:cNvPicPr>
          <p:nvPr/>
        </p:nvPicPr>
        <p:blipFill>
          <a:blip r:embed="rId5"/>
          <a:stretch>
            <a:fillRect/>
          </a:stretch>
        </p:blipFill>
        <p:spPr>
          <a:xfrm>
            <a:off x="9934813" y="4200779"/>
            <a:ext cx="1743741" cy="1743741"/>
          </a:xfrm>
          <a:prstGeom prst="rect">
            <a:avLst/>
          </a:prstGeom>
        </p:spPr>
      </p:pic>
      <p:sp>
        <p:nvSpPr>
          <p:cNvPr id="6" name="Suorakulmio 5">
            <a:extLst>
              <a:ext uri="{FF2B5EF4-FFF2-40B4-BE49-F238E27FC236}">
                <a16:creationId xmlns:a16="http://schemas.microsoft.com/office/drawing/2014/main" id="{3502F0F1-C64E-408E-A49A-05F64D96BBDB}"/>
              </a:ext>
            </a:extLst>
          </p:cNvPr>
          <p:cNvSpPr/>
          <p:nvPr/>
        </p:nvSpPr>
        <p:spPr>
          <a:xfrm>
            <a:off x="9755292" y="5822911"/>
            <a:ext cx="2219582" cy="923330"/>
          </a:xfrm>
          <a:prstGeom prst="rect">
            <a:avLst/>
          </a:prstGeom>
        </p:spPr>
        <p:txBody>
          <a:bodyPr wrap="none">
            <a:spAutoFit/>
          </a:bodyPr>
          <a:lstStyle/>
          <a:p>
            <a:pPr algn="ctr"/>
            <a:r>
              <a:rPr lang="fi-FI" dirty="0">
                <a:hlinkClick r:id="rId6"/>
              </a:rPr>
              <a:t>LUMA-keskus Lappi – </a:t>
            </a:r>
          </a:p>
          <a:p>
            <a:pPr algn="ctr"/>
            <a:r>
              <a:rPr lang="fi-FI" dirty="0">
                <a:hlinkClick r:id="rId6"/>
              </a:rPr>
              <a:t>Lumitutkimuksia </a:t>
            </a:r>
          </a:p>
          <a:p>
            <a:pPr algn="ctr"/>
            <a:r>
              <a:rPr lang="fi-FI" dirty="0">
                <a:hlinkClick r:id="rId6"/>
              </a:rPr>
              <a:t>opetuksessa</a:t>
            </a:r>
            <a:r>
              <a:rPr lang="fi-FI" dirty="0"/>
              <a:t> </a:t>
            </a:r>
          </a:p>
        </p:txBody>
      </p:sp>
      <p:pic>
        <p:nvPicPr>
          <p:cNvPr id="6156" name="Picture 12" descr="Kuva lumitutkimusvälineistä. ">
            <a:extLst>
              <a:ext uri="{FF2B5EF4-FFF2-40B4-BE49-F238E27FC236}">
                <a16:creationId xmlns:a16="http://schemas.microsoft.com/office/drawing/2014/main" id="{73FA6AC2-E642-4162-B01A-868E11F42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9440" y="4341078"/>
            <a:ext cx="4075852" cy="227308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talviseuranta.fi/wp-content/uploads/2023/10/il-logo-fi-se-en-rgb-1860x345px.png">
            <a:extLst>
              <a:ext uri="{FF2B5EF4-FFF2-40B4-BE49-F238E27FC236}">
                <a16:creationId xmlns:a16="http://schemas.microsoft.com/office/drawing/2014/main" id="{81651187-2BCD-49FC-9FCA-B3DEDA39A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5522" y="2531080"/>
            <a:ext cx="4372907" cy="811379"/>
          </a:xfrm>
          <a:prstGeom prst="rect">
            <a:avLst/>
          </a:prstGeom>
          <a:noFill/>
          <a:extLst>
            <a:ext uri="{909E8E84-426E-40DD-AFC4-6F175D3DCCD1}">
              <a14:hiddenFill xmlns:a14="http://schemas.microsoft.com/office/drawing/2010/main">
                <a:solidFill>
                  <a:srgbClr val="FFFFFF"/>
                </a:solidFill>
              </a14:hiddenFill>
            </a:ext>
          </a:extLst>
        </p:spPr>
      </p:pic>
      <p:pic>
        <p:nvPicPr>
          <p:cNvPr id="7" name="Kuva 6">
            <a:extLst>
              <a:ext uri="{FF2B5EF4-FFF2-40B4-BE49-F238E27FC236}">
                <a16:creationId xmlns:a16="http://schemas.microsoft.com/office/drawing/2014/main" id="{0270011B-74CE-478B-AE1C-2249524F0722}"/>
              </a:ext>
            </a:extLst>
          </p:cNvPr>
          <p:cNvPicPr>
            <a:picLocks noChangeAspect="1"/>
          </p:cNvPicPr>
          <p:nvPr/>
        </p:nvPicPr>
        <p:blipFill>
          <a:blip r:embed="rId9"/>
          <a:stretch>
            <a:fillRect/>
          </a:stretch>
        </p:blipFill>
        <p:spPr>
          <a:xfrm>
            <a:off x="9933041" y="1655317"/>
            <a:ext cx="1743741" cy="1743741"/>
          </a:xfrm>
          <a:prstGeom prst="rect">
            <a:avLst/>
          </a:prstGeom>
        </p:spPr>
      </p:pic>
      <p:sp>
        <p:nvSpPr>
          <p:cNvPr id="9" name="Suorakulmio 8">
            <a:extLst>
              <a:ext uri="{FF2B5EF4-FFF2-40B4-BE49-F238E27FC236}">
                <a16:creationId xmlns:a16="http://schemas.microsoft.com/office/drawing/2014/main" id="{EF36EBCF-5863-4B0C-96BA-EAE1C160168C}"/>
              </a:ext>
            </a:extLst>
          </p:cNvPr>
          <p:cNvSpPr/>
          <p:nvPr/>
        </p:nvSpPr>
        <p:spPr>
          <a:xfrm>
            <a:off x="10023987" y="3240285"/>
            <a:ext cx="1682192" cy="646331"/>
          </a:xfrm>
          <a:prstGeom prst="rect">
            <a:avLst/>
          </a:prstGeom>
        </p:spPr>
        <p:txBody>
          <a:bodyPr wrap="none">
            <a:spAutoFit/>
          </a:bodyPr>
          <a:lstStyle/>
          <a:p>
            <a:pPr algn="ctr"/>
            <a:r>
              <a:rPr lang="fi-FI" dirty="0">
                <a:hlinkClick r:id="rId10"/>
              </a:rPr>
              <a:t>Lumi ja jää –</a:t>
            </a:r>
          </a:p>
          <a:p>
            <a:pPr algn="ctr"/>
            <a:r>
              <a:rPr lang="fi-FI" dirty="0">
                <a:hlinkClick r:id="rId10"/>
              </a:rPr>
              <a:t>TALVISEURANTA</a:t>
            </a:r>
            <a:endParaRPr lang="fi-FI" dirty="0"/>
          </a:p>
        </p:txBody>
      </p:sp>
      <p:pic>
        <p:nvPicPr>
          <p:cNvPr id="17" name="Kuva 16">
            <a:extLst>
              <a:ext uri="{FF2B5EF4-FFF2-40B4-BE49-F238E27FC236}">
                <a16:creationId xmlns:a16="http://schemas.microsoft.com/office/drawing/2014/main" id="{9BBEA737-AA5F-4264-BFB1-D0A7F5DD0D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8" name="Kuva 17">
            <a:extLst>
              <a:ext uri="{FF2B5EF4-FFF2-40B4-BE49-F238E27FC236}">
                <a16:creationId xmlns:a16="http://schemas.microsoft.com/office/drawing/2014/main" id="{6F8B22E7-3B85-44E9-8337-8E74A3415A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9" name="Picture 13" descr="Lapin korkeakoulukonserni - LUC">
            <a:extLst>
              <a:ext uri="{FF2B5EF4-FFF2-40B4-BE49-F238E27FC236}">
                <a16:creationId xmlns:a16="http://schemas.microsoft.com/office/drawing/2014/main" id="{05F7CC74-2283-4269-BE27-BF1007BF9A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751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cdn.yle.fi/image/upload/f_auto,fl_progressive/q_88/w_1920,h_1080,c_crop,x_0,y_0/w_1100,h_620,c_fit/v1509534376/39-43980459f9aa6fb9c67.jpg">
            <a:extLst>
              <a:ext uri="{FF2B5EF4-FFF2-40B4-BE49-F238E27FC236}">
                <a16:creationId xmlns:a16="http://schemas.microsoft.com/office/drawing/2014/main" id="{18AB1178-2CBB-4A05-B5E7-429E0F5C9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5" y="86360"/>
            <a:ext cx="12095250" cy="6771640"/>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DC37929D-92B3-4AEE-B2EA-EE505810FAA3}"/>
              </a:ext>
            </a:extLst>
          </p:cNvPr>
          <p:cNvSpPr txBox="1"/>
          <p:nvPr/>
        </p:nvSpPr>
        <p:spPr>
          <a:xfrm>
            <a:off x="-43065" y="0"/>
            <a:ext cx="5478665" cy="461665"/>
          </a:xfrm>
          <a:prstGeom prst="rect">
            <a:avLst/>
          </a:prstGeom>
          <a:noFill/>
        </p:spPr>
        <p:txBody>
          <a:bodyPr wrap="square" rtlCol="0">
            <a:spAutoFit/>
          </a:bodyPr>
          <a:lstStyle/>
          <a:p>
            <a:r>
              <a:rPr lang="fi-FI" sz="1200" b="1" i="0" dirty="0">
                <a:effectLst/>
                <a:highlight>
                  <a:srgbClr val="88DFF0"/>
                </a:highlight>
              </a:rPr>
              <a:t>Käyttöoikeus: YLE Oppiminen CC BY-NC / Kuvan alkuperäinen tekijä: Tero Juuti</a:t>
            </a:r>
          </a:p>
          <a:p>
            <a:r>
              <a:rPr lang="fi-FI" sz="1200" b="1" dirty="0">
                <a:highlight>
                  <a:srgbClr val="88DFF0"/>
                </a:highlight>
                <a:hlinkClick r:id="rId3"/>
              </a:rPr>
              <a:t>https://yle.fi/aihe/artikkeli/2013/09/27/luonto-sopeutuu-talveen</a:t>
            </a:r>
            <a:r>
              <a:rPr lang="fi-FI" sz="1200" b="1" dirty="0">
                <a:highlight>
                  <a:srgbClr val="88DFF0"/>
                </a:highlight>
              </a:rPr>
              <a:t> </a:t>
            </a:r>
            <a:endParaRPr lang="fi-FI" sz="1200" b="1" i="0" dirty="0">
              <a:effectLst/>
              <a:highlight>
                <a:srgbClr val="88DFF0"/>
              </a:highlight>
            </a:endParaRPr>
          </a:p>
        </p:txBody>
      </p:sp>
      <p:sp>
        <p:nvSpPr>
          <p:cNvPr id="2" name="Tekstiruutu 1">
            <a:extLst>
              <a:ext uri="{FF2B5EF4-FFF2-40B4-BE49-F238E27FC236}">
                <a16:creationId xmlns:a16="http://schemas.microsoft.com/office/drawing/2014/main" id="{4886BB1D-EF2E-47C0-BB36-2829029F7D11}"/>
              </a:ext>
            </a:extLst>
          </p:cNvPr>
          <p:cNvSpPr txBox="1"/>
          <p:nvPr/>
        </p:nvSpPr>
        <p:spPr>
          <a:xfrm>
            <a:off x="-43065" y="3840479"/>
            <a:ext cx="3403600" cy="584775"/>
          </a:xfrm>
          <a:prstGeom prst="rect">
            <a:avLst/>
          </a:prstGeom>
          <a:noFill/>
        </p:spPr>
        <p:txBody>
          <a:bodyPr wrap="square" rtlCol="0">
            <a:spAutoFit/>
          </a:bodyPr>
          <a:lstStyle/>
          <a:p>
            <a:r>
              <a:rPr lang="fi-FI" sz="1600" b="1" dirty="0">
                <a:highlight>
                  <a:srgbClr val="FFFF00"/>
                </a:highlight>
              </a:rPr>
              <a:t>Etsi lumijälkiä lähimaastosta! Lumijälkiopas kuvan kääntöpuolella!  </a:t>
            </a:r>
          </a:p>
        </p:txBody>
      </p:sp>
      <p:sp>
        <p:nvSpPr>
          <p:cNvPr id="6" name="Tekstiruutu 5">
            <a:extLst>
              <a:ext uri="{FF2B5EF4-FFF2-40B4-BE49-F238E27FC236}">
                <a16:creationId xmlns:a16="http://schemas.microsoft.com/office/drawing/2014/main" id="{FF39638E-C8D4-4C76-9C6A-6587539AAD9B}"/>
              </a:ext>
            </a:extLst>
          </p:cNvPr>
          <p:cNvSpPr txBox="1"/>
          <p:nvPr/>
        </p:nvSpPr>
        <p:spPr>
          <a:xfrm>
            <a:off x="6926466" y="46166"/>
            <a:ext cx="3403600" cy="1077218"/>
          </a:xfrm>
          <a:prstGeom prst="rect">
            <a:avLst/>
          </a:prstGeom>
          <a:noFill/>
        </p:spPr>
        <p:txBody>
          <a:bodyPr wrap="square" rtlCol="0">
            <a:spAutoFit/>
          </a:bodyPr>
          <a:lstStyle/>
          <a:p>
            <a:r>
              <a:rPr lang="fi-FI" sz="1600" b="1" dirty="0">
                <a:highlight>
                  <a:srgbClr val="FFFF00"/>
                </a:highlight>
              </a:rPr>
              <a:t>Monet selkärangattomat horrostavat talvella kuusen oksilla ja puun koloissa. Varistele varovasti kuusen oksaa ja tutki mitä tippui hangelle.  </a:t>
            </a:r>
          </a:p>
        </p:txBody>
      </p:sp>
      <p:sp>
        <p:nvSpPr>
          <p:cNvPr id="7" name="Tekstiruutu 6">
            <a:extLst>
              <a:ext uri="{FF2B5EF4-FFF2-40B4-BE49-F238E27FC236}">
                <a16:creationId xmlns:a16="http://schemas.microsoft.com/office/drawing/2014/main" id="{033BC903-338A-4F21-8850-FABD3589ED4D}"/>
              </a:ext>
            </a:extLst>
          </p:cNvPr>
          <p:cNvSpPr txBox="1"/>
          <p:nvPr/>
        </p:nvSpPr>
        <p:spPr>
          <a:xfrm>
            <a:off x="7934251" y="4956069"/>
            <a:ext cx="2651760" cy="830997"/>
          </a:xfrm>
          <a:prstGeom prst="rect">
            <a:avLst/>
          </a:prstGeom>
          <a:noFill/>
        </p:spPr>
        <p:txBody>
          <a:bodyPr wrap="square" rtlCol="0">
            <a:spAutoFit/>
          </a:bodyPr>
          <a:lstStyle/>
          <a:p>
            <a:r>
              <a:rPr lang="fi-FI" sz="1600" b="1" dirty="0">
                <a:highlight>
                  <a:srgbClr val="FFFF00"/>
                </a:highlight>
              </a:rPr>
              <a:t>Etsi lumikäytävien tai kiepin suuaukkoja hangen pinnalta! </a:t>
            </a:r>
          </a:p>
          <a:p>
            <a:r>
              <a:rPr lang="fi-FI" sz="1600" b="1" dirty="0">
                <a:highlight>
                  <a:srgbClr val="FFFF00"/>
                </a:highlight>
              </a:rPr>
              <a:t>Kenelle käytävä voisi kuulua?</a:t>
            </a:r>
          </a:p>
        </p:txBody>
      </p:sp>
      <p:sp>
        <p:nvSpPr>
          <p:cNvPr id="3" name="Tekstiruutu 2">
            <a:extLst>
              <a:ext uri="{FF2B5EF4-FFF2-40B4-BE49-F238E27FC236}">
                <a16:creationId xmlns:a16="http://schemas.microsoft.com/office/drawing/2014/main" id="{F644FD57-8DAB-4E00-ADBF-67E92FF46BB6}"/>
              </a:ext>
            </a:extLst>
          </p:cNvPr>
          <p:cNvSpPr txBox="1"/>
          <p:nvPr/>
        </p:nvSpPr>
        <p:spPr>
          <a:xfrm>
            <a:off x="414135" y="562204"/>
            <a:ext cx="2489200" cy="810478"/>
          </a:xfrm>
          <a:prstGeom prst="rect">
            <a:avLst/>
          </a:prstGeom>
          <a:noFill/>
        </p:spPr>
        <p:txBody>
          <a:bodyPr wrap="square" rtlCol="0">
            <a:spAutoFit/>
          </a:bodyPr>
          <a:lstStyle/>
          <a:p>
            <a:pPr>
              <a:lnSpc>
                <a:spcPts val="2800"/>
              </a:lnSpc>
            </a:pPr>
            <a:r>
              <a:rPr lang="fi-FI" sz="2700" b="1" dirty="0">
                <a:effectLst>
                  <a:outerShdw blurRad="38100" dist="38100" dir="2700000" algn="tl">
                    <a:srgbClr val="000000">
                      <a:alpha val="43137"/>
                    </a:srgbClr>
                  </a:outerShdw>
                </a:effectLst>
                <a:latin typeface="Bahnschrift" panose="020B0502040204020203" pitchFamily="34" charset="0"/>
              </a:rPr>
              <a:t>LUMEN ALLA </a:t>
            </a:r>
          </a:p>
          <a:p>
            <a:pPr>
              <a:lnSpc>
                <a:spcPts val="2800"/>
              </a:lnSpc>
            </a:pPr>
            <a:r>
              <a:rPr lang="fi-FI" sz="2700" b="1" dirty="0">
                <a:effectLst>
                  <a:outerShdw blurRad="38100" dist="38100" dir="2700000" algn="tl">
                    <a:srgbClr val="000000">
                      <a:alpha val="43137"/>
                    </a:srgbClr>
                  </a:outerShdw>
                </a:effectLst>
                <a:latin typeface="Bahnschrift" panose="020B0502040204020203" pitchFamily="34" charset="0"/>
              </a:rPr>
              <a:t>ON ELÄMÄÄ</a:t>
            </a:r>
          </a:p>
        </p:txBody>
      </p:sp>
    </p:spTree>
    <p:extLst>
      <p:ext uri="{BB962C8B-B14F-4D97-AF65-F5344CB8AC3E}">
        <p14:creationId xmlns:p14="http://schemas.microsoft.com/office/powerpoint/2010/main" val="2874298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äinten jälkiä hangella. Grafiikka: Timo Juuti/YLE">
            <a:extLst>
              <a:ext uri="{FF2B5EF4-FFF2-40B4-BE49-F238E27FC236}">
                <a16:creationId xmlns:a16="http://schemas.microsoft.com/office/drawing/2014/main" id="{B68C89A6-8105-44EA-9AC6-9CE372DC0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0" y="91975"/>
            <a:ext cx="10551160" cy="5935028"/>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7F1826D3-3D27-4E45-A1B5-EEFA827B0691}"/>
              </a:ext>
            </a:extLst>
          </p:cNvPr>
          <p:cNvSpPr txBox="1"/>
          <p:nvPr/>
        </p:nvSpPr>
        <p:spPr>
          <a:xfrm>
            <a:off x="729095" y="5981016"/>
            <a:ext cx="2765945" cy="830997"/>
          </a:xfrm>
          <a:prstGeom prst="rect">
            <a:avLst/>
          </a:prstGeom>
          <a:noFill/>
        </p:spPr>
        <p:txBody>
          <a:bodyPr wrap="square" rtlCol="0">
            <a:spAutoFit/>
          </a:bodyPr>
          <a:lstStyle/>
          <a:p>
            <a:r>
              <a:rPr lang="fi-FI" sz="1200" b="1" i="0" dirty="0">
                <a:effectLst/>
              </a:rPr>
              <a:t>Käyttöoikeus: YLE Oppiminen CC BY-NC / Kuvan alkuperäinen tekijä: Tero Juuti</a:t>
            </a:r>
          </a:p>
          <a:p>
            <a:r>
              <a:rPr lang="fi-FI" sz="1200" b="1" dirty="0">
                <a:hlinkClick r:id="rId3"/>
              </a:rPr>
              <a:t>https://yle.fi/aihe/artikkeli/2014/02/26/tarkkaile-lumijalkia</a:t>
            </a:r>
            <a:r>
              <a:rPr lang="fi-FI" sz="1200" b="1" dirty="0"/>
              <a:t> </a:t>
            </a:r>
            <a:endParaRPr lang="fi-FI" sz="1200" b="1" i="0" dirty="0">
              <a:effectLst/>
              <a:highlight>
                <a:srgbClr val="88DFF0"/>
              </a:highlight>
            </a:endParaRPr>
          </a:p>
        </p:txBody>
      </p:sp>
      <p:sp>
        <p:nvSpPr>
          <p:cNvPr id="6" name="Tekstiruutu 5">
            <a:extLst>
              <a:ext uri="{FF2B5EF4-FFF2-40B4-BE49-F238E27FC236}">
                <a16:creationId xmlns:a16="http://schemas.microsoft.com/office/drawing/2014/main" id="{9A1BB9B6-203D-44F5-9F87-0D8A56E92591}"/>
              </a:ext>
            </a:extLst>
          </p:cNvPr>
          <p:cNvSpPr txBox="1"/>
          <p:nvPr/>
        </p:nvSpPr>
        <p:spPr>
          <a:xfrm>
            <a:off x="4657710" y="6023618"/>
            <a:ext cx="6713870" cy="830997"/>
          </a:xfrm>
          <a:prstGeom prst="rect">
            <a:avLst/>
          </a:prstGeom>
          <a:noFill/>
        </p:spPr>
        <p:txBody>
          <a:bodyPr wrap="square" rtlCol="0">
            <a:spAutoFit/>
          </a:bodyPr>
          <a:lstStyle/>
          <a:p>
            <a:r>
              <a:rPr lang="fi-FI" sz="2000" b="1" dirty="0">
                <a:highlight>
                  <a:srgbClr val="FFFF00"/>
                </a:highlight>
              </a:rPr>
              <a:t>Pystytkö päättelemään lumijäljistä miten eläimet liikkuvat? </a:t>
            </a:r>
          </a:p>
          <a:p>
            <a:r>
              <a:rPr lang="fi-FI" sz="1400" b="1" dirty="0">
                <a:highlight>
                  <a:srgbClr val="FFFF00"/>
                </a:highlight>
              </a:rPr>
              <a:t>Kokeile liikkua kuten jänis, orava tai kärppä. Kettu kulkee usein vanhoja polkujaan pitkin ja astuu tarkalleen samoihin vanhoihin jälkiinsä. </a:t>
            </a:r>
          </a:p>
        </p:txBody>
      </p:sp>
    </p:spTree>
    <p:extLst>
      <p:ext uri="{BB962C8B-B14F-4D97-AF65-F5344CB8AC3E}">
        <p14:creationId xmlns:p14="http://schemas.microsoft.com/office/powerpoint/2010/main" val="3151378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Kuva 48">
            <a:extLst>
              <a:ext uri="{FF2B5EF4-FFF2-40B4-BE49-F238E27FC236}">
                <a16:creationId xmlns:a16="http://schemas.microsoft.com/office/drawing/2014/main" id="{5A9345AD-AB13-4C14-9E6E-16B957815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50" name="Kuva 49">
            <a:extLst>
              <a:ext uri="{FF2B5EF4-FFF2-40B4-BE49-F238E27FC236}">
                <a16:creationId xmlns:a16="http://schemas.microsoft.com/office/drawing/2014/main" id="{99809A2B-EC01-4F47-A42C-8FDA3CC04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51" name="Picture 13" descr="Lapin korkeakoulukonserni - LUC">
            <a:extLst>
              <a:ext uri="{FF2B5EF4-FFF2-40B4-BE49-F238E27FC236}">
                <a16:creationId xmlns:a16="http://schemas.microsoft.com/office/drawing/2014/main" id="{D517936C-D220-41A5-886A-3E6E0A45D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85F8CCC1-8A57-45CC-83A7-A0D9A5FA95C7}"/>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505"/>
          <a:stretch/>
        </p:blipFill>
        <p:spPr bwMode="auto">
          <a:xfrm>
            <a:off x="8804985" y="3014812"/>
            <a:ext cx="2995586" cy="1645863"/>
          </a:xfrm>
          <a:prstGeom prst="rect">
            <a:avLst/>
          </a:prstGeom>
          <a:noFill/>
          <a:extLst>
            <a:ext uri="{909E8E84-426E-40DD-AFC4-6F175D3DCCD1}">
              <a14:hiddenFill xmlns:a14="http://schemas.microsoft.com/office/drawing/2010/main">
                <a:solidFill>
                  <a:srgbClr val="FFFFFF"/>
                </a:solidFill>
              </a14:hiddenFill>
            </a:ext>
          </a:extLst>
        </p:spPr>
      </p:pic>
      <p:pic>
        <p:nvPicPr>
          <p:cNvPr id="29" name="Kuva 28">
            <a:extLst>
              <a:ext uri="{FF2B5EF4-FFF2-40B4-BE49-F238E27FC236}">
                <a16:creationId xmlns:a16="http://schemas.microsoft.com/office/drawing/2014/main" id="{28D3FCF3-996A-466F-9050-60A0FE4D71D1}"/>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2705" b="4393"/>
          <a:stretch/>
        </p:blipFill>
        <p:spPr>
          <a:xfrm>
            <a:off x="8804985" y="1027561"/>
            <a:ext cx="2995586" cy="1645863"/>
          </a:xfrm>
          <a:prstGeom prst="rect">
            <a:avLst/>
          </a:prstGeom>
        </p:spPr>
      </p:pic>
      <p:sp>
        <p:nvSpPr>
          <p:cNvPr id="3" name="Sisällön paikkamerkki 2">
            <a:extLst>
              <a:ext uri="{FF2B5EF4-FFF2-40B4-BE49-F238E27FC236}">
                <a16:creationId xmlns:a16="http://schemas.microsoft.com/office/drawing/2014/main" id="{90226A48-E0FF-4143-B9BB-4B2C567438D4}"/>
              </a:ext>
            </a:extLst>
          </p:cNvPr>
          <p:cNvSpPr>
            <a:spLocks noGrp="1"/>
          </p:cNvSpPr>
          <p:nvPr>
            <p:ph idx="1"/>
          </p:nvPr>
        </p:nvSpPr>
        <p:spPr>
          <a:xfrm>
            <a:off x="838200" y="1253330"/>
            <a:ext cx="7944031" cy="5462430"/>
          </a:xfrm>
        </p:spPr>
        <p:txBody>
          <a:bodyPr>
            <a:normAutofit lnSpcReduction="10000"/>
          </a:bodyPr>
          <a:lstStyle/>
          <a:p>
            <a:pPr marL="0" indent="0">
              <a:buNone/>
            </a:pPr>
            <a:r>
              <a:rPr lang="fi-FI" sz="2000" dirty="0"/>
              <a:t>Tarvikkeet:</a:t>
            </a:r>
          </a:p>
          <a:p>
            <a:r>
              <a:rPr lang="fi-FI" sz="2000" dirty="0"/>
              <a:t>kaksi samanlaista talvikinnasta (esim. nahkarukkanen)</a:t>
            </a:r>
          </a:p>
          <a:p>
            <a:r>
              <a:rPr lang="fi-FI" sz="2000" dirty="0"/>
              <a:t>kaksi pientä noin 1-2- dl pakastepussia. </a:t>
            </a:r>
          </a:p>
          <a:p>
            <a:r>
              <a:rPr lang="fi-FI" sz="2000" dirty="0"/>
              <a:t>vettä</a:t>
            </a:r>
          </a:p>
          <a:p>
            <a:pPr marL="0" indent="0">
              <a:buNone/>
            </a:pPr>
            <a:r>
              <a:rPr lang="fi-FI" sz="2000" dirty="0"/>
              <a:t>Laita noin 1 desilitra vettä kahteen pieneen pakastepussiin. </a:t>
            </a:r>
          </a:p>
          <a:p>
            <a:pPr marL="0" indent="0">
              <a:buNone/>
            </a:pPr>
            <a:r>
              <a:rPr lang="fi-FI" sz="2000" dirty="0"/>
              <a:t>Jätä sopivalla pakkaskelillä toinen vesipussi kintaan sisälle ja laita kinnas puun oksalle. </a:t>
            </a:r>
          </a:p>
          <a:p>
            <a:pPr marL="0" indent="0">
              <a:buNone/>
            </a:pPr>
            <a:r>
              <a:rPr lang="fi-FI" sz="2000" dirty="0"/>
              <a:t>Tee tunneli (kieppi) hangen sisälle. Laita toinen vesipussi kintaan sisään ja ja laita kinnas lähelle maan </a:t>
            </a:r>
            <a:r>
              <a:rPr lang="fi-FI" sz="2000" dirty="0" err="1"/>
              <a:t>pintaa.Täytä</a:t>
            </a:r>
            <a:r>
              <a:rPr lang="fi-FI" sz="2000" dirty="0"/>
              <a:t> kiepin suuaukko lumella. </a:t>
            </a:r>
          </a:p>
          <a:p>
            <a:pPr marL="0" indent="0">
              <a:buNone/>
            </a:pPr>
            <a:r>
              <a:rPr lang="fi-FI" sz="2000" dirty="0"/>
              <a:t>Mittaa veden lämpötilat parin tunnin päästä tai seuraavan päivänä.  </a:t>
            </a:r>
          </a:p>
          <a:p>
            <a:pPr marL="0" indent="0">
              <a:buNone/>
            </a:pPr>
            <a:r>
              <a:rPr lang="fi-FI" sz="2000" dirty="0"/>
              <a:t>Mitä havaitsit veden olomuodoissa?  </a:t>
            </a:r>
          </a:p>
          <a:p>
            <a:pPr marL="0" indent="0">
              <a:buNone/>
            </a:pPr>
            <a:endParaRPr lang="fi-FI" sz="2000" dirty="0"/>
          </a:p>
          <a:p>
            <a:pPr marL="0" indent="0">
              <a:buNone/>
            </a:pPr>
            <a:r>
              <a:rPr lang="fi-FI" sz="2000" dirty="0"/>
              <a:t>Tutustu myös Tarja Sinervon kirjoittamaan </a:t>
            </a:r>
          </a:p>
          <a:p>
            <a:pPr marL="0" indent="0">
              <a:buNone/>
            </a:pPr>
            <a:r>
              <a:rPr lang="fi-FI" sz="2000" dirty="0" err="1"/>
              <a:t>Riggu</a:t>
            </a:r>
            <a:r>
              <a:rPr lang="fi-FI" sz="2000" dirty="0"/>
              <a:t> riekonpojan seikkailu –tarinaan.  </a:t>
            </a:r>
          </a:p>
          <a:p>
            <a:pPr marL="0" indent="0">
              <a:buNone/>
            </a:pPr>
            <a:r>
              <a:rPr lang="fi-FI" sz="2000" dirty="0">
                <a:hlinkClick r:id="rId9"/>
              </a:rPr>
              <a:t>Tarina ja työohjeet</a:t>
            </a:r>
            <a:r>
              <a:rPr lang="fi-FI" sz="2000" dirty="0"/>
              <a:t> </a:t>
            </a:r>
          </a:p>
          <a:p>
            <a:pPr marL="0" indent="0">
              <a:buNone/>
            </a:pPr>
            <a:endParaRPr lang="fi-FI" sz="2000" dirty="0"/>
          </a:p>
          <a:p>
            <a:pPr marL="0" indent="0">
              <a:buNone/>
            </a:pPr>
            <a:endParaRPr lang="fi-FI" sz="2000" dirty="0"/>
          </a:p>
        </p:txBody>
      </p:sp>
      <p:sp>
        <p:nvSpPr>
          <p:cNvPr id="4" name="Otsikko 1">
            <a:extLst>
              <a:ext uri="{FF2B5EF4-FFF2-40B4-BE49-F238E27FC236}">
                <a16:creationId xmlns:a16="http://schemas.microsoft.com/office/drawing/2014/main" id="{9CC129CE-1290-4D47-AF59-6CD0D1ABE964}"/>
              </a:ext>
            </a:extLst>
          </p:cNvPr>
          <p:cNvSpPr txBox="1">
            <a:spLocks/>
          </p:cNvSpPr>
          <p:nvPr/>
        </p:nvSpPr>
        <p:spPr>
          <a:xfrm>
            <a:off x="838200" y="-124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b="1" dirty="0">
                <a:highlight>
                  <a:srgbClr val="FFFF00"/>
                </a:highlight>
                <a:latin typeface="Gill Sans Ultra Bold Condensed" panose="020B0A06020104020203" pitchFamily="34" charset="0"/>
              </a:rPr>
              <a:t>RIGGU RIEKONPOJAN PAKKASYÖ</a:t>
            </a:r>
          </a:p>
        </p:txBody>
      </p:sp>
      <p:sp>
        <p:nvSpPr>
          <p:cNvPr id="20" name="Suorakulmio: Pyöristetyt kulmat 19">
            <a:extLst>
              <a:ext uri="{FF2B5EF4-FFF2-40B4-BE49-F238E27FC236}">
                <a16:creationId xmlns:a16="http://schemas.microsoft.com/office/drawing/2014/main" id="{6592F4EE-301F-4F91-A146-7145C2733AD9}"/>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25" name="Kuva 24" descr="Lapaset">
            <a:extLst>
              <a:ext uri="{FF2B5EF4-FFF2-40B4-BE49-F238E27FC236}">
                <a16:creationId xmlns:a16="http://schemas.microsoft.com/office/drawing/2014/main" id="{2E55740D-9FA3-4BD5-B68C-ECFF5C65C3BB}"/>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8848" t="14849" r="1441"/>
          <a:stretch/>
        </p:blipFill>
        <p:spPr>
          <a:xfrm rot="6069954">
            <a:off x="11140687" y="1824915"/>
            <a:ext cx="454557" cy="778621"/>
          </a:xfrm>
          <a:prstGeom prst="ellipse">
            <a:avLst/>
          </a:prstGeom>
        </p:spPr>
      </p:pic>
      <p:pic>
        <p:nvPicPr>
          <p:cNvPr id="26" name="Kuva 25" descr="Lapaset">
            <a:extLst>
              <a:ext uri="{FF2B5EF4-FFF2-40B4-BE49-F238E27FC236}">
                <a16:creationId xmlns:a16="http://schemas.microsoft.com/office/drawing/2014/main" id="{E4FA68F1-7309-4AAD-9C00-2AC666759878}"/>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8848" t="14849" r="1441"/>
          <a:stretch/>
        </p:blipFill>
        <p:spPr>
          <a:xfrm rot="2678597">
            <a:off x="10510771" y="3066754"/>
            <a:ext cx="454557" cy="778621"/>
          </a:xfrm>
          <a:prstGeom prst="ellipse">
            <a:avLst/>
          </a:prstGeom>
        </p:spPr>
      </p:pic>
      <p:sp>
        <p:nvSpPr>
          <p:cNvPr id="24" name="Tekstiruutu 23">
            <a:extLst>
              <a:ext uri="{FF2B5EF4-FFF2-40B4-BE49-F238E27FC236}">
                <a16:creationId xmlns:a16="http://schemas.microsoft.com/office/drawing/2014/main" id="{F6082B79-DCBB-4F7A-9606-3B3CBBECABFF}"/>
              </a:ext>
            </a:extLst>
          </p:cNvPr>
          <p:cNvSpPr txBox="1"/>
          <p:nvPr/>
        </p:nvSpPr>
        <p:spPr>
          <a:xfrm>
            <a:off x="10785803" y="1425998"/>
            <a:ext cx="1135993" cy="369332"/>
          </a:xfrm>
          <a:prstGeom prst="rect">
            <a:avLst/>
          </a:prstGeom>
          <a:noFill/>
        </p:spPr>
        <p:txBody>
          <a:bodyPr wrap="square" rtlCol="0">
            <a:spAutoFit/>
          </a:bodyPr>
          <a:lstStyle/>
          <a:p>
            <a:r>
              <a:rPr lang="fi-FI" b="1" dirty="0"/>
              <a:t>OKSALLE</a:t>
            </a:r>
          </a:p>
        </p:txBody>
      </p:sp>
      <p:sp>
        <p:nvSpPr>
          <p:cNvPr id="28" name="Tekstiruutu 27">
            <a:extLst>
              <a:ext uri="{FF2B5EF4-FFF2-40B4-BE49-F238E27FC236}">
                <a16:creationId xmlns:a16="http://schemas.microsoft.com/office/drawing/2014/main" id="{4ED9FF45-45FF-45C3-933D-42096F45FA9F}"/>
              </a:ext>
            </a:extLst>
          </p:cNvPr>
          <p:cNvSpPr txBox="1"/>
          <p:nvPr/>
        </p:nvSpPr>
        <p:spPr>
          <a:xfrm>
            <a:off x="8777044" y="2980059"/>
            <a:ext cx="1035293" cy="646331"/>
          </a:xfrm>
          <a:prstGeom prst="rect">
            <a:avLst/>
          </a:prstGeom>
          <a:noFill/>
        </p:spPr>
        <p:txBody>
          <a:bodyPr wrap="square" rtlCol="0">
            <a:spAutoFit/>
          </a:bodyPr>
          <a:lstStyle/>
          <a:p>
            <a:r>
              <a:rPr lang="fi-FI" b="1" dirty="0"/>
              <a:t>HANGEN </a:t>
            </a:r>
          </a:p>
          <a:p>
            <a:r>
              <a:rPr lang="fi-FI" b="1" dirty="0"/>
              <a:t>SISÄÄN</a:t>
            </a:r>
          </a:p>
        </p:txBody>
      </p:sp>
      <p:cxnSp>
        <p:nvCxnSpPr>
          <p:cNvPr id="33" name="Suora nuoliyhdysviiva 32">
            <a:extLst>
              <a:ext uri="{FF2B5EF4-FFF2-40B4-BE49-F238E27FC236}">
                <a16:creationId xmlns:a16="http://schemas.microsoft.com/office/drawing/2014/main" id="{9DC6E888-304B-41A5-B56A-E10350A782CE}"/>
              </a:ext>
            </a:extLst>
          </p:cNvPr>
          <p:cNvCxnSpPr>
            <a:cxnSpLocks/>
          </p:cNvCxnSpPr>
          <p:nvPr/>
        </p:nvCxnSpPr>
        <p:spPr>
          <a:xfrm flipV="1">
            <a:off x="9572829" y="3588698"/>
            <a:ext cx="553132" cy="1358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uora nuoliyhdysviiva 39">
            <a:extLst>
              <a:ext uri="{FF2B5EF4-FFF2-40B4-BE49-F238E27FC236}">
                <a16:creationId xmlns:a16="http://schemas.microsoft.com/office/drawing/2014/main" id="{300D82D9-98D3-4846-B4B5-985504268F6D}"/>
              </a:ext>
            </a:extLst>
          </p:cNvPr>
          <p:cNvCxnSpPr>
            <a:cxnSpLocks/>
            <a:endCxn id="25" idx="3"/>
          </p:cNvCxnSpPr>
          <p:nvPr/>
        </p:nvCxnSpPr>
        <p:spPr>
          <a:xfrm>
            <a:off x="10869617" y="1731775"/>
            <a:ext cx="259397" cy="2714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Suorakulmio 40">
            <a:extLst>
              <a:ext uri="{FF2B5EF4-FFF2-40B4-BE49-F238E27FC236}">
                <a16:creationId xmlns:a16="http://schemas.microsoft.com/office/drawing/2014/main" id="{C177F93D-10B2-4F8F-8C83-F9C282995C01}"/>
              </a:ext>
            </a:extLst>
          </p:cNvPr>
          <p:cNvSpPr/>
          <p:nvPr/>
        </p:nvSpPr>
        <p:spPr>
          <a:xfrm>
            <a:off x="8753941" y="2630497"/>
            <a:ext cx="3167855" cy="246221"/>
          </a:xfrm>
          <a:prstGeom prst="rect">
            <a:avLst/>
          </a:prstGeom>
        </p:spPr>
        <p:txBody>
          <a:bodyPr wrap="none">
            <a:spAutoFit/>
          </a:bodyPr>
          <a:lstStyle/>
          <a:p>
            <a:r>
              <a:rPr lang="fi-FI" sz="1000" dirty="0">
                <a:hlinkClick r:id="rId8" tooltip="https://www.flickr.com/photos/denalinps/14229707601"/>
              </a:rPr>
              <a:t>Tämä kuva</a:t>
            </a:r>
            <a:r>
              <a:rPr lang="fi-FI" sz="1000" dirty="0"/>
              <a:t>, tekijä Tuntematon tekijä, käyttöoikeus: </a:t>
            </a:r>
            <a:r>
              <a:rPr lang="fi-FI" sz="1000" dirty="0">
                <a:hlinkClick r:id="rId12" tooltip="https://creativecommons.org/licenses/by/3.0/"/>
              </a:rPr>
              <a:t>CC BY</a:t>
            </a:r>
            <a:endParaRPr lang="fi-FI" sz="1000" dirty="0"/>
          </a:p>
        </p:txBody>
      </p:sp>
      <p:sp>
        <p:nvSpPr>
          <p:cNvPr id="27" name="Tekstiruutu 26">
            <a:extLst>
              <a:ext uri="{FF2B5EF4-FFF2-40B4-BE49-F238E27FC236}">
                <a16:creationId xmlns:a16="http://schemas.microsoft.com/office/drawing/2014/main" id="{7EEBFAE0-9CFF-468D-A575-AC710F6E754C}"/>
              </a:ext>
            </a:extLst>
          </p:cNvPr>
          <p:cNvSpPr txBox="1"/>
          <p:nvPr/>
        </p:nvSpPr>
        <p:spPr>
          <a:xfrm>
            <a:off x="8816108" y="4335151"/>
            <a:ext cx="3007217" cy="338554"/>
          </a:xfrm>
          <a:prstGeom prst="rect">
            <a:avLst/>
          </a:prstGeom>
          <a:noFill/>
        </p:spPr>
        <p:txBody>
          <a:bodyPr wrap="square" rtlCol="0">
            <a:spAutoFit/>
          </a:bodyPr>
          <a:lstStyle/>
          <a:p>
            <a:r>
              <a:rPr lang="fi-FI" sz="800" dirty="0"/>
              <a:t>Kuvan lähde: Miina sillanpään säätiö, Kuu kiurusta kesään -hanke </a:t>
            </a:r>
          </a:p>
          <a:p>
            <a:r>
              <a:rPr lang="fi-FI" sz="800" dirty="0">
                <a:hlinkClick r:id="rId13"/>
              </a:rPr>
              <a:t>https://www.luontosivusto.fi/talvi/teeren-kieppi/</a:t>
            </a:r>
            <a:r>
              <a:rPr lang="fi-FI" sz="800" dirty="0"/>
              <a:t> CC-BY </a:t>
            </a:r>
          </a:p>
        </p:txBody>
      </p:sp>
      <p:pic>
        <p:nvPicPr>
          <p:cNvPr id="11" name="Kuva 10">
            <a:extLst>
              <a:ext uri="{FF2B5EF4-FFF2-40B4-BE49-F238E27FC236}">
                <a16:creationId xmlns:a16="http://schemas.microsoft.com/office/drawing/2014/main" id="{67C96E32-9352-47C0-A8CB-71A3FABE35E9}"/>
              </a:ext>
            </a:extLst>
          </p:cNvPr>
          <p:cNvPicPr>
            <a:picLocks noChangeAspect="1"/>
          </p:cNvPicPr>
          <p:nvPr/>
        </p:nvPicPr>
        <p:blipFill>
          <a:blip r:embed="rId14"/>
          <a:stretch>
            <a:fillRect/>
          </a:stretch>
        </p:blipFill>
        <p:spPr>
          <a:xfrm>
            <a:off x="8691044" y="4798769"/>
            <a:ext cx="1720683" cy="1720683"/>
          </a:xfrm>
          <a:prstGeom prst="rect">
            <a:avLst/>
          </a:prstGeom>
        </p:spPr>
      </p:pic>
      <p:pic>
        <p:nvPicPr>
          <p:cNvPr id="19" name="Picture 13" descr="Lapin korkeakoulukonserni - LUC">
            <a:extLst>
              <a:ext uri="{FF2B5EF4-FFF2-40B4-BE49-F238E27FC236}">
                <a16:creationId xmlns:a16="http://schemas.microsoft.com/office/drawing/2014/main" id="{32906D9D-7945-42C0-8BF2-ADFF4F951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8772" y="1816112"/>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21" name="Vuokaaviosymboli: Liitin 20">
            <a:extLst>
              <a:ext uri="{FF2B5EF4-FFF2-40B4-BE49-F238E27FC236}">
                <a16:creationId xmlns:a16="http://schemas.microsoft.com/office/drawing/2014/main" id="{9769987C-6C52-48DA-AA15-55DC09A3F265}"/>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8</a:t>
            </a:r>
          </a:p>
        </p:txBody>
      </p:sp>
    </p:spTree>
    <p:extLst>
      <p:ext uri="{BB962C8B-B14F-4D97-AF65-F5344CB8AC3E}">
        <p14:creationId xmlns:p14="http://schemas.microsoft.com/office/powerpoint/2010/main" val="1204720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E84521-9228-3F09-6F4E-59849D9F6C3A}"/>
              </a:ext>
            </a:extLst>
          </p:cNvPr>
          <p:cNvSpPr>
            <a:spLocks noGrp="1"/>
          </p:cNvSpPr>
          <p:nvPr>
            <p:ph type="title"/>
          </p:nvPr>
        </p:nvSpPr>
        <p:spPr>
          <a:xfrm>
            <a:off x="899415" y="117025"/>
            <a:ext cx="10515600" cy="1325563"/>
          </a:xfrm>
        </p:spPr>
        <p:txBody>
          <a:bodyPr>
            <a:normAutofit/>
          </a:bodyPr>
          <a:lstStyle/>
          <a:p>
            <a:r>
              <a:rPr lang="fi-FI" b="1" dirty="0">
                <a:latin typeface="Gill Sans Ultra Bold Condensed" panose="020B0A06020104020203" pitchFamily="34" charset="0"/>
              </a:rPr>
              <a:t>LUMI NARSKUU JA PAKKANEN </a:t>
            </a:r>
            <a:br>
              <a:rPr lang="fi-FI" b="1" dirty="0">
                <a:latin typeface="Gill Sans Ultra Bold Condensed" panose="020B0A06020104020203" pitchFamily="34" charset="0"/>
              </a:rPr>
            </a:br>
            <a:r>
              <a:rPr lang="fi-FI" b="1" dirty="0">
                <a:latin typeface="Gill Sans Ultra Bold Condensed" panose="020B0A06020104020203" pitchFamily="34" charset="0"/>
              </a:rPr>
              <a:t>PAUKKUU</a:t>
            </a:r>
          </a:p>
        </p:txBody>
      </p:sp>
      <p:sp>
        <p:nvSpPr>
          <p:cNvPr id="3" name="Sisällön paikkamerkki 2">
            <a:extLst>
              <a:ext uri="{FF2B5EF4-FFF2-40B4-BE49-F238E27FC236}">
                <a16:creationId xmlns:a16="http://schemas.microsoft.com/office/drawing/2014/main" id="{08EB3BFC-585F-72EC-590C-9A4EA932D641}"/>
              </a:ext>
            </a:extLst>
          </p:cNvPr>
          <p:cNvSpPr>
            <a:spLocks noGrp="1"/>
          </p:cNvSpPr>
          <p:nvPr>
            <p:ph idx="1"/>
          </p:nvPr>
        </p:nvSpPr>
        <p:spPr>
          <a:xfrm>
            <a:off x="899415" y="1559614"/>
            <a:ext cx="11042121" cy="5298385"/>
          </a:xfrm>
        </p:spPr>
        <p:txBody>
          <a:bodyPr>
            <a:normAutofit fontScale="92500" lnSpcReduction="10000"/>
          </a:bodyPr>
          <a:lstStyle/>
          <a:p>
            <a:pPr marL="0" indent="0" algn="l">
              <a:buNone/>
            </a:pPr>
            <a:r>
              <a:rPr lang="fi-FI" b="1" i="0" dirty="0">
                <a:solidFill>
                  <a:srgbClr val="262626"/>
                </a:solidFill>
                <a:effectLst/>
                <a:latin typeface="Calibri" panose="020F0502020204030204" pitchFamily="34" charset="0"/>
                <a:cs typeface="Calibri" panose="020F0502020204030204" pitchFamily="34" charset="0"/>
              </a:rPr>
              <a:t>Lumen narskunta kenkien alla johtuu siitä, että kovalla pakkasella pienissä lumikiteissä on paljon ohuita sakaroita. Kun lumikiteen päälle astuu, paine murtaa sakarat, jolloin syntyy narskuvaa ääntää. </a:t>
            </a:r>
          </a:p>
          <a:p>
            <a:pPr marL="0" indent="0" algn="l">
              <a:buNone/>
            </a:pPr>
            <a:r>
              <a:rPr lang="fi-FI" b="1" i="0" dirty="0">
                <a:solidFill>
                  <a:srgbClr val="262626"/>
                </a:solidFill>
                <a:effectLst/>
                <a:latin typeface="Calibri" panose="020F0502020204030204" pitchFamily="34" charset="0"/>
                <a:cs typeface="Calibri" panose="020F0502020204030204" pitchFamily="34" charset="0"/>
              </a:rPr>
              <a:t>Narskumisäänen sävystä ja voimakkuudesta voi jopa päätellä pakkasen määrän ulkona, kun pienet </a:t>
            </a:r>
            <a:r>
              <a:rPr lang="fi-FI" b="1" i="0" dirty="0" err="1">
                <a:solidFill>
                  <a:srgbClr val="262626"/>
                </a:solidFill>
                <a:effectLst/>
                <a:latin typeface="Calibri" panose="020F0502020204030204" pitchFamily="34" charset="0"/>
                <a:cs typeface="Calibri" panose="020F0502020204030204" pitchFamily="34" charset="0"/>
              </a:rPr>
              <a:t>äänierot</a:t>
            </a:r>
            <a:r>
              <a:rPr lang="fi-FI" b="1" i="0" dirty="0">
                <a:solidFill>
                  <a:srgbClr val="262626"/>
                </a:solidFill>
                <a:effectLst/>
                <a:latin typeface="Calibri" panose="020F0502020204030204" pitchFamily="34" charset="0"/>
                <a:cs typeface="Calibri" panose="020F0502020204030204" pitchFamily="34" charset="0"/>
              </a:rPr>
              <a:t> oppii havaitsemaan. </a:t>
            </a:r>
          </a:p>
          <a:p>
            <a:pPr marL="0" indent="0" algn="l">
              <a:buNone/>
            </a:pPr>
            <a:r>
              <a:rPr lang="fi-FI" b="1" i="0" dirty="0">
                <a:solidFill>
                  <a:srgbClr val="262626"/>
                </a:solidFill>
                <a:effectLst/>
                <a:latin typeface="Calibri" panose="020F0502020204030204" pitchFamily="34" charset="0"/>
                <a:cs typeface="Calibri" panose="020F0502020204030204" pitchFamily="34" charset="0"/>
              </a:rPr>
              <a:t>Lauhalla kelillä askeleen aiheuttama paine sulattaa osan sakaroista vedeksi, kun lumi muuttaa nopeasti olomuotoaan. Vesi toimii tällöin liukasteena,</a:t>
            </a:r>
            <a:r>
              <a:rPr lang="fi-FI" b="1" dirty="0">
                <a:solidFill>
                  <a:srgbClr val="262626"/>
                </a:solidFill>
                <a:latin typeface="Calibri" panose="020F0502020204030204" pitchFamily="34" charset="0"/>
                <a:cs typeface="Calibri" panose="020F0502020204030204" pitchFamily="34" charset="0"/>
              </a:rPr>
              <a:t> lumikiteiden rikkoontumista ei tapahdu ja lumesta ei kuulu juurikaan ääntä</a:t>
            </a:r>
            <a:r>
              <a:rPr lang="fi-FI" b="1" i="0" dirty="0">
                <a:solidFill>
                  <a:srgbClr val="262626"/>
                </a:solidFill>
                <a:effectLst/>
                <a:latin typeface="Calibri" panose="020F0502020204030204" pitchFamily="34" charset="0"/>
                <a:cs typeface="Calibri" panose="020F0502020204030204" pitchFamily="34" charset="0"/>
              </a:rPr>
              <a:t>.</a:t>
            </a:r>
          </a:p>
          <a:p>
            <a:pPr marL="0" indent="0" algn="l">
              <a:buNone/>
            </a:pPr>
            <a:r>
              <a:rPr lang="fi-FI" sz="2400" b="0" i="0" dirty="0">
                <a:solidFill>
                  <a:srgbClr val="262626"/>
                </a:solidFill>
                <a:effectLst/>
                <a:latin typeface="Calibri" panose="020F0502020204030204" pitchFamily="34" charset="0"/>
                <a:cs typeface="Calibri" panose="020F0502020204030204" pitchFamily="34" charset="0"/>
              </a:rPr>
              <a:t>Pakkanen voi myös paukkua, kun vettä tai kosteutta on tullut sulamisvetenä esim. seinän rakoon ja vesi jäätyessään laajenee ja paukahtaa tai paukauttaa seinää. </a:t>
            </a:r>
          </a:p>
          <a:p>
            <a:pPr marL="0" indent="0" algn="l">
              <a:buNone/>
            </a:pPr>
            <a:r>
              <a:rPr lang="fi-FI" sz="2400" dirty="0">
                <a:solidFill>
                  <a:srgbClr val="262626"/>
                </a:solidFill>
                <a:latin typeface="Calibri" panose="020F0502020204030204" pitchFamily="34" charset="0"/>
                <a:cs typeface="Calibri" panose="020F0502020204030204" pitchFamily="34" charset="0"/>
              </a:rPr>
              <a:t>Metsän puut paukkuvat, koska puun pintakerroksen nesteet jäätyvät ja </a:t>
            </a:r>
            <a:r>
              <a:rPr lang="fi-FI" sz="2400" dirty="0" err="1">
                <a:solidFill>
                  <a:srgbClr val="262626"/>
                </a:solidFill>
                <a:latin typeface="Calibri" panose="020F0502020204030204" pitchFamily="34" charset="0"/>
                <a:cs typeface="Calibri" panose="020F0502020204030204" pitchFamily="34" charset="0"/>
              </a:rPr>
              <a:t>pintaosa</a:t>
            </a:r>
            <a:r>
              <a:rPr lang="fi-FI" sz="2400" dirty="0">
                <a:solidFill>
                  <a:srgbClr val="262626"/>
                </a:solidFill>
                <a:latin typeface="Calibri" panose="020F0502020204030204" pitchFamily="34" charset="0"/>
                <a:cs typeface="Calibri" panose="020F0502020204030204" pitchFamily="34" charset="0"/>
              </a:rPr>
              <a:t> painuu tiiviimmäksi kovilla pakkasilla nopeammin kuin sisäosa, jolloin puun ulkokerros halkeaa aiheuttaen paukahtavan äänen.</a:t>
            </a:r>
            <a:endParaRPr lang="fi-FI" sz="600" b="1" dirty="0">
              <a:solidFill>
                <a:srgbClr val="262626"/>
              </a:solidFill>
              <a:highlight>
                <a:srgbClr val="FFFF00"/>
              </a:highlight>
              <a:latin typeface="Calibri" panose="020F0502020204030204" pitchFamily="34" charset="0"/>
              <a:cs typeface="Calibri" panose="020F0502020204030204" pitchFamily="34" charset="0"/>
            </a:endParaRPr>
          </a:p>
          <a:p>
            <a:pPr marL="0" indent="0" algn="l">
              <a:buNone/>
            </a:pPr>
            <a:r>
              <a:rPr lang="fi-FI" b="1" dirty="0">
                <a:solidFill>
                  <a:srgbClr val="262626"/>
                </a:solidFill>
                <a:highlight>
                  <a:srgbClr val="FFFF00"/>
                </a:highlight>
                <a:latin typeface="Calibri" panose="020F0502020204030204" pitchFamily="34" charset="0"/>
                <a:cs typeface="Calibri" panose="020F0502020204030204" pitchFamily="34" charset="0"/>
              </a:rPr>
              <a:t>TEHTÄVÄ</a:t>
            </a:r>
            <a:r>
              <a:rPr lang="fi-FI" sz="2400" b="1" dirty="0">
                <a:solidFill>
                  <a:srgbClr val="262626"/>
                </a:solidFill>
                <a:highlight>
                  <a:srgbClr val="FFFF00"/>
                </a:highlight>
                <a:latin typeface="Calibri" panose="020F0502020204030204" pitchFamily="34" charset="0"/>
                <a:cs typeface="Calibri" panose="020F0502020204030204" pitchFamily="34" charset="0"/>
              </a:rPr>
              <a:t>: Minkälaisia ääniä lumesta kuuluu kävellessä? Kuuletko pakkasen paukkumista?</a:t>
            </a:r>
            <a:endParaRPr lang="fi-FI" sz="2400" b="1" i="0" dirty="0">
              <a:solidFill>
                <a:srgbClr val="262626"/>
              </a:solidFill>
              <a:effectLst/>
              <a:highlight>
                <a:srgbClr val="FFFF00"/>
              </a:highlight>
              <a:latin typeface="Calibri" panose="020F0502020204030204" pitchFamily="34" charset="0"/>
              <a:cs typeface="Calibri" panose="020F0502020204030204" pitchFamily="34" charset="0"/>
            </a:endParaRPr>
          </a:p>
        </p:txBody>
      </p:sp>
      <p:pic>
        <p:nvPicPr>
          <p:cNvPr id="5" name="Kuva 4" descr="Kuva, joka sisältää kohteen luonto, talvi, piha-, maa&#10;&#10;Kuvaus luotu automaattisesti">
            <a:extLst>
              <a:ext uri="{FF2B5EF4-FFF2-40B4-BE49-F238E27FC236}">
                <a16:creationId xmlns:a16="http://schemas.microsoft.com/office/drawing/2014/main" id="{17E273F0-FD50-7AFC-14B7-D7324A488C5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363" r="24366" b="15190"/>
          <a:stretch/>
        </p:blipFill>
        <p:spPr>
          <a:xfrm>
            <a:off x="9500315" y="158422"/>
            <a:ext cx="2441221" cy="1284166"/>
          </a:xfrm>
          <a:prstGeom prst="rect">
            <a:avLst/>
          </a:prstGeom>
        </p:spPr>
      </p:pic>
      <p:sp>
        <p:nvSpPr>
          <p:cNvPr id="8" name="Suorakulmio 7">
            <a:extLst>
              <a:ext uri="{FF2B5EF4-FFF2-40B4-BE49-F238E27FC236}">
                <a16:creationId xmlns:a16="http://schemas.microsoft.com/office/drawing/2014/main" id="{6E233177-4F0B-4C59-BFB5-7CE420F04CC8}"/>
              </a:ext>
            </a:extLst>
          </p:cNvPr>
          <p:cNvSpPr/>
          <p:nvPr/>
        </p:nvSpPr>
        <p:spPr>
          <a:xfrm>
            <a:off x="9410150" y="1083875"/>
            <a:ext cx="2268126" cy="400110"/>
          </a:xfrm>
          <a:prstGeom prst="rect">
            <a:avLst/>
          </a:prstGeom>
        </p:spPr>
        <p:txBody>
          <a:bodyPr wrap="square">
            <a:spAutoFit/>
          </a:bodyPr>
          <a:lstStyle/>
          <a:p>
            <a:r>
              <a:rPr lang="fi-FI" sz="1000" dirty="0">
                <a:solidFill>
                  <a:schemeClr val="bg1"/>
                </a:solidFill>
                <a:hlinkClick r:id="rId4" tooltip="https://www.flickr.com/photos/peupleloup/3307921752/">
                  <a:extLst>
                    <a:ext uri="{A12FA001-AC4F-418D-AE19-62706E023703}">
                      <ahyp:hlinkClr xmlns:ahyp="http://schemas.microsoft.com/office/drawing/2018/hyperlinkcolor" val="tx"/>
                    </a:ext>
                  </a:extLst>
                </a:hlinkClick>
              </a:rPr>
              <a:t>kuva</a:t>
            </a:r>
            <a:r>
              <a:rPr lang="fi-FI" sz="1000" dirty="0">
                <a:solidFill>
                  <a:schemeClr val="bg1"/>
                </a:solidFill>
              </a:rPr>
              <a:t>, tekijä Tuntematon tekijä, käyttöoikeus: </a:t>
            </a:r>
            <a:r>
              <a:rPr lang="fi-FI" sz="1000" dirty="0">
                <a:solidFill>
                  <a:schemeClr val="bg1"/>
                </a:solidFill>
                <a:hlinkClick r:id="rId5" tooltip="https://creativecommons.org/licenses/by-sa/3.0/">
                  <a:extLst>
                    <a:ext uri="{A12FA001-AC4F-418D-AE19-62706E023703}">
                      <ahyp:hlinkClr xmlns:ahyp="http://schemas.microsoft.com/office/drawing/2018/hyperlinkcolor" val="tx"/>
                    </a:ext>
                  </a:extLst>
                </a:hlinkClick>
              </a:rPr>
              <a:t>CC BY-SA</a:t>
            </a:r>
            <a:endParaRPr lang="fi-FI" sz="1000" dirty="0">
              <a:solidFill>
                <a:schemeClr val="bg1"/>
              </a:solidFill>
            </a:endParaRPr>
          </a:p>
        </p:txBody>
      </p:sp>
      <p:pic>
        <p:nvPicPr>
          <p:cNvPr id="9" name="Kuva 8">
            <a:extLst>
              <a:ext uri="{FF2B5EF4-FFF2-40B4-BE49-F238E27FC236}">
                <a16:creationId xmlns:a16="http://schemas.microsoft.com/office/drawing/2014/main" id="{3D214B57-D8D5-43B8-BC3D-3F0B5D9F0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0" name="Kuva 9">
            <a:extLst>
              <a:ext uri="{FF2B5EF4-FFF2-40B4-BE49-F238E27FC236}">
                <a16:creationId xmlns:a16="http://schemas.microsoft.com/office/drawing/2014/main" id="{908217B1-52AD-4DD7-A25E-D8DC8CE7F0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1" name="Picture 13" descr="Lapin korkeakoulukonserni - LUC">
            <a:extLst>
              <a:ext uri="{FF2B5EF4-FFF2-40B4-BE49-F238E27FC236}">
                <a16:creationId xmlns:a16="http://schemas.microsoft.com/office/drawing/2014/main" id="{0FA8EEEC-C37A-40D7-8A3F-88541539D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2" name="Vuokaaviosymboli: Liitin 11">
            <a:extLst>
              <a:ext uri="{FF2B5EF4-FFF2-40B4-BE49-F238E27FC236}">
                <a16:creationId xmlns:a16="http://schemas.microsoft.com/office/drawing/2014/main" id="{BE02CD87-610F-48D3-B8DF-FE642168C56B}"/>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8</a:t>
            </a:r>
          </a:p>
        </p:txBody>
      </p:sp>
      <p:pic>
        <p:nvPicPr>
          <p:cNvPr id="13" name="Picture 2" descr="https://mirrors.creativecommons.org/presskit/buttons/88x31/png/by-nc-sa.png">
            <a:extLst>
              <a:ext uri="{FF2B5EF4-FFF2-40B4-BE49-F238E27FC236}">
                <a16:creationId xmlns:a16="http://schemas.microsoft.com/office/drawing/2014/main" id="{2B261DB2-1FEF-445B-AA14-14742C5CCC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986" y="6491597"/>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48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D6C7DF-FFCA-94A8-B94B-2068372B393D}"/>
              </a:ext>
            </a:extLst>
          </p:cNvPr>
          <p:cNvSpPr>
            <a:spLocks noGrp="1"/>
          </p:cNvSpPr>
          <p:nvPr>
            <p:ph type="title"/>
          </p:nvPr>
        </p:nvSpPr>
        <p:spPr>
          <a:xfrm>
            <a:off x="838200" y="0"/>
            <a:ext cx="10515600" cy="1325563"/>
          </a:xfrm>
        </p:spPr>
        <p:txBody>
          <a:bodyPr/>
          <a:lstStyle/>
          <a:p>
            <a:r>
              <a:rPr lang="fi-FI" b="1" dirty="0">
                <a:latin typeface="Gill Sans Ultra Bold Condensed" panose="020B0A06020104020203" pitchFamily="34" charset="0"/>
              </a:rPr>
              <a:t>ONKO LUMI AINA VALKOISTA?</a:t>
            </a:r>
          </a:p>
        </p:txBody>
      </p:sp>
      <p:sp>
        <p:nvSpPr>
          <p:cNvPr id="3" name="Sisällön paikkamerkki 2">
            <a:extLst>
              <a:ext uri="{FF2B5EF4-FFF2-40B4-BE49-F238E27FC236}">
                <a16:creationId xmlns:a16="http://schemas.microsoft.com/office/drawing/2014/main" id="{3FF37D4A-CC3E-3EC2-970D-5CABDDC14A3B}"/>
              </a:ext>
            </a:extLst>
          </p:cNvPr>
          <p:cNvSpPr>
            <a:spLocks noGrp="1"/>
          </p:cNvSpPr>
          <p:nvPr>
            <p:ph idx="1"/>
          </p:nvPr>
        </p:nvSpPr>
        <p:spPr>
          <a:xfrm>
            <a:off x="838199" y="1180214"/>
            <a:ext cx="10921409" cy="5677786"/>
          </a:xfrm>
        </p:spPr>
        <p:txBody>
          <a:bodyPr>
            <a:normAutofit/>
          </a:bodyPr>
          <a:lstStyle/>
          <a:p>
            <a:pPr marL="0" indent="0">
              <a:buNone/>
            </a:pPr>
            <a:r>
              <a:rPr lang="fi-FI" sz="2400" b="1" i="0" dirty="0">
                <a:solidFill>
                  <a:srgbClr val="262626"/>
                </a:solidFill>
                <a:effectLst/>
                <a:latin typeface="MajritTx"/>
              </a:rPr>
              <a:t>Auringon valo on väritöntä valkoista valoa, vaikka se			       se sisältääkin kaikki </a:t>
            </a:r>
            <a:r>
              <a:rPr lang="fi-FI" sz="2400" b="1" i="0" dirty="0" err="1">
                <a:solidFill>
                  <a:srgbClr val="262626"/>
                </a:solidFill>
                <a:effectLst/>
                <a:latin typeface="MajritTx"/>
              </a:rPr>
              <a:t>valospektrin</a:t>
            </a:r>
            <a:r>
              <a:rPr lang="fi-FI" sz="2400" b="1" i="0" dirty="0">
                <a:solidFill>
                  <a:srgbClr val="262626"/>
                </a:solidFill>
                <a:effectLst/>
                <a:latin typeface="MajritTx"/>
              </a:rPr>
              <a:t> eli sateenkaaren värit. </a:t>
            </a:r>
          </a:p>
          <a:p>
            <a:pPr marL="0" indent="0">
              <a:buNone/>
            </a:pPr>
            <a:r>
              <a:rPr lang="fi-FI" sz="2400" b="1" dirty="0"/>
              <a:t>Lumi muodostuu jääkiteistä, jotka ovat värittömiä. Ne siis heijastavat kaiken vastaanottamansa auringonvalon ja siksi lumikin näyttää yleensä valkoiselta. </a:t>
            </a:r>
          </a:p>
          <a:p>
            <a:pPr marL="0" indent="0">
              <a:buNone/>
            </a:pPr>
            <a:r>
              <a:rPr lang="fi-FI" sz="2400" b="1" dirty="0"/>
              <a:t>Kun valoa </a:t>
            </a:r>
            <a:r>
              <a:rPr lang="fi-FI" sz="2400" b="1" dirty="0" err="1"/>
              <a:t>siroaa</a:t>
            </a:r>
            <a:r>
              <a:rPr lang="fi-FI" sz="2400" b="1" dirty="0"/>
              <a:t>, niin lumi voi näyttää varjossa sinertävältä, koska lumikiteiden pinnasta heijastuu silloin taivaan sinisyys eikä auringon valoa. Pilvisellä säällä sinisyyttä ei hangen pinnalla juuri näy. Aamulla tai illalla lumi heijastaa enemmän </a:t>
            </a:r>
            <a:r>
              <a:rPr lang="fi-FI" sz="2400" b="1" dirty="0" err="1"/>
              <a:t>sironnutta</a:t>
            </a:r>
            <a:r>
              <a:rPr lang="fi-FI" sz="2400" b="1" dirty="0"/>
              <a:t>, auringonvalon punaisen aallonpituuden väriä ja näyttää siksi punertavalta tai violetilta</a:t>
            </a:r>
            <a:r>
              <a:rPr lang="fi-FI" sz="2400" dirty="0"/>
              <a:t>.</a:t>
            </a:r>
          </a:p>
          <a:p>
            <a:pPr marL="0" indent="0">
              <a:buNone/>
            </a:pPr>
            <a:endParaRPr lang="fi-FI" sz="2400" b="1" dirty="0"/>
          </a:p>
        </p:txBody>
      </p:sp>
      <p:pic>
        <p:nvPicPr>
          <p:cNvPr id="5" name="Kuva 4" descr="Kuva, joka sisältää kohteen piha-, luonto, taivas, talvi&#10;&#10;Kuvaus luotu automaattisesti">
            <a:extLst>
              <a:ext uri="{FF2B5EF4-FFF2-40B4-BE49-F238E27FC236}">
                <a16:creationId xmlns:a16="http://schemas.microsoft.com/office/drawing/2014/main" id="{B3EBCAEF-8808-1015-A642-75BBA0AD941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8317"/>
          <a:stretch/>
        </p:blipFill>
        <p:spPr>
          <a:xfrm>
            <a:off x="8222383" y="219908"/>
            <a:ext cx="3740129" cy="1765754"/>
          </a:xfrm>
          <a:prstGeom prst="rect">
            <a:avLst/>
          </a:prstGeom>
        </p:spPr>
      </p:pic>
      <p:pic>
        <p:nvPicPr>
          <p:cNvPr id="7" name="Picture 2" descr="https://upload.wikimedia.org/wikipedia/commons/thumb/d/d3/170828-FS-Inyo-PRW-001-MountRitter_%2836217539154%29.jpg/250px-170828-FS-Inyo-PRW-001-MountRitter_%2836217539154%29.jpg">
            <a:extLst>
              <a:ext uri="{FF2B5EF4-FFF2-40B4-BE49-F238E27FC236}">
                <a16:creationId xmlns:a16="http://schemas.microsoft.com/office/drawing/2014/main" id="{E92CB8F4-9C54-4E03-8521-BEE7A4CB3A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23"/>
          <a:stretch/>
        </p:blipFill>
        <p:spPr bwMode="auto">
          <a:xfrm>
            <a:off x="9889030" y="7192304"/>
            <a:ext cx="2929540" cy="1691820"/>
          </a:xfrm>
          <a:prstGeom prst="rect">
            <a:avLst/>
          </a:prstGeom>
          <a:noFill/>
          <a:extLst>
            <a:ext uri="{909E8E84-426E-40DD-AFC4-6F175D3DCCD1}">
              <a14:hiddenFill xmlns:a14="http://schemas.microsoft.com/office/drawing/2010/main">
                <a:solidFill>
                  <a:srgbClr val="FFFFFF"/>
                </a:solidFill>
              </a14:hiddenFill>
            </a:ext>
          </a:extLst>
        </p:spPr>
      </p:pic>
      <p:sp>
        <p:nvSpPr>
          <p:cNvPr id="9" name="Suorakulmio 8">
            <a:extLst>
              <a:ext uri="{FF2B5EF4-FFF2-40B4-BE49-F238E27FC236}">
                <a16:creationId xmlns:a16="http://schemas.microsoft.com/office/drawing/2014/main" id="{2BF38704-0E03-49FE-80C0-E0D4B19F24D8}"/>
              </a:ext>
            </a:extLst>
          </p:cNvPr>
          <p:cNvSpPr/>
          <p:nvPr/>
        </p:nvSpPr>
        <p:spPr>
          <a:xfrm>
            <a:off x="9785477" y="1747447"/>
            <a:ext cx="2274982" cy="246221"/>
          </a:xfrm>
          <a:prstGeom prst="rect">
            <a:avLst/>
          </a:prstGeom>
        </p:spPr>
        <p:txBody>
          <a:bodyPr wrap="none">
            <a:spAutoFit/>
          </a:bodyPr>
          <a:lstStyle/>
          <a:p>
            <a:r>
              <a:rPr lang="fi-FI" sz="1000" dirty="0"/>
              <a:t>Kuva: tekijä Tuntematon tekijä </a:t>
            </a:r>
            <a:r>
              <a:rPr lang="fi-FI" sz="1000" dirty="0">
                <a:hlinkClick r:id="rId6" tooltip="https://creativecommons.org/licenses/by-sa/3.0/"/>
              </a:rPr>
              <a:t>CC BY-SA</a:t>
            </a:r>
            <a:endParaRPr lang="fi-FI" sz="1000" dirty="0"/>
          </a:p>
        </p:txBody>
      </p:sp>
      <p:pic>
        <p:nvPicPr>
          <p:cNvPr id="10" name="Kuva 9">
            <a:extLst>
              <a:ext uri="{FF2B5EF4-FFF2-40B4-BE49-F238E27FC236}">
                <a16:creationId xmlns:a16="http://schemas.microsoft.com/office/drawing/2014/main" id="{39C91597-620E-4A05-88E0-84C6B4BF6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11" name="Kuva 10">
            <a:extLst>
              <a:ext uri="{FF2B5EF4-FFF2-40B4-BE49-F238E27FC236}">
                <a16:creationId xmlns:a16="http://schemas.microsoft.com/office/drawing/2014/main" id="{D4BFD42F-4AFA-4307-9CC8-A4A16F53B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2" name="Picture 13" descr="Lapin korkeakoulukonserni - LUC">
            <a:extLst>
              <a:ext uri="{FF2B5EF4-FFF2-40B4-BE49-F238E27FC236}">
                <a16:creationId xmlns:a16="http://schemas.microsoft.com/office/drawing/2014/main" id="{DBBE252A-1581-42DE-9EF9-E832B1261A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3" name="Vuokaaviosymboli: Liitin 12">
            <a:extLst>
              <a:ext uri="{FF2B5EF4-FFF2-40B4-BE49-F238E27FC236}">
                <a16:creationId xmlns:a16="http://schemas.microsoft.com/office/drawing/2014/main" id="{0CD80186-67E9-4277-BF74-4E9B31B1AA7C}"/>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9</a:t>
            </a:r>
          </a:p>
        </p:txBody>
      </p:sp>
      <p:sp>
        <p:nvSpPr>
          <p:cNvPr id="6" name="Suorakulmio 5">
            <a:extLst>
              <a:ext uri="{FF2B5EF4-FFF2-40B4-BE49-F238E27FC236}">
                <a16:creationId xmlns:a16="http://schemas.microsoft.com/office/drawing/2014/main" id="{A18B18E7-7F8E-42A9-9B59-B0B4BB8A05CD}"/>
              </a:ext>
            </a:extLst>
          </p:cNvPr>
          <p:cNvSpPr/>
          <p:nvPr/>
        </p:nvSpPr>
        <p:spPr>
          <a:xfrm>
            <a:off x="823542" y="4428045"/>
            <a:ext cx="8452538" cy="1938992"/>
          </a:xfrm>
          <a:prstGeom prst="rect">
            <a:avLst/>
          </a:prstGeom>
        </p:spPr>
        <p:txBody>
          <a:bodyPr wrap="square">
            <a:spAutoFit/>
          </a:bodyPr>
          <a:lstStyle/>
          <a:p>
            <a:r>
              <a:rPr lang="fi-FI" sz="2400" dirty="0">
                <a:solidFill>
                  <a:srgbClr val="262626"/>
                </a:solidFill>
                <a:latin typeface="MajritTx"/>
              </a:rPr>
              <a:t>Pakkasella lumen pinnassa voi olla härmistyessä syntyneitä jäisiä </a:t>
            </a:r>
            <a:r>
              <a:rPr lang="fi-FI" sz="2400" dirty="0" err="1">
                <a:solidFill>
                  <a:srgbClr val="262626"/>
                </a:solidFill>
                <a:latin typeface="MajritTx"/>
              </a:rPr>
              <a:t>lumikidepintoja</a:t>
            </a:r>
            <a:r>
              <a:rPr lang="fi-FI" sz="2400" dirty="0">
                <a:solidFill>
                  <a:srgbClr val="262626"/>
                </a:solidFill>
                <a:latin typeface="MajritTx"/>
              </a:rPr>
              <a:t>, ”lumikuuraa”, joista valo heijastuu lasispektrin tavoin sateenkaaren väreissä. </a:t>
            </a:r>
            <a:r>
              <a:rPr lang="fi-FI" sz="2400" dirty="0"/>
              <a:t>Lunta voi kylmissä oloissa härmistyä myös suoraan ilman vesihöyrystä lumipeitteen pinnalle tai ilmaan auringonvaloa vastaan kimaltavaksi ”timanttipölyksi”.</a:t>
            </a:r>
            <a:endParaRPr lang="fi-FI" sz="2400" dirty="0">
              <a:solidFill>
                <a:srgbClr val="262626"/>
              </a:solidFill>
              <a:latin typeface="MajritTx"/>
            </a:endParaRPr>
          </a:p>
        </p:txBody>
      </p:sp>
      <p:pic>
        <p:nvPicPr>
          <p:cNvPr id="14" name="Kuva 13">
            <a:extLst>
              <a:ext uri="{FF2B5EF4-FFF2-40B4-BE49-F238E27FC236}">
                <a16:creationId xmlns:a16="http://schemas.microsoft.com/office/drawing/2014/main" id="{208EF764-66C1-453E-97E3-1C5A2A6F13EF}"/>
              </a:ext>
            </a:extLst>
          </p:cNvPr>
          <p:cNvPicPr>
            <a:picLocks noChangeAspect="1"/>
          </p:cNvPicPr>
          <p:nvPr/>
        </p:nvPicPr>
        <p:blipFill rotWithShape="1">
          <a:blip r:embed="rId10">
            <a:extLst>
              <a:ext uri="{28A0092B-C50C-407E-A947-70E740481C1C}">
                <a14:useLocalDpi xmlns:a14="http://schemas.microsoft.com/office/drawing/2010/main" val="0"/>
              </a:ext>
            </a:extLst>
          </a:blip>
          <a:srcRect t="4122" b="23987"/>
          <a:stretch/>
        </p:blipFill>
        <p:spPr>
          <a:xfrm>
            <a:off x="9562276" y="4194471"/>
            <a:ext cx="2400236" cy="2443621"/>
          </a:xfrm>
          <a:prstGeom prst="rect">
            <a:avLst/>
          </a:prstGeom>
        </p:spPr>
      </p:pic>
      <p:sp>
        <p:nvSpPr>
          <p:cNvPr id="15" name="Tekstiruutu 14">
            <a:extLst>
              <a:ext uri="{FF2B5EF4-FFF2-40B4-BE49-F238E27FC236}">
                <a16:creationId xmlns:a16="http://schemas.microsoft.com/office/drawing/2014/main" id="{C2E8260E-7CF1-423D-8E57-65310B7643FF}"/>
              </a:ext>
            </a:extLst>
          </p:cNvPr>
          <p:cNvSpPr txBox="1"/>
          <p:nvPr/>
        </p:nvSpPr>
        <p:spPr>
          <a:xfrm>
            <a:off x="9520497" y="6136957"/>
            <a:ext cx="1722474" cy="553998"/>
          </a:xfrm>
          <a:prstGeom prst="rect">
            <a:avLst/>
          </a:prstGeom>
          <a:noFill/>
        </p:spPr>
        <p:txBody>
          <a:bodyPr wrap="square" rtlCol="0">
            <a:spAutoFit/>
          </a:bodyPr>
          <a:lstStyle/>
          <a:p>
            <a:r>
              <a:rPr lang="fi-FI" sz="1000" dirty="0"/>
              <a:t>Kuva: </a:t>
            </a:r>
          </a:p>
          <a:p>
            <a:r>
              <a:rPr lang="fi-FI" sz="1000" dirty="0"/>
              <a:t>LAY kuvapankki,  </a:t>
            </a:r>
          </a:p>
          <a:p>
            <a:r>
              <a:rPr lang="fi-FI" sz="1000" dirty="0"/>
              <a:t>Marko Junttila, 2017</a:t>
            </a:r>
          </a:p>
        </p:txBody>
      </p:sp>
      <p:pic>
        <p:nvPicPr>
          <p:cNvPr id="16" name="Picture 2" descr="https://mirrors.creativecommons.org/presskit/buttons/88x31/png/by-nc-sa.png">
            <a:extLst>
              <a:ext uri="{FF2B5EF4-FFF2-40B4-BE49-F238E27FC236}">
                <a16:creationId xmlns:a16="http://schemas.microsoft.com/office/drawing/2014/main" id="{13DCE91B-7C1B-44A5-89FC-DCB258E259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358" y="6454929"/>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687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Kuva 21">
            <a:extLst>
              <a:ext uri="{FF2B5EF4-FFF2-40B4-BE49-F238E27FC236}">
                <a16:creationId xmlns:a16="http://schemas.microsoft.com/office/drawing/2014/main" id="{EA68EEB9-9264-4126-834D-1BA352AD8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24" name="Kuva 23">
            <a:extLst>
              <a:ext uri="{FF2B5EF4-FFF2-40B4-BE49-F238E27FC236}">
                <a16:creationId xmlns:a16="http://schemas.microsoft.com/office/drawing/2014/main" id="{41CB21DD-2925-4726-BD5C-ECC15E717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28" name="Picture 13" descr="Lapin korkeakoulukonserni - LUC">
            <a:extLst>
              <a:ext uri="{FF2B5EF4-FFF2-40B4-BE49-F238E27FC236}">
                <a16:creationId xmlns:a16="http://schemas.microsoft.com/office/drawing/2014/main" id="{3F051B26-99FB-446D-AFC6-E268C469C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E95B8395-ADC6-4C2F-B46B-DCD7F513C8CA}"/>
              </a:ext>
            </a:extLst>
          </p:cNvPr>
          <p:cNvSpPr>
            <a:spLocks noGrp="1"/>
          </p:cNvSpPr>
          <p:nvPr>
            <p:ph idx="1"/>
          </p:nvPr>
        </p:nvSpPr>
        <p:spPr>
          <a:xfrm>
            <a:off x="852401" y="1027773"/>
            <a:ext cx="8344761" cy="5534659"/>
          </a:xfrm>
        </p:spPr>
        <p:txBody>
          <a:bodyPr>
            <a:normAutofit fontScale="92500" lnSpcReduction="10000"/>
          </a:bodyPr>
          <a:lstStyle/>
          <a:p>
            <a:pPr marL="0" lvl="0" indent="0">
              <a:buNone/>
            </a:pPr>
            <a:r>
              <a:rPr lang="fi-FI" sz="2400" dirty="0"/>
              <a:t>Tarvikkeet: </a:t>
            </a:r>
          </a:p>
          <a:p>
            <a:pPr lvl="0"/>
            <a:r>
              <a:rPr lang="fi-FI" sz="2400" dirty="0"/>
              <a:t>valkoista suodatinpaperia</a:t>
            </a:r>
          </a:p>
          <a:p>
            <a:pPr lvl="0"/>
            <a:r>
              <a:rPr lang="fi-FI" sz="2400" dirty="0"/>
              <a:t>suppiloita tai sihti</a:t>
            </a:r>
          </a:p>
          <a:p>
            <a:pPr lvl="0"/>
            <a:r>
              <a:rPr lang="fi-FI" sz="2400" dirty="0"/>
              <a:t>esim. </a:t>
            </a:r>
            <a:r>
              <a:rPr lang="fi-FI" sz="2400" dirty="0" err="1"/>
              <a:t>EasiScope</a:t>
            </a:r>
            <a:r>
              <a:rPr lang="fi-FI" sz="2400" dirty="0"/>
              <a:t>-tutkimuskamera, 			     mikroskooppi 	tai suurennuslasi</a:t>
            </a:r>
          </a:p>
          <a:p>
            <a:pPr lvl="0"/>
            <a:r>
              <a:rPr lang="fi-FI" sz="2400" dirty="0"/>
              <a:t>keräysastioita</a:t>
            </a:r>
          </a:p>
          <a:p>
            <a:pPr marL="0" lvl="0" indent="0">
              <a:buNone/>
            </a:pPr>
            <a:endParaRPr lang="fi-FI" sz="2400" dirty="0"/>
          </a:p>
          <a:p>
            <a:pPr marL="0" lvl="0" indent="0">
              <a:buNone/>
            </a:pPr>
            <a:r>
              <a:rPr lang="fi-FI" sz="2400" dirty="0"/>
              <a:t>1) Kerää luminäytteet esim. mukiin ja tuo ne sisälle sulamaan (tähän menee lumen määrästä riippuen noin 1-3 h aikaa). </a:t>
            </a:r>
          </a:p>
          <a:p>
            <a:pPr marL="0" lvl="0" indent="0">
              <a:buNone/>
            </a:pPr>
            <a:r>
              <a:rPr lang="fi-FI" sz="2400" dirty="0"/>
              <a:t>2) Valuta sulanut lumivesi ja sen mukana olevat roskat suppilon tai sihdin päällä olevan suodatinpaperin läpi. </a:t>
            </a:r>
          </a:p>
          <a:p>
            <a:pPr marL="0" lvl="0" indent="0">
              <a:buNone/>
            </a:pPr>
            <a:r>
              <a:rPr lang="fi-FI" sz="2400" dirty="0"/>
              <a:t>3) Tutki suodatinpaperille jääviä aineita mikroskoopilla tai suurennuslasilla. Ovatko aineet luonnosta vai ihmisen toiminnasta peräisin? </a:t>
            </a:r>
          </a:p>
          <a:p>
            <a:pPr marL="0" lvl="0" indent="0">
              <a:buNone/>
            </a:pPr>
            <a:r>
              <a:rPr lang="fi-FI" sz="2400" dirty="0"/>
              <a:t>Onko lumi mielestäsi puhdasta? Havaitsitteko </a:t>
            </a:r>
            <a:r>
              <a:rPr lang="fi-FI" sz="2400" dirty="0" err="1"/>
              <a:t>mikromuoveja</a:t>
            </a:r>
            <a:r>
              <a:rPr lang="fi-FI" sz="2400" dirty="0"/>
              <a:t> tai roskia?</a:t>
            </a:r>
          </a:p>
          <a:p>
            <a:pPr marL="0" indent="0">
              <a:buNone/>
            </a:pPr>
            <a:endParaRPr lang="fi-FI" sz="2400" dirty="0"/>
          </a:p>
        </p:txBody>
      </p:sp>
      <p:sp>
        <p:nvSpPr>
          <p:cNvPr id="53" name="Suorakulmio: Pyöristetyt kulmat 52">
            <a:extLst>
              <a:ext uri="{FF2B5EF4-FFF2-40B4-BE49-F238E27FC236}">
                <a16:creationId xmlns:a16="http://schemas.microsoft.com/office/drawing/2014/main" id="{F306D76F-1327-4CFB-87F0-C40462067AC4}"/>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7" name="Otsikko 1">
            <a:extLst>
              <a:ext uri="{FF2B5EF4-FFF2-40B4-BE49-F238E27FC236}">
                <a16:creationId xmlns:a16="http://schemas.microsoft.com/office/drawing/2014/main" id="{B9724F1E-34F5-467A-909D-C6D8CCD545A2}"/>
              </a:ext>
            </a:extLst>
          </p:cNvPr>
          <p:cNvSpPr>
            <a:spLocks noGrp="1"/>
          </p:cNvSpPr>
          <p:nvPr>
            <p:ph type="title"/>
          </p:nvPr>
        </p:nvSpPr>
        <p:spPr>
          <a:xfrm>
            <a:off x="754911" y="0"/>
            <a:ext cx="10301971" cy="1226375"/>
          </a:xfrm>
        </p:spPr>
        <p:txBody>
          <a:bodyPr>
            <a:normAutofit/>
          </a:bodyPr>
          <a:lstStyle/>
          <a:p>
            <a:r>
              <a:rPr lang="fi-FI" b="1" dirty="0">
                <a:highlight>
                  <a:srgbClr val="FFFF00"/>
                </a:highlight>
                <a:latin typeface="Gill Sans Ultra Bold Condensed" panose="020B0A06020104020203" pitchFamily="34" charset="0"/>
              </a:rPr>
              <a:t>PUHDASTA KUIN LUMI?!</a:t>
            </a:r>
          </a:p>
        </p:txBody>
      </p:sp>
      <p:pic>
        <p:nvPicPr>
          <p:cNvPr id="6" name="Kuva 5" descr="Suurennuslasi">
            <a:extLst>
              <a:ext uri="{FF2B5EF4-FFF2-40B4-BE49-F238E27FC236}">
                <a16:creationId xmlns:a16="http://schemas.microsoft.com/office/drawing/2014/main" id="{8DBBFC9F-D15F-4CC1-B7B1-8B715D2C18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19803" y="3684216"/>
            <a:ext cx="2146011" cy="2146011"/>
          </a:xfrm>
          <a:prstGeom prst="rect">
            <a:avLst/>
          </a:prstGeom>
        </p:spPr>
      </p:pic>
      <p:sp>
        <p:nvSpPr>
          <p:cNvPr id="9" name="Suorakulmio 8">
            <a:extLst>
              <a:ext uri="{FF2B5EF4-FFF2-40B4-BE49-F238E27FC236}">
                <a16:creationId xmlns:a16="http://schemas.microsoft.com/office/drawing/2014/main" id="{1F0258E1-0DAF-438B-B33B-DC1514662CBC}"/>
              </a:ext>
            </a:extLst>
          </p:cNvPr>
          <p:cNvSpPr/>
          <p:nvPr/>
        </p:nvSpPr>
        <p:spPr>
          <a:xfrm>
            <a:off x="5050465" y="1027773"/>
            <a:ext cx="6789773" cy="2585323"/>
          </a:xfrm>
          <a:prstGeom prst="rect">
            <a:avLst/>
          </a:prstGeom>
          <a:ln>
            <a:solidFill>
              <a:schemeClr val="tx1"/>
            </a:solidFill>
          </a:ln>
        </p:spPr>
        <p:txBody>
          <a:bodyPr wrap="square">
            <a:spAutoFit/>
          </a:bodyPr>
          <a:lstStyle/>
          <a:p>
            <a:r>
              <a:rPr lang="fi-FI" dirty="0"/>
              <a:t>Jos lumikiteisiin tarttuu likahiukkasia, hiekkapölyä (jopa Saharasta asti) tai värillistä nestettä, ne värjäävät lumen esim. ruskeaksi, kellertäväksi tai punertavaksi. Punaisen värin aiheuttaa lumella tai jäällä yleensä levät tai asutulla alueella ympäristön kemikaalit. </a:t>
            </a:r>
          </a:p>
          <a:p>
            <a:r>
              <a:rPr lang="fi-FI" dirty="0"/>
              <a:t>Kun lumi syntyy yläilmakehässä, jääkiteet kasautuvat ilman epäpuhtauksien ympärille – siksi myös </a:t>
            </a:r>
            <a:r>
              <a:rPr lang="fi-FI" dirty="0" err="1"/>
              <a:t>mikromuovia</a:t>
            </a:r>
            <a:r>
              <a:rPr lang="fi-FI" dirty="0"/>
              <a:t> voi olla lumessa ja sitä on havaittu lumesta niin asutuilla kuin asumattomillakin alueilla!</a:t>
            </a:r>
          </a:p>
          <a:p>
            <a:r>
              <a:rPr lang="fi-FI" dirty="0">
                <a:hlinkClick r:id="rId8"/>
              </a:rPr>
              <a:t>Havaitsitko Saharan pölyä lumen pinnalla? Näin toimitat näytteen Ilmatieteen laitokselle</a:t>
            </a:r>
            <a:endParaRPr lang="fi-FI" dirty="0"/>
          </a:p>
        </p:txBody>
      </p:sp>
      <p:sp>
        <p:nvSpPr>
          <p:cNvPr id="10" name="Vuokaaviosymboli: Liitin 9">
            <a:extLst>
              <a:ext uri="{FF2B5EF4-FFF2-40B4-BE49-F238E27FC236}">
                <a16:creationId xmlns:a16="http://schemas.microsoft.com/office/drawing/2014/main" id="{45C6BA89-82E0-4DE3-B4DE-02FC338D1AC2}"/>
              </a:ext>
            </a:extLst>
          </p:cNvPr>
          <p:cNvSpPr/>
          <p:nvPr/>
        </p:nvSpPr>
        <p:spPr>
          <a:xfrm>
            <a:off x="235273" y="71120"/>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9</a:t>
            </a:r>
          </a:p>
        </p:txBody>
      </p:sp>
    </p:spTree>
    <p:extLst>
      <p:ext uri="{BB962C8B-B14F-4D97-AF65-F5344CB8AC3E}">
        <p14:creationId xmlns:p14="http://schemas.microsoft.com/office/powerpoint/2010/main" val="619171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FA0362F2-F5EC-4681-839D-FC03FE4282BD}"/>
              </a:ext>
            </a:extLst>
          </p:cNvPr>
          <p:cNvPicPr>
            <a:picLocks noChangeAspect="1"/>
          </p:cNvPicPr>
          <p:nvPr/>
        </p:nvPicPr>
        <p:blipFill rotWithShape="1">
          <a:blip r:embed="rId2">
            <a:extLst>
              <a:ext uri="{28A0092B-C50C-407E-A947-70E740481C1C}">
                <a14:useLocalDpi xmlns:a14="http://schemas.microsoft.com/office/drawing/2010/main" val="0"/>
              </a:ext>
            </a:extLst>
          </a:blip>
          <a:srcRect t="13952" r="4755"/>
          <a:stretch/>
        </p:blipFill>
        <p:spPr>
          <a:xfrm flipH="1">
            <a:off x="9465245" y="294836"/>
            <a:ext cx="2860808" cy="3014739"/>
          </a:xfrm>
          <a:prstGeom prst="rect">
            <a:avLst/>
          </a:prstGeom>
        </p:spPr>
      </p:pic>
      <p:sp>
        <p:nvSpPr>
          <p:cNvPr id="2" name="Otsikko 1">
            <a:extLst>
              <a:ext uri="{FF2B5EF4-FFF2-40B4-BE49-F238E27FC236}">
                <a16:creationId xmlns:a16="http://schemas.microsoft.com/office/drawing/2014/main" id="{764D2282-2704-4685-A2E0-28837123FD3A}"/>
              </a:ext>
            </a:extLst>
          </p:cNvPr>
          <p:cNvSpPr>
            <a:spLocks noGrp="1"/>
          </p:cNvSpPr>
          <p:nvPr>
            <p:ph type="title"/>
          </p:nvPr>
        </p:nvSpPr>
        <p:spPr>
          <a:xfrm>
            <a:off x="838200" y="0"/>
            <a:ext cx="10515600" cy="1325563"/>
          </a:xfrm>
        </p:spPr>
        <p:txBody>
          <a:bodyPr/>
          <a:lstStyle/>
          <a:p>
            <a:r>
              <a:rPr lang="fi-FI" b="1" dirty="0">
                <a:latin typeface="Gill Sans Ultra Bold Condensed" panose="020B0A06020104020203" pitchFamily="34" charset="0"/>
              </a:rPr>
              <a:t>LUMEN SULAMINEN</a:t>
            </a:r>
          </a:p>
        </p:txBody>
      </p:sp>
      <p:sp>
        <p:nvSpPr>
          <p:cNvPr id="3" name="Sisällön paikkamerkki 2">
            <a:extLst>
              <a:ext uri="{FF2B5EF4-FFF2-40B4-BE49-F238E27FC236}">
                <a16:creationId xmlns:a16="http://schemas.microsoft.com/office/drawing/2014/main" id="{B7390904-D4E4-4D9B-96FC-8E0971AB133C}"/>
              </a:ext>
            </a:extLst>
          </p:cNvPr>
          <p:cNvSpPr>
            <a:spLocks noGrp="1"/>
          </p:cNvSpPr>
          <p:nvPr>
            <p:ph idx="1"/>
          </p:nvPr>
        </p:nvSpPr>
        <p:spPr>
          <a:xfrm>
            <a:off x="838201" y="1113873"/>
            <a:ext cx="9189202" cy="3143167"/>
          </a:xfrm>
        </p:spPr>
        <p:txBody>
          <a:bodyPr>
            <a:normAutofit/>
          </a:bodyPr>
          <a:lstStyle/>
          <a:p>
            <a:pPr marL="0" indent="0">
              <a:buNone/>
            </a:pPr>
            <a:r>
              <a:rPr lang="fi-FI" b="1" dirty="0"/>
              <a:t>Ilman lämmetessä lämpöasteiden puolelle, lumi alkaa sulaa ja tiivistyä. Tällöin lumihangen yläosan paino ja sen aiheuttama paine tiivistää, muuttaa ja sulattaa lumikiteitä hangen alakerroksissa. </a:t>
            </a:r>
          </a:p>
          <a:p>
            <a:pPr marL="0" indent="0">
              <a:buNone/>
            </a:pPr>
            <a:r>
              <a:rPr lang="fi-FI" b="1" dirty="0"/>
              <a:t>Lumi ei vain ”haihdu ilmaan” keväisin, vaan yli 95 % lumesta sulaa ja vain alle 5 % lumihangesta voi haihtua ilmaan esim. aurinkoisina ja kuumina päivinä. </a:t>
            </a:r>
          </a:p>
        </p:txBody>
      </p:sp>
      <p:pic>
        <p:nvPicPr>
          <p:cNvPr id="7" name="Kuva 6">
            <a:extLst>
              <a:ext uri="{FF2B5EF4-FFF2-40B4-BE49-F238E27FC236}">
                <a16:creationId xmlns:a16="http://schemas.microsoft.com/office/drawing/2014/main" id="{654F7700-71E9-4481-A5A9-2E2CF7678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8" name="Kuva 7">
            <a:extLst>
              <a:ext uri="{FF2B5EF4-FFF2-40B4-BE49-F238E27FC236}">
                <a16:creationId xmlns:a16="http://schemas.microsoft.com/office/drawing/2014/main" id="{CC70794A-BCE2-41F1-A5E0-8D2FD02F5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9" name="Picture 13" descr="Lapin korkeakoulukonserni - LUC">
            <a:extLst>
              <a:ext uri="{FF2B5EF4-FFF2-40B4-BE49-F238E27FC236}">
                <a16:creationId xmlns:a16="http://schemas.microsoft.com/office/drawing/2014/main" id="{A50E240C-8930-4DBE-A7C5-466A75597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2" name="Tekstiruutu 11">
            <a:extLst>
              <a:ext uri="{FF2B5EF4-FFF2-40B4-BE49-F238E27FC236}">
                <a16:creationId xmlns:a16="http://schemas.microsoft.com/office/drawing/2014/main" id="{7189D243-F278-4178-BBC1-A5CA36864F15}"/>
              </a:ext>
            </a:extLst>
          </p:cNvPr>
          <p:cNvSpPr txBox="1"/>
          <p:nvPr/>
        </p:nvSpPr>
        <p:spPr>
          <a:xfrm>
            <a:off x="838199" y="6298402"/>
            <a:ext cx="2234609" cy="400110"/>
          </a:xfrm>
          <a:prstGeom prst="rect">
            <a:avLst/>
          </a:prstGeom>
          <a:noFill/>
        </p:spPr>
        <p:txBody>
          <a:bodyPr wrap="square" rtlCol="0">
            <a:spAutoFit/>
          </a:bodyPr>
          <a:lstStyle/>
          <a:p>
            <a:r>
              <a:rPr lang="fi-FI" sz="1000" dirty="0">
                <a:solidFill>
                  <a:schemeClr val="bg1"/>
                </a:solidFill>
              </a:rPr>
              <a:t>Kuva LAY kuvapankki:  </a:t>
            </a:r>
          </a:p>
          <a:p>
            <a:r>
              <a:rPr lang="fi-FI" sz="1000" dirty="0">
                <a:solidFill>
                  <a:schemeClr val="bg1"/>
                </a:solidFill>
              </a:rPr>
              <a:t>Marko Junttila</a:t>
            </a:r>
          </a:p>
        </p:txBody>
      </p:sp>
      <p:sp>
        <p:nvSpPr>
          <p:cNvPr id="13" name="Vuokaaviosymboli: Liitin 12">
            <a:extLst>
              <a:ext uri="{FF2B5EF4-FFF2-40B4-BE49-F238E27FC236}">
                <a16:creationId xmlns:a16="http://schemas.microsoft.com/office/drawing/2014/main" id="{D2AC1881-0F68-4807-AF97-52855EF76413}"/>
              </a:ext>
            </a:extLst>
          </p:cNvPr>
          <p:cNvSpPr/>
          <p:nvPr/>
        </p:nvSpPr>
        <p:spPr>
          <a:xfrm>
            <a:off x="244549" y="96015"/>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1" dirty="0">
              <a:solidFill>
                <a:schemeClr val="tx1"/>
              </a:solidFill>
            </a:endParaRPr>
          </a:p>
        </p:txBody>
      </p:sp>
      <p:sp>
        <p:nvSpPr>
          <p:cNvPr id="14" name="Tekstiruutu 13">
            <a:extLst>
              <a:ext uri="{FF2B5EF4-FFF2-40B4-BE49-F238E27FC236}">
                <a16:creationId xmlns:a16="http://schemas.microsoft.com/office/drawing/2014/main" id="{F6C1A00C-E5F7-4486-B9DD-6ACA3E646D18}"/>
              </a:ext>
            </a:extLst>
          </p:cNvPr>
          <p:cNvSpPr txBox="1"/>
          <p:nvPr/>
        </p:nvSpPr>
        <p:spPr>
          <a:xfrm>
            <a:off x="224079" y="83328"/>
            <a:ext cx="579438" cy="461665"/>
          </a:xfrm>
          <a:prstGeom prst="rect">
            <a:avLst/>
          </a:prstGeom>
          <a:noFill/>
        </p:spPr>
        <p:txBody>
          <a:bodyPr wrap="square" rtlCol="0">
            <a:spAutoFit/>
          </a:bodyPr>
          <a:lstStyle/>
          <a:p>
            <a:r>
              <a:rPr lang="fi-FI" sz="2400" b="1" dirty="0"/>
              <a:t>10</a:t>
            </a:r>
          </a:p>
        </p:txBody>
      </p:sp>
      <p:sp>
        <p:nvSpPr>
          <p:cNvPr id="15" name="Sisällön paikkamerkki 2">
            <a:extLst>
              <a:ext uri="{FF2B5EF4-FFF2-40B4-BE49-F238E27FC236}">
                <a16:creationId xmlns:a16="http://schemas.microsoft.com/office/drawing/2014/main" id="{BFC26EA5-D790-49FE-B195-FBE2BCE11CCB}"/>
              </a:ext>
            </a:extLst>
          </p:cNvPr>
          <p:cNvSpPr txBox="1">
            <a:spLocks/>
          </p:cNvSpPr>
          <p:nvPr/>
        </p:nvSpPr>
        <p:spPr>
          <a:xfrm>
            <a:off x="838199" y="4099286"/>
            <a:ext cx="10609042" cy="259922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400" dirty="0"/>
              <a:t>Likainen lumi ei heijasta valoa kovin hyvin, vaan se imee lämpösäteilyä itseensä. Likahiukkaset ja lumen alla olevat lämpöä varaavat kohteet (esim. kivet) toimivat siten lämpöä imevinä ja säteilevinä kohteina ja sulattavat keväisin lunta nopeammin. </a:t>
            </a:r>
          </a:p>
          <a:p>
            <a:r>
              <a:rPr lang="fi-FI" sz="2400" dirty="0"/>
              <a:t>Lumihanki sitoo kosteutta esim. vesisateista tiettyyn pisteeseen asti (lumen kyllästyspitoisuus). Jatkuva lämpö lisää sulamista, jolloin lumi vettyy entisestään ja tuntuu, että lumi ”humahtaa” kerralla alaspäin, esimerkiksi astuessa hangen päälle. </a:t>
            </a:r>
          </a:p>
          <a:p>
            <a:r>
              <a:rPr lang="fi-FI" sz="2400" dirty="0"/>
              <a:t>Kun lumi sulaa keväällä päivisin auringon lämmössä ja jäätyy yöpakkasilla voi muodostua kantava hanki, ”kantohanki”. Parhaimmillaan </a:t>
            </a:r>
            <a:r>
              <a:rPr lang="fi-FI" sz="2400" dirty="0" err="1"/>
              <a:t>lämpötilaerojen</a:t>
            </a:r>
            <a:r>
              <a:rPr lang="fi-FI" sz="2400" dirty="0"/>
              <a:t> ollessa suuria hanki voi kantaa hiihtäjän, pyörän tai jopa pienen auton. </a:t>
            </a:r>
          </a:p>
        </p:txBody>
      </p:sp>
      <p:sp>
        <p:nvSpPr>
          <p:cNvPr id="5" name="Tekstiruutu 4">
            <a:extLst>
              <a:ext uri="{FF2B5EF4-FFF2-40B4-BE49-F238E27FC236}">
                <a16:creationId xmlns:a16="http://schemas.microsoft.com/office/drawing/2014/main" id="{335D1458-7D8F-4CDA-B229-D66D98861F8B}"/>
              </a:ext>
            </a:extLst>
          </p:cNvPr>
          <p:cNvSpPr txBox="1"/>
          <p:nvPr/>
        </p:nvSpPr>
        <p:spPr>
          <a:xfrm>
            <a:off x="11126686" y="2852155"/>
            <a:ext cx="853927" cy="400110"/>
          </a:xfrm>
          <a:prstGeom prst="rect">
            <a:avLst/>
          </a:prstGeom>
          <a:noFill/>
        </p:spPr>
        <p:txBody>
          <a:bodyPr wrap="square" rtlCol="0">
            <a:spAutoFit/>
          </a:bodyPr>
          <a:lstStyle/>
          <a:p>
            <a:r>
              <a:rPr lang="fi-FI" sz="1000" dirty="0"/>
              <a:t>Kuva: </a:t>
            </a:r>
            <a:r>
              <a:rPr lang="fi-FI" sz="1000" dirty="0" err="1">
                <a:hlinkClick r:id="rId6"/>
              </a:rPr>
              <a:t>Kalash</a:t>
            </a:r>
            <a:r>
              <a:rPr lang="fi-FI" sz="1000" dirty="0">
                <a:hlinkClick r:id="rId6"/>
              </a:rPr>
              <a:t> </a:t>
            </a:r>
            <a:r>
              <a:rPr lang="fi-FI" sz="1000" dirty="0"/>
              <a:t>CC BY 4.0</a:t>
            </a:r>
          </a:p>
        </p:txBody>
      </p:sp>
      <p:pic>
        <p:nvPicPr>
          <p:cNvPr id="16" name="Picture 2" descr="https://mirrors.creativecommons.org/presskit/buttons/88x31/png/by-nc-sa.png">
            <a:extLst>
              <a:ext uri="{FF2B5EF4-FFF2-40B4-BE49-F238E27FC236}">
                <a16:creationId xmlns:a16="http://schemas.microsoft.com/office/drawing/2014/main" id="{0A910403-956B-4D85-96F5-F419DF70DF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131" y="6498457"/>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39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Kuva 21">
            <a:extLst>
              <a:ext uri="{FF2B5EF4-FFF2-40B4-BE49-F238E27FC236}">
                <a16:creationId xmlns:a16="http://schemas.microsoft.com/office/drawing/2014/main" id="{EA68EEB9-9264-4126-834D-1BA352AD8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24" name="Kuva 23">
            <a:extLst>
              <a:ext uri="{FF2B5EF4-FFF2-40B4-BE49-F238E27FC236}">
                <a16:creationId xmlns:a16="http://schemas.microsoft.com/office/drawing/2014/main" id="{41CB21DD-2925-4726-BD5C-ECC15E717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28" name="Picture 13" descr="Lapin korkeakoulukonserni - LUC">
            <a:extLst>
              <a:ext uri="{FF2B5EF4-FFF2-40B4-BE49-F238E27FC236}">
                <a16:creationId xmlns:a16="http://schemas.microsoft.com/office/drawing/2014/main" id="{3F051B26-99FB-446D-AFC6-E268C469C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E95B8395-ADC6-4C2F-B46B-DCD7F513C8CA}"/>
              </a:ext>
            </a:extLst>
          </p:cNvPr>
          <p:cNvSpPr>
            <a:spLocks noGrp="1"/>
          </p:cNvSpPr>
          <p:nvPr>
            <p:ph idx="1"/>
          </p:nvPr>
        </p:nvSpPr>
        <p:spPr>
          <a:xfrm>
            <a:off x="805702" y="1044635"/>
            <a:ext cx="5393079" cy="5534659"/>
          </a:xfrm>
          <a:ln>
            <a:solidFill>
              <a:schemeClr val="tx1"/>
            </a:solidFill>
          </a:ln>
        </p:spPr>
        <p:txBody>
          <a:bodyPr>
            <a:noAutofit/>
          </a:bodyPr>
          <a:lstStyle/>
          <a:p>
            <a:pPr marL="0" indent="0">
              <a:buNone/>
            </a:pPr>
            <a:r>
              <a:rPr lang="fi-FI" sz="2000" b="1" dirty="0"/>
              <a:t>LUNTA SULATTAVAT AINEET</a:t>
            </a:r>
          </a:p>
          <a:p>
            <a:pPr marL="0" indent="0">
              <a:buNone/>
            </a:pPr>
            <a:r>
              <a:rPr lang="fi-FI" sz="1600" dirty="0"/>
              <a:t>Tarvikkeet: </a:t>
            </a:r>
          </a:p>
          <a:p>
            <a:pPr marL="0" indent="0">
              <a:buNone/>
            </a:pPr>
            <a:r>
              <a:rPr lang="fi-FI" sz="1600" dirty="0"/>
              <a:t>5 samankokoista kuppia tai mukia</a:t>
            </a:r>
          </a:p>
          <a:p>
            <a:pPr marL="0" indent="0">
              <a:buNone/>
            </a:pPr>
            <a:r>
              <a:rPr lang="fi-FI" sz="1600" dirty="0"/>
              <a:t>2 rkl soodaa, </a:t>
            </a:r>
          </a:p>
          <a:p>
            <a:pPr marL="0" indent="0">
              <a:buNone/>
            </a:pPr>
            <a:r>
              <a:rPr lang="fi-FI" sz="1600" dirty="0"/>
              <a:t>2 rkl hienoa suolaa, </a:t>
            </a:r>
          </a:p>
          <a:p>
            <a:pPr marL="0" indent="0">
              <a:buNone/>
            </a:pPr>
            <a:r>
              <a:rPr lang="fi-FI" sz="1600" dirty="0"/>
              <a:t>2 rkl karkeaa merisuolaa ja </a:t>
            </a:r>
          </a:p>
          <a:p>
            <a:pPr marL="0" indent="0">
              <a:buNone/>
            </a:pPr>
            <a:r>
              <a:rPr lang="fi-FI" sz="1600" dirty="0"/>
              <a:t>2 rkl sokeria. </a:t>
            </a:r>
          </a:p>
          <a:p>
            <a:pPr marL="0" indent="0">
              <a:buNone/>
            </a:pPr>
            <a:r>
              <a:rPr lang="fi-FI" sz="1600" dirty="0"/>
              <a:t>Hakekaa viiteen samankokoiseen kuppiin yhtä paljon lunta ja sekoita kupissa olevaan lumeen esim. haarukalla yhtä ainetta. Jätä yhteen kuppiin pelkkää lunta. </a:t>
            </a:r>
          </a:p>
          <a:p>
            <a:pPr marL="0" indent="0">
              <a:buNone/>
            </a:pPr>
            <a:r>
              <a:rPr lang="fi-FI" sz="1600" dirty="0"/>
              <a:t>Anna lumen sulaa kupissa vedeksi sisätilassa. Tähän voi mennä aikaa lumen määrästä riippuen 1-2 tuntia. </a:t>
            </a:r>
          </a:p>
          <a:p>
            <a:pPr marL="0" indent="0">
              <a:buNone/>
            </a:pPr>
            <a:r>
              <a:rPr lang="fi-FI" sz="1600" dirty="0"/>
              <a:t>Tarkkailkaa sulamista esim. 15–30 min välein. </a:t>
            </a:r>
          </a:p>
          <a:p>
            <a:pPr marL="0" indent="0">
              <a:buNone/>
            </a:pPr>
            <a:r>
              <a:rPr lang="fi-FI" sz="1600" dirty="0"/>
              <a:t>Onko lumen sulamisnopeuksissa eroja? Mistä erot voivat johtua?</a:t>
            </a:r>
          </a:p>
          <a:p>
            <a:pPr marL="0" indent="0">
              <a:buNone/>
            </a:pPr>
            <a:r>
              <a:rPr lang="fi-FI" sz="1600" dirty="0"/>
              <a:t>Mitä havaintoja voi tehdä sulamisen aikana (esim. kupin pinnan lämpötila, lumen sulamisnopeus jne.)</a:t>
            </a:r>
          </a:p>
        </p:txBody>
      </p:sp>
      <p:sp>
        <p:nvSpPr>
          <p:cNvPr id="53" name="Suorakulmio: Pyöristetyt kulmat 52">
            <a:extLst>
              <a:ext uri="{FF2B5EF4-FFF2-40B4-BE49-F238E27FC236}">
                <a16:creationId xmlns:a16="http://schemas.microsoft.com/office/drawing/2014/main" id="{F306D76F-1327-4CFB-87F0-C40462067AC4}"/>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7" name="Otsikko 1">
            <a:extLst>
              <a:ext uri="{FF2B5EF4-FFF2-40B4-BE49-F238E27FC236}">
                <a16:creationId xmlns:a16="http://schemas.microsoft.com/office/drawing/2014/main" id="{B9724F1E-34F5-467A-909D-C6D8CCD545A2}"/>
              </a:ext>
            </a:extLst>
          </p:cNvPr>
          <p:cNvSpPr>
            <a:spLocks noGrp="1"/>
          </p:cNvSpPr>
          <p:nvPr>
            <p:ph type="title"/>
          </p:nvPr>
        </p:nvSpPr>
        <p:spPr>
          <a:xfrm>
            <a:off x="688743" y="65746"/>
            <a:ext cx="10515600" cy="978890"/>
          </a:xfrm>
        </p:spPr>
        <p:txBody>
          <a:bodyPr>
            <a:normAutofit/>
          </a:bodyPr>
          <a:lstStyle/>
          <a:p>
            <a:r>
              <a:rPr lang="fi-FI" b="1" dirty="0">
                <a:highlight>
                  <a:srgbClr val="FFFF00"/>
                </a:highlight>
                <a:latin typeface="Gill Sans Ultra Bold Condensed" panose="020B0A06020104020203" pitchFamily="34" charset="0"/>
              </a:rPr>
              <a:t>LUMEN SULAMISTUTKIMUKSIA</a:t>
            </a:r>
          </a:p>
        </p:txBody>
      </p:sp>
      <p:sp>
        <p:nvSpPr>
          <p:cNvPr id="8" name="Sisällön paikkamerkki 2">
            <a:extLst>
              <a:ext uri="{FF2B5EF4-FFF2-40B4-BE49-F238E27FC236}">
                <a16:creationId xmlns:a16="http://schemas.microsoft.com/office/drawing/2014/main" id="{27DAADC6-87B9-49D5-948B-087A77481DE9}"/>
              </a:ext>
            </a:extLst>
          </p:cNvPr>
          <p:cNvSpPr txBox="1">
            <a:spLocks/>
          </p:cNvSpPr>
          <p:nvPr/>
        </p:nvSpPr>
        <p:spPr>
          <a:xfrm>
            <a:off x="6360439" y="1022512"/>
            <a:ext cx="5393079" cy="553465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000" b="1" dirty="0"/>
              <a:t>HEIJASTUSKYVYN ELI ALBEDON TUTKIMINEN</a:t>
            </a:r>
          </a:p>
          <a:p>
            <a:pPr marL="0" indent="0">
              <a:buFont typeface="Arial" panose="020B0604020202020204" pitchFamily="34" charset="0"/>
              <a:buNone/>
            </a:pPr>
            <a:r>
              <a:rPr lang="fi-FI" sz="1600" dirty="0"/>
              <a:t>Lumen albedon eli heijastuskyvyn tutkiminen voidaan tehdä tutkimalla erilaisia tasaisia lumen pintoja. </a:t>
            </a:r>
          </a:p>
          <a:p>
            <a:pPr marL="0" indent="0">
              <a:buFont typeface="Arial" panose="020B0604020202020204" pitchFamily="34" charset="0"/>
              <a:buNone/>
            </a:pPr>
            <a:r>
              <a:rPr lang="fi-FI" sz="1600" dirty="0"/>
              <a:t>Etsi maastosta neljä noin 1 m² ruutua (1m x 1m sivut), jotka ovat pinnanmuodoltaan ja lumeltaan mahdollisimman tasaisia ja ne ovat myös samanlaisessa auringon valossa. </a:t>
            </a:r>
          </a:p>
          <a:p>
            <a:pPr marL="0" indent="0">
              <a:buFont typeface="Arial" panose="020B0604020202020204" pitchFamily="34" charset="0"/>
              <a:buNone/>
            </a:pPr>
            <a:r>
              <a:rPr lang="fi-FI" sz="1600" dirty="0"/>
              <a:t>Merkkaa ruudut ja niiden nurkat esim. langalla ja kepeillä. </a:t>
            </a:r>
          </a:p>
          <a:p>
            <a:pPr marL="0" indent="0">
              <a:buFont typeface="Arial" panose="020B0604020202020204" pitchFamily="34" charset="0"/>
              <a:buNone/>
            </a:pPr>
            <a:r>
              <a:rPr lang="fi-FI" sz="1600" dirty="0"/>
              <a:t>Laita yhteen ruutuun pinnalle hiekkaa, toiseen tuhkaa, kolmanteen iso valkoinen kangas (esim. lakana tai paperia) ja annan yhden ruudun olla normaalitilassa. </a:t>
            </a:r>
          </a:p>
          <a:p>
            <a:pPr marL="0" indent="0">
              <a:buFont typeface="Arial" panose="020B0604020202020204" pitchFamily="34" charset="0"/>
              <a:buNone/>
            </a:pPr>
            <a:r>
              <a:rPr lang="fi-FI" sz="1600" dirty="0"/>
              <a:t>Tutki miten lumi sulaa näissä ruuduissa. Tarkkaile esim. viikon ajan. Mistä erot johtuvat? </a:t>
            </a:r>
          </a:p>
          <a:p>
            <a:pPr marL="0" indent="0">
              <a:buFont typeface="Arial" panose="020B0604020202020204" pitchFamily="34" charset="0"/>
              <a:buNone/>
            </a:pPr>
            <a:endParaRPr lang="fi-FI" sz="1600" dirty="0"/>
          </a:p>
          <a:p>
            <a:pPr marL="0" indent="0">
              <a:buFont typeface="Arial" panose="020B0604020202020204" pitchFamily="34" charset="0"/>
              <a:buNone/>
            </a:pPr>
            <a:r>
              <a:rPr lang="fi-FI" sz="1600" dirty="0"/>
              <a:t>Voit tehdä halutessasi kokeen myös sisätiloissa esim. isoissa muovirasioissa, joita lämmitetään esim. tehokkailla halogeeni-rakennuslampulla tai rasiat ovat ikkunalaudalla tasaisessa auringon valossa.  </a:t>
            </a:r>
          </a:p>
        </p:txBody>
      </p:sp>
      <p:sp>
        <p:nvSpPr>
          <p:cNvPr id="10" name="Vuokaaviosymboli: Liitin 9">
            <a:extLst>
              <a:ext uri="{FF2B5EF4-FFF2-40B4-BE49-F238E27FC236}">
                <a16:creationId xmlns:a16="http://schemas.microsoft.com/office/drawing/2014/main" id="{2265539D-FCE8-4E22-93F2-321F9CD57BA5}"/>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1" dirty="0">
              <a:solidFill>
                <a:schemeClr val="tx1"/>
              </a:solidFill>
            </a:endParaRPr>
          </a:p>
        </p:txBody>
      </p:sp>
      <p:sp>
        <p:nvSpPr>
          <p:cNvPr id="11" name="Tekstiruutu 10">
            <a:extLst>
              <a:ext uri="{FF2B5EF4-FFF2-40B4-BE49-F238E27FC236}">
                <a16:creationId xmlns:a16="http://schemas.microsoft.com/office/drawing/2014/main" id="{031D92DC-3CEF-41DE-95AD-4C01E2270268}"/>
              </a:ext>
            </a:extLst>
          </p:cNvPr>
          <p:cNvSpPr txBox="1"/>
          <p:nvPr/>
        </p:nvSpPr>
        <p:spPr>
          <a:xfrm>
            <a:off x="224127" y="49927"/>
            <a:ext cx="579438" cy="461665"/>
          </a:xfrm>
          <a:prstGeom prst="rect">
            <a:avLst/>
          </a:prstGeom>
          <a:noFill/>
        </p:spPr>
        <p:txBody>
          <a:bodyPr wrap="square" rtlCol="0">
            <a:spAutoFit/>
          </a:bodyPr>
          <a:lstStyle/>
          <a:p>
            <a:r>
              <a:rPr lang="fi-FI" sz="2400" b="1" dirty="0"/>
              <a:t>10</a:t>
            </a:r>
          </a:p>
        </p:txBody>
      </p:sp>
    </p:spTree>
    <p:extLst>
      <p:ext uri="{BB962C8B-B14F-4D97-AF65-F5344CB8AC3E}">
        <p14:creationId xmlns:p14="http://schemas.microsoft.com/office/powerpoint/2010/main" val="2157580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ABF562-782D-4BF4-9467-0CDC1356945B}"/>
              </a:ext>
            </a:extLst>
          </p:cNvPr>
          <p:cNvSpPr>
            <a:spLocks noGrp="1"/>
          </p:cNvSpPr>
          <p:nvPr>
            <p:ph type="title"/>
          </p:nvPr>
        </p:nvSpPr>
        <p:spPr>
          <a:xfrm>
            <a:off x="838200" y="0"/>
            <a:ext cx="10515600" cy="1325563"/>
          </a:xfrm>
        </p:spPr>
        <p:txBody>
          <a:bodyPr/>
          <a:lstStyle/>
          <a:p>
            <a:r>
              <a:rPr lang="fi-FI" b="1" dirty="0">
                <a:latin typeface="Gill Sans Ultra Bold Condensed" panose="020B0A06020104020203" pitchFamily="34" charset="0"/>
              </a:rPr>
              <a:t>LUMESTA JÄÄKSI</a:t>
            </a:r>
          </a:p>
        </p:txBody>
      </p:sp>
      <p:sp>
        <p:nvSpPr>
          <p:cNvPr id="3" name="Sisällön paikkamerkki 2">
            <a:extLst>
              <a:ext uri="{FF2B5EF4-FFF2-40B4-BE49-F238E27FC236}">
                <a16:creationId xmlns:a16="http://schemas.microsoft.com/office/drawing/2014/main" id="{FA2B3F81-AA06-4C56-87E9-898889F7A7B5}"/>
              </a:ext>
            </a:extLst>
          </p:cNvPr>
          <p:cNvSpPr>
            <a:spLocks noGrp="1"/>
          </p:cNvSpPr>
          <p:nvPr>
            <p:ph idx="1"/>
          </p:nvPr>
        </p:nvSpPr>
        <p:spPr>
          <a:xfrm>
            <a:off x="852855" y="1024288"/>
            <a:ext cx="7453085" cy="5658192"/>
          </a:xfrm>
        </p:spPr>
        <p:txBody>
          <a:bodyPr>
            <a:normAutofit fontScale="92500" lnSpcReduction="20000"/>
          </a:bodyPr>
          <a:lstStyle/>
          <a:p>
            <a:pPr marL="0" indent="0">
              <a:buNone/>
            </a:pPr>
            <a:r>
              <a:rPr lang="fi-FI" sz="2600" b="1" dirty="0"/>
              <a:t>Jäätikkö syntyy ja laajenee vuoristoissa, kun talvella jäätikön päälle satanut lumikerros ei ehdi sulaa kesällä, vaan joutuu taas seuraavan talven aikana satavan lumen aiheuttaman paineen alle. Vanha ylivuotinen jäinen lumi (</a:t>
            </a:r>
            <a:r>
              <a:rPr lang="fi-FI" sz="2600" b="1" dirty="0" err="1"/>
              <a:t>firn</a:t>
            </a:r>
            <a:r>
              <a:rPr lang="fi-FI" sz="2600" b="1" dirty="0"/>
              <a:t>) tiivistyy näin vähitellen jääksi jäätikön pinnalle. </a:t>
            </a:r>
          </a:p>
          <a:p>
            <a:pPr marL="0" indent="0">
              <a:buNone/>
            </a:pPr>
            <a:r>
              <a:rPr lang="fi-FI" sz="2600" b="1" dirty="0"/>
              <a:t>Tämä vuosisatoja tai -tuhansia kestävä lumen tiivistymisprosessi muuttaa aina uuden menneen talven lumikerroksen jääksi, mikäli olosuhteet ovat riittävän viileät. Tällöin jäätikkö kasvaa vähitellen isommaksi. </a:t>
            </a:r>
          </a:p>
          <a:p>
            <a:pPr marL="0" indent="0">
              <a:buNone/>
            </a:pPr>
            <a:r>
              <a:rPr lang="fi-FI" sz="2200" dirty="0"/>
              <a:t>Vuosisatoja jatkuessaan tämä ilmiö yhdessä ilmaston viilentymisen kanssa voi aiheuttaa jäätiköiden laajentumista. Suomenkin jäätiköt ovat peittäneet lukuisia kertoja. Jääkausien aikana jäätikkö saa lisää massaa, se ”notkistuu” ja alkaa levitä hitaasti noin 20-50 metrin vuosivauhdilla ympäristöönsä. </a:t>
            </a:r>
          </a:p>
          <a:p>
            <a:pPr marL="0" indent="0">
              <a:buNone/>
            </a:pPr>
            <a:r>
              <a:rPr lang="fi-FI" sz="2200" dirty="0"/>
              <a:t>Koska Maapallolla on edelleen jäätiköitä elämme jääkausiaikaa. Ilmaston lämpenemisen myötä jäätiköt ovat kuitenkin pienenemässä ja nykyinen lämpökausi ei ihan heti ole kääntymässä jääkaudeksi.  </a:t>
            </a:r>
          </a:p>
          <a:p>
            <a:pPr marL="0" indent="0">
              <a:buNone/>
            </a:pPr>
            <a:r>
              <a:rPr lang="fi-FI" sz="2400" b="1" dirty="0">
                <a:highlight>
                  <a:srgbClr val="FFFF00"/>
                </a:highlight>
              </a:rPr>
              <a:t>TEHTÄVÄ: Kokeile sulattaa lunta hengityksesi voimalla ja kokeile sulattaa lunta käsiesi välissä. </a:t>
            </a:r>
          </a:p>
          <a:p>
            <a:pPr marL="0" indent="0">
              <a:buNone/>
            </a:pPr>
            <a:r>
              <a:rPr lang="fi-FI" sz="2400" b="1" dirty="0">
                <a:highlight>
                  <a:srgbClr val="FFFF00"/>
                </a:highlight>
              </a:rPr>
              <a:t>Kumpi sulattaa lunta tehokkaammin?</a:t>
            </a:r>
          </a:p>
        </p:txBody>
      </p:sp>
      <p:pic>
        <p:nvPicPr>
          <p:cNvPr id="5" name="Kuva 4">
            <a:extLst>
              <a:ext uri="{FF2B5EF4-FFF2-40B4-BE49-F238E27FC236}">
                <a16:creationId xmlns:a16="http://schemas.microsoft.com/office/drawing/2014/main" id="{DC3B596C-439A-4937-B023-632CF0063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6" name="Kuva 5">
            <a:extLst>
              <a:ext uri="{FF2B5EF4-FFF2-40B4-BE49-F238E27FC236}">
                <a16:creationId xmlns:a16="http://schemas.microsoft.com/office/drawing/2014/main" id="{501EC150-CC6E-4019-B63C-D4890218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7" name="Picture 13" descr="Lapin korkeakoulukonserni - LUC">
            <a:extLst>
              <a:ext uri="{FF2B5EF4-FFF2-40B4-BE49-F238E27FC236}">
                <a16:creationId xmlns:a16="http://schemas.microsoft.com/office/drawing/2014/main" id="{7EDC2393-2D89-4B0F-A7CB-3F98ABE9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11" name="Vuokaaviosymboli: Liitin 10">
            <a:extLst>
              <a:ext uri="{FF2B5EF4-FFF2-40B4-BE49-F238E27FC236}">
                <a16:creationId xmlns:a16="http://schemas.microsoft.com/office/drawing/2014/main" id="{97F22D17-601D-4444-AEF5-E1802CCF6BC1}"/>
              </a:ext>
            </a:extLst>
          </p:cNvPr>
          <p:cNvSpPr/>
          <p:nvPr/>
        </p:nvSpPr>
        <p:spPr>
          <a:xfrm>
            <a:off x="237222" y="72753"/>
            <a:ext cx="431392" cy="448978"/>
          </a:xfrm>
          <a:prstGeom prst="flowChartConnector">
            <a:avLst/>
          </a:prstGeom>
          <a:solidFill>
            <a:srgbClr val="88DF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1" dirty="0">
              <a:solidFill>
                <a:schemeClr val="tx1"/>
              </a:solidFill>
            </a:endParaRPr>
          </a:p>
        </p:txBody>
      </p:sp>
      <p:sp>
        <p:nvSpPr>
          <p:cNvPr id="12" name="Tekstiruutu 11">
            <a:extLst>
              <a:ext uri="{FF2B5EF4-FFF2-40B4-BE49-F238E27FC236}">
                <a16:creationId xmlns:a16="http://schemas.microsoft.com/office/drawing/2014/main" id="{76733D5C-C842-4726-BAD1-AF5EDBE13849}"/>
              </a:ext>
            </a:extLst>
          </p:cNvPr>
          <p:cNvSpPr txBox="1"/>
          <p:nvPr/>
        </p:nvSpPr>
        <p:spPr>
          <a:xfrm>
            <a:off x="214051" y="60066"/>
            <a:ext cx="565225" cy="461665"/>
          </a:xfrm>
          <a:prstGeom prst="rect">
            <a:avLst/>
          </a:prstGeom>
          <a:noFill/>
        </p:spPr>
        <p:txBody>
          <a:bodyPr wrap="square" rtlCol="0">
            <a:spAutoFit/>
          </a:bodyPr>
          <a:lstStyle/>
          <a:p>
            <a:r>
              <a:rPr lang="fi-FI" sz="2400" b="1" dirty="0"/>
              <a:t>10</a:t>
            </a:r>
          </a:p>
        </p:txBody>
      </p:sp>
      <p:pic>
        <p:nvPicPr>
          <p:cNvPr id="15" name="Kuva 14">
            <a:extLst>
              <a:ext uri="{FF2B5EF4-FFF2-40B4-BE49-F238E27FC236}">
                <a16:creationId xmlns:a16="http://schemas.microsoft.com/office/drawing/2014/main" id="{F33D1FF2-0453-4E76-B9B9-C90BF274AAFE}"/>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744"/>
          <a:stretch/>
        </p:blipFill>
        <p:spPr>
          <a:xfrm>
            <a:off x="8370901" y="4341078"/>
            <a:ext cx="3373776" cy="1939418"/>
          </a:xfrm>
          <a:prstGeom prst="rect">
            <a:avLst/>
          </a:prstGeom>
        </p:spPr>
      </p:pic>
      <p:sp>
        <p:nvSpPr>
          <p:cNvPr id="16" name="Suorakulmio 15">
            <a:extLst>
              <a:ext uri="{FF2B5EF4-FFF2-40B4-BE49-F238E27FC236}">
                <a16:creationId xmlns:a16="http://schemas.microsoft.com/office/drawing/2014/main" id="{FA04CEE2-BB61-4AEB-8AB1-F739218D9ECD}"/>
              </a:ext>
            </a:extLst>
          </p:cNvPr>
          <p:cNvSpPr/>
          <p:nvPr/>
        </p:nvSpPr>
        <p:spPr>
          <a:xfrm>
            <a:off x="8320597" y="6235266"/>
            <a:ext cx="3033203" cy="246221"/>
          </a:xfrm>
          <a:prstGeom prst="rect">
            <a:avLst/>
          </a:prstGeom>
        </p:spPr>
        <p:txBody>
          <a:bodyPr wrap="none">
            <a:spAutoFit/>
          </a:bodyPr>
          <a:lstStyle/>
          <a:p>
            <a:r>
              <a:rPr lang="fi-FI" sz="1000" dirty="0"/>
              <a:t>Kuva, tekijä tuntematon tekijä, käyttöoikeus: </a:t>
            </a:r>
            <a:r>
              <a:rPr lang="fi-FI" sz="1000" dirty="0">
                <a:hlinkClick r:id="rId7" tooltip="https://creativecommons.org/licenses/by-sa/3.0/"/>
              </a:rPr>
              <a:t>CC BY-SA</a:t>
            </a:r>
            <a:endParaRPr lang="fi-FI" sz="1000" dirty="0"/>
          </a:p>
        </p:txBody>
      </p:sp>
      <p:pic>
        <p:nvPicPr>
          <p:cNvPr id="2050" name="Picture 2" descr="Visuaalisen hakukyselyn kuva">
            <a:extLst>
              <a:ext uri="{FF2B5EF4-FFF2-40B4-BE49-F238E27FC236}">
                <a16:creationId xmlns:a16="http://schemas.microsoft.com/office/drawing/2014/main" id="{9B29EAEC-D692-4FCF-8B63-864B6E90AA5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05941" y="235603"/>
            <a:ext cx="3437312" cy="2858472"/>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67DAC55B-523E-4D47-9075-54A931B43BED}"/>
              </a:ext>
            </a:extLst>
          </p:cNvPr>
          <p:cNvSpPr txBox="1"/>
          <p:nvPr/>
        </p:nvSpPr>
        <p:spPr>
          <a:xfrm>
            <a:off x="8247017" y="3025262"/>
            <a:ext cx="3496236" cy="1477328"/>
          </a:xfrm>
          <a:prstGeom prst="rect">
            <a:avLst/>
          </a:prstGeom>
          <a:noFill/>
        </p:spPr>
        <p:txBody>
          <a:bodyPr wrap="square" rtlCol="0">
            <a:spAutoFit/>
          </a:bodyPr>
          <a:lstStyle/>
          <a:p>
            <a:r>
              <a:rPr lang="fi-FI" dirty="0"/>
              <a:t>Pohjois-Eurooppa viimeisimmän Veiksel-jäätikön laajimmassa vaiheessa n. 18 000 vuotta sitten. Mannerjään paksuus oli Suomessa tuolloin yli 2,5 km. </a:t>
            </a:r>
          </a:p>
        </p:txBody>
      </p:sp>
      <p:sp>
        <p:nvSpPr>
          <p:cNvPr id="13" name="Suorakulmio 12">
            <a:extLst>
              <a:ext uri="{FF2B5EF4-FFF2-40B4-BE49-F238E27FC236}">
                <a16:creationId xmlns:a16="http://schemas.microsoft.com/office/drawing/2014/main" id="{ACC17E0F-96BC-4DAF-BA4D-5C6BCB4E32B0}"/>
              </a:ext>
            </a:extLst>
          </p:cNvPr>
          <p:cNvSpPr/>
          <p:nvPr/>
        </p:nvSpPr>
        <p:spPr>
          <a:xfrm>
            <a:off x="10057789" y="2842976"/>
            <a:ext cx="1744388" cy="246221"/>
          </a:xfrm>
          <a:prstGeom prst="rect">
            <a:avLst/>
          </a:prstGeom>
        </p:spPr>
        <p:txBody>
          <a:bodyPr wrap="none">
            <a:spAutoFit/>
          </a:bodyPr>
          <a:lstStyle/>
          <a:p>
            <a:r>
              <a:rPr lang="fi-FI" sz="1000" dirty="0"/>
              <a:t>Kuva: Jukka-Pekka Palmu/GTK</a:t>
            </a:r>
          </a:p>
        </p:txBody>
      </p:sp>
      <p:pic>
        <p:nvPicPr>
          <p:cNvPr id="14" name="Picture 2" descr="https://mirrors.creativecommons.org/presskit/buttons/88x31/png/by-nc-sa.png">
            <a:extLst>
              <a:ext uri="{FF2B5EF4-FFF2-40B4-BE49-F238E27FC236}">
                <a16:creationId xmlns:a16="http://schemas.microsoft.com/office/drawing/2014/main" id="{623CF5B9-366E-4AE7-983D-0AF4A20BB4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358" y="6454929"/>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893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Kuva 21">
            <a:extLst>
              <a:ext uri="{FF2B5EF4-FFF2-40B4-BE49-F238E27FC236}">
                <a16:creationId xmlns:a16="http://schemas.microsoft.com/office/drawing/2014/main" id="{EA68EEB9-9264-4126-834D-1BA352AD8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24" name="Kuva 23">
            <a:extLst>
              <a:ext uri="{FF2B5EF4-FFF2-40B4-BE49-F238E27FC236}">
                <a16:creationId xmlns:a16="http://schemas.microsoft.com/office/drawing/2014/main" id="{41CB21DD-2925-4726-BD5C-ECC15E717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28" name="Picture 13" descr="Lapin korkeakoulukonserni - LUC">
            <a:extLst>
              <a:ext uri="{FF2B5EF4-FFF2-40B4-BE49-F238E27FC236}">
                <a16:creationId xmlns:a16="http://schemas.microsoft.com/office/drawing/2014/main" id="{3F051B26-99FB-446D-AFC6-E268C469C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E95B8395-ADC6-4C2F-B46B-DCD7F513C8CA}"/>
              </a:ext>
            </a:extLst>
          </p:cNvPr>
          <p:cNvSpPr>
            <a:spLocks noGrp="1"/>
          </p:cNvSpPr>
          <p:nvPr>
            <p:ph idx="1"/>
          </p:nvPr>
        </p:nvSpPr>
        <p:spPr>
          <a:xfrm>
            <a:off x="955040" y="1055268"/>
            <a:ext cx="7763720" cy="5534659"/>
          </a:xfrm>
        </p:spPr>
        <p:txBody>
          <a:bodyPr>
            <a:normAutofit fontScale="92500" lnSpcReduction="10000"/>
          </a:bodyPr>
          <a:lstStyle/>
          <a:p>
            <a:pPr marL="0" indent="0">
              <a:buNone/>
            </a:pPr>
            <a:r>
              <a:rPr lang="fi-FI" sz="2400" b="1" dirty="0"/>
              <a:t>TEHTÄVÄ: Tee lumesta paineen avulla minijäätikkö:  </a:t>
            </a:r>
          </a:p>
          <a:p>
            <a:pPr marL="0" indent="0">
              <a:buNone/>
            </a:pPr>
            <a:r>
              <a:rPr lang="fi-FI" sz="2400" dirty="0"/>
              <a:t>Tarvikkeet: </a:t>
            </a:r>
          </a:p>
          <a:p>
            <a:r>
              <a:rPr lang="fi-FI" sz="2400" dirty="0"/>
              <a:t>kaksi samanlaista isoa rasiaa (esim. irtokarkkirasiat tai ruokaloiden isot eineslaatikot)</a:t>
            </a:r>
          </a:p>
          <a:p>
            <a:r>
              <a:rPr lang="fi-FI" sz="2400" dirty="0"/>
              <a:t>lunta</a:t>
            </a:r>
          </a:p>
          <a:p>
            <a:pPr marL="0" indent="0">
              <a:buNone/>
            </a:pPr>
            <a:r>
              <a:rPr lang="fi-FI" sz="2400" dirty="0"/>
              <a:t>Hae lunta noin 1/3 rasiaan. </a:t>
            </a:r>
          </a:p>
          <a:p>
            <a:pPr marL="0" indent="0">
              <a:buNone/>
            </a:pPr>
            <a:r>
              <a:rPr lang="fi-FI" sz="2400" dirty="0"/>
              <a:t>Laita rasian päälle toinen samanlainen rasia. </a:t>
            </a:r>
          </a:p>
          <a:p>
            <a:pPr marL="0" indent="0">
              <a:buNone/>
            </a:pPr>
            <a:r>
              <a:rPr lang="fi-FI" sz="2400" dirty="0"/>
              <a:t>Paina päällimmäistä rasiaa tai laita siihen painoja esim. kiviä, kirjoja tms. </a:t>
            </a:r>
          </a:p>
          <a:p>
            <a:pPr marL="0" indent="0">
              <a:buNone/>
            </a:pPr>
            <a:r>
              <a:rPr lang="fi-FI" sz="2400" dirty="0"/>
              <a:t>Annan rasian painoineen olla alemman rasian päällä niin kauan, että lumi painuu kasaan ja alkaa tiivistymään jääksi. Jos rasia on läpinäkyvä, voit seurata prosessia, joka etenee  viereisen kuvan kaltaisesti, mutta nopeutetusti. Lopulta jäljellä on vain jäälevy. </a:t>
            </a:r>
          </a:p>
          <a:p>
            <a:pPr marL="0" indent="0">
              <a:buNone/>
            </a:pPr>
            <a:r>
              <a:rPr lang="fi-FI" sz="2400" dirty="0"/>
              <a:t>Tiivistyessä osa lumesta muuttuu paineen johdosta vedeksi ihan kuin oikeiden jäätiköidenkin sisällä ja alla virtailee vettä.  Ylimääräistä vettä voi välillä kaataa rasiasta pois. </a:t>
            </a:r>
          </a:p>
        </p:txBody>
      </p:sp>
      <p:sp>
        <p:nvSpPr>
          <p:cNvPr id="53" name="Suorakulmio: Pyöristetyt kulmat 52">
            <a:extLst>
              <a:ext uri="{FF2B5EF4-FFF2-40B4-BE49-F238E27FC236}">
                <a16:creationId xmlns:a16="http://schemas.microsoft.com/office/drawing/2014/main" id="{F306D76F-1327-4CFB-87F0-C40462067AC4}"/>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7" name="Otsikko 1">
            <a:extLst>
              <a:ext uri="{FF2B5EF4-FFF2-40B4-BE49-F238E27FC236}">
                <a16:creationId xmlns:a16="http://schemas.microsoft.com/office/drawing/2014/main" id="{B9724F1E-34F5-467A-909D-C6D8CCD545A2}"/>
              </a:ext>
            </a:extLst>
          </p:cNvPr>
          <p:cNvSpPr>
            <a:spLocks noGrp="1"/>
          </p:cNvSpPr>
          <p:nvPr>
            <p:ph type="title"/>
          </p:nvPr>
        </p:nvSpPr>
        <p:spPr>
          <a:xfrm>
            <a:off x="955039" y="0"/>
            <a:ext cx="10101843" cy="1226375"/>
          </a:xfrm>
        </p:spPr>
        <p:txBody>
          <a:bodyPr>
            <a:normAutofit/>
          </a:bodyPr>
          <a:lstStyle/>
          <a:p>
            <a:r>
              <a:rPr lang="fi-FI" b="1" dirty="0">
                <a:highlight>
                  <a:srgbClr val="FFFF00"/>
                </a:highlight>
                <a:latin typeface="Gill Sans Ultra Bold Condensed" panose="020B0A06020104020203" pitchFamily="34" charset="0"/>
              </a:rPr>
              <a:t>TEE JÄÄTIKKÖÄ LUMESTA</a:t>
            </a:r>
          </a:p>
        </p:txBody>
      </p:sp>
      <p:pic>
        <p:nvPicPr>
          <p:cNvPr id="1026" name="Picture 2" descr="Schematic of glacial formation, snow types, and percentages">
            <a:extLst>
              <a:ext uri="{FF2B5EF4-FFF2-40B4-BE49-F238E27FC236}">
                <a16:creationId xmlns:a16="http://schemas.microsoft.com/office/drawing/2014/main" id="{DACA948B-CF7C-42C2-AF6A-C17D106256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7320" y="842708"/>
            <a:ext cx="3209459" cy="4960024"/>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AFFE808F-40AD-479C-8443-2DA982907B1D}"/>
              </a:ext>
            </a:extLst>
          </p:cNvPr>
          <p:cNvSpPr txBox="1"/>
          <p:nvPr/>
        </p:nvSpPr>
        <p:spPr>
          <a:xfrm>
            <a:off x="8734007" y="1643577"/>
            <a:ext cx="518092" cy="523220"/>
          </a:xfrm>
          <a:prstGeom prst="rect">
            <a:avLst/>
          </a:prstGeom>
          <a:solidFill>
            <a:srgbClr val="EBF8FF"/>
          </a:solidFill>
        </p:spPr>
        <p:txBody>
          <a:bodyPr wrap="square" rtlCol="0">
            <a:spAutoFit/>
          </a:bodyPr>
          <a:lstStyle/>
          <a:p>
            <a:r>
              <a:rPr lang="fi-FI" sz="1400" b="1" dirty="0"/>
              <a:t>lumi</a:t>
            </a:r>
          </a:p>
          <a:p>
            <a:endParaRPr lang="fi-FI" sz="1400" b="1" dirty="0"/>
          </a:p>
        </p:txBody>
      </p:sp>
      <p:sp>
        <p:nvSpPr>
          <p:cNvPr id="11" name="Tekstiruutu 10">
            <a:extLst>
              <a:ext uri="{FF2B5EF4-FFF2-40B4-BE49-F238E27FC236}">
                <a16:creationId xmlns:a16="http://schemas.microsoft.com/office/drawing/2014/main" id="{53580A18-E40E-4263-9B49-9589AFD333EB}"/>
              </a:ext>
            </a:extLst>
          </p:cNvPr>
          <p:cNvSpPr txBox="1"/>
          <p:nvPr/>
        </p:nvSpPr>
        <p:spPr>
          <a:xfrm>
            <a:off x="8723610" y="3227850"/>
            <a:ext cx="554704" cy="738664"/>
          </a:xfrm>
          <a:prstGeom prst="rect">
            <a:avLst/>
          </a:prstGeom>
          <a:solidFill>
            <a:srgbClr val="C5E4F6"/>
          </a:solidFill>
        </p:spPr>
        <p:txBody>
          <a:bodyPr wrap="square" rtlCol="0">
            <a:spAutoFit/>
          </a:bodyPr>
          <a:lstStyle/>
          <a:p>
            <a:r>
              <a:rPr lang="fi-FI" sz="1400" b="1" dirty="0"/>
              <a:t>rae- lumi</a:t>
            </a:r>
          </a:p>
          <a:p>
            <a:endParaRPr lang="fi-FI" sz="1400" b="1" dirty="0"/>
          </a:p>
        </p:txBody>
      </p:sp>
      <p:sp>
        <p:nvSpPr>
          <p:cNvPr id="12" name="Tekstiruutu 11">
            <a:extLst>
              <a:ext uri="{FF2B5EF4-FFF2-40B4-BE49-F238E27FC236}">
                <a16:creationId xmlns:a16="http://schemas.microsoft.com/office/drawing/2014/main" id="{EB88696B-6043-41D4-BA20-53B86D1D37CD}"/>
              </a:ext>
            </a:extLst>
          </p:cNvPr>
          <p:cNvSpPr txBox="1"/>
          <p:nvPr/>
        </p:nvSpPr>
        <p:spPr>
          <a:xfrm>
            <a:off x="8745267" y="4352308"/>
            <a:ext cx="518091" cy="630942"/>
          </a:xfrm>
          <a:prstGeom prst="rect">
            <a:avLst/>
          </a:prstGeom>
          <a:solidFill>
            <a:srgbClr val="99CEEB"/>
          </a:solidFill>
        </p:spPr>
        <p:txBody>
          <a:bodyPr wrap="square" rtlCol="0">
            <a:spAutoFit/>
          </a:bodyPr>
          <a:lstStyle/>
          <a:p>
            <a:r>
              <a:rPr lang="fi-FI" sz="1200" b="1" dirty="0"/>
              <a:t>jää-lunta </a:t>
            </a:r>
            <a:r>
              <a:rPr lang="fi-FI" sz="1100" b="1" dirty="0"/>
              <a:t>(</a:t>
            </a:r>
            <a:r>
              <a:rPr lang="fi-FI" sz="1100" b="1" dirty="0" err="1"/>
              <a:t>firn</a:t>
            </a:r>
            <a:r>
              <a:rPr lang="fi-FI" sz="1100" b="1" dirty="0"/>
              <a:t>)</a:t>
            </a:r>
          </a:p>
        </p:txBody>
      </p:sp>
      <p:sp>
        <p:nvSpPr>
          <p:cNvPr id="13" name="Tekstiruutu 12">
            <a:extLst>
              <a:ext uri="{FF2B5EF4-FFF2-40B4-BE49-F238E27FC236}">
                <a16:creationId xmlns:a16="http://schemas.microsoft.com/office/drawing/2014/main" id="{4CA33078-AE3D-468C-8FC4-A2FFA11E85F7}"/>
              </a:ext>
            </a:extLst>
          </p:cNvPr>
          <p:cNvSpPr txBox="1"/>
          <p:nvPr/>
        </p:nvSpPr>
        <p:spPr>
          <a:xfrm>
            <a:off x="8715702" y="5108695"/>
            <a:ext cx="518091" cy="461665"/>
          </a:xfrm>
          <a:prstGeom prst="rect">
            <a:avLst/>
          </a:prstGeom>
          <a:solidFill>
            <a:srgbClr val="9BB4C5"/>
          </a:solidFill>
        </p:spPr>
        <p:txBody>
          <a:bodyPr wrap="square" rtlCol="0">
            <a:spAutoFit/>
          </a:bodyPr>
          <a:lstStyle/>
          <a:p>
            <a:r>
              <a:rPr lang="fi-FI" sz="1200" b="1" dirty="0"/>
              <a:t>jää-</a:t>
            </a:r>
            <a:r>
              <a:rPr lang="fi-FI" sz="1200" b="1" dirty="0" err="1"/>
              <a:t>tikkö</a:t>
            </a:r>
            <a:endParaRPr lang="fi-FI" sz="1200" b="1" dirty="0"/>
          </a:p>
        </p:txBody>
      </p:sp>
      <p:sp>
        <p:nvSpPr>
          <p:cNvPr id="4" name="Tekstiruutu 3">
            <a:extLst>
              <a:ext uri="{FF2B5EF4-FFF2-40B4-BE49-F238E27FC236}">
                <a16:creationId xmlns:a16="http://schemas.microsoft.com/office/drawing/2014/main" id="{C5DAB6ED-F4D0-4E76-B384-A8C4AF76B0D2}"/>
              </a:ext>
            </a:extLst>
          </p:cNvPr>
          <p:cNvSpPr txBox="1"/>
          <p:nvPr/>
        </p:nvSpPr>
        <p:spPr>
          <a:xfrm>
            <a:off x="8627320" y="5844339"/>
            <a:ext cx="2978655" cy="553998"/>
          </a:xfrm>
          <a:prstGeom prst="rect">
            <a:avLst/>
          </a:prstGeom>
          <a:noFill/>
        </p:spPr>
        <p:txBody>
          <a:bodyPr wrap="square" rtlCol="0">
            <a:spAutoFit/>
          </a:bodyPr>
          <a:lstStyle/>
          <a:p>
            <a:r>
              <a:rPr lang="fi-FI" sz="1000" dirty="0"/>
              <a:t>Kuva: </a:t>
            </a:r>
            <a:r>
              <a:rPr lang="en-US" sz="1000" dirty="0">
                <a:hlinkClick r:id="rId7"/>
              </a:rPr>
              <a:t>Glaciers | National Snow and Ice Data Center</a:t>
            </a:r>
            <a:r>
              <a:rPr lang="en-US" sz="1000" dirty="0"/>
              <a:t>, Department of Geography and Environmental Science/Hunter College, CC BY </a:t>
            </a:r>
            <a:endParaRPr lang="fi-FI" sz="1000" dirty="0"/>
          </a:p>
        </p:txBody>
      </p:sp>
      <p:sp>
        <p:nvSpPr>
          <p:cNvPr id="15" name="Tekstiruutu 14">
            <a:extLst>
              <a:ext uri="{FF2B5EF4-FFF2-40B4-BE49-F238E27FC236}">
                <a16:creationId xmlns:a16="http://schemas.microsoft.com/office/drawing/2014/main" id="{CBA96B86-6214-48BE-B5AA-0AB4163DF0B3}"/>
              </a:ext>
            </a:extLst>
          </p:cNvPr>
          <p:cNvSpPr txBox="1"/>
          <p:nvPr/>
        </p:nvSpPr>
        <p:spPr>
          <a:xfrm>
            <a:off x="9671051" y="2574687"/>
            <a:ext cx="619125" cy="230832"/>
          </a:xfrm>
          <a:prstGeom prst="rect">
            <a:avLst/>
          </a:prstGeom>
          <a:solidFill>
            <a:schemeClr val="bg1"/>
          </a:solidFill>
        </p:spPr>
        <p:txBody>
          <a:bodyPr wrap="square" rtlCol="0">
            <a:spAutoFit/>
          </a:bodyPr>
          <a:lstStyle/>
          <a:p>
            <a:r>
              <a:rPr lang="fi-FI" sz="800" b="1" dirty="0"/>
              <a:t>90% ilmaa</a:t>
            </a:r>
          </a:p>
          <a:p>
            <a:endParaRPr lang="fi-FI" sz="100" b="1" dirty="0"/>
          </a:p>
        </p:txBody>
      </p:sp>
      <p:sp>
        <p:nvSpPr>
          <p:cNvPr id="16" name="Tekstiruutu 15">
            <a:extLst>
              <a:ext uri="{FF2B5EF4-FFF2-40B4-BE49-F238E27FC236}">
                <a16:creationId xmlns:a16="http://schemas.microsoft.com/office/drawing/2014/main" id="{A47DB4A8-F87E-4083-90DB-5D6F2F977558}"/>
              </a:ext>
            </a:extLst>
          </p:cNvPr>
          <p:cNvSpPr txBox="1"/>
          <p:nvPr/>
        </p:nvSpPr>
        <p:spPr>
          <a:xfrm>
            <a:off x="9671051" y="4038415"/>
            <a:ext cx="619125" cy="230832"/>
          </a:xfrm>
          <a:prstGeom prst="rect">
            <a:avLst/>
          </a:prstGeom>
          <a:solidFill>
            <a:schemeClr val="bg1"/>
          </a:solidFill>
        </p:spPr>
        <p:txBody>
          <a:bodyPr wrap="square" rtlCol="0">
            <a:spAutoFit/>
          </a:bodyPr>
          <a:lstStyle/>
          <a:p>
            <a:r>
              <a:rPr lang="fi-FI" sz="800" b="1" dirty="0"/>
              <a:t>50% ilmaa</a:t>
            </a:r>
          </a:p>
          <a:p>
            <a:endParaRPr lang="fi-FI" sz="100" b="1" dirty="0"/>
          </a:p>
        </p:txBody>
      </p:sp>
      <p:sp>
        <p:nvSpPr>
          <p:cNvPr id="17" name="Tekstiruutu 16">
            <a:extLst>
              <a:ext uri="{FF2B5EF4-FFF2-40B4-BE49-F238E27FC236}">
                <a16:creationId xmlns:a16="http://schemas.microsoft.com/office/drawing/2014/main" id="{D562B194-A18B-4E77-BBFA-1FD17F635FA8}"/>
              </a:ext>
            </a:extLst>
          </p:cNvPr>
          <p:cNvSpPr txBox="1"/>
          <p:nvPr/>
        </p:nvSpPr>
        <p:spPr>
          <a:xfrm>
            <a:off x="9671051" y="4810003"/>
            <a:ext cx="619125" cy="230832"/>
          </a:xfrm>
          <a:prstGeom prst="rect">
            <a:avLst/>
          </a:prstGeom>
          <a:solidFill>
            <a:schemeClr val="bg1"/>
          </a:solidFill>
        </p:spPr>
        <p:txBody>
          <a:bodyPr wrap="square" rtlCol="0">
            <a:spAutoFit/>
          </a:bodyPr>
          <a:lstStyle/>
          <a:p>
            <a:r>
              <a:rPr lang="fi-FI" sz="800" b="1" dirty="0"/>
              <a:t>30% ilmaa</a:t>
            </a:r>
          </a:p>
          <a:p>
            <a:endParaRPr lang="fi-FI" sz="100" b="1" dirty="0"/>
          </a:p>
        </p:txBody>
      </p:sp>
      <p:sp>
        <p:nvSpPr>
          <p:cNvPr id="19" name="Tekstiruutu 18">
            <a:extLst>
              <a:ext uri="{FF2B5EF4-FFF2-40B4-BE49-F238E27FC236}">
                <a16:creationId xmlns:a16="http://schemas.microsoft.com/office/drawing/2014/main" id="{86C86383-C547-404F-88B5-DA28BD3FACE5}"/>
              </a:ext>
            </a:extLst>
          </p:cNvPr>
          <p:cNvSpPr txBox="1"/>
          <p:nvPr/>
        </p:nvSpPr>
        <p:spPr>
          <a:xfrm>
            <a:off x="9671050" y="5421917"/>
            <a:ext cx="619125" cy="230832"/>
          </a:xfrm>
          <a:prstGeom prst="rect">
            <a:avLst/>
          </a:prstGeom>
          <a:solidFill>
            <a:schemeClr val="bg1"/>
          </a:solidFill>
        </p:spPr>
        <p:txBody>
          <a:bodyPr wrap="square" rtlCol="0">
            <a:spAutoFit/>
          </a:bodyPr>
          <a:lstStyle/>
          <a:p>
            <a:r>
              <a:rPr lang="fi-FI" sz="800" b="1" dirty="0"/>
              <a:t>20% ilmaa</a:t>
            </a:r>
          </a:p>
          <a:p>
            <a:endParaRPr lang="fi-FI" sz="100" b="1" dirty="0"/>
          </a:p>
        </p:txBody>
      </p:sp>
      <p:sp>
        <p:nvSpPr>
          <p:cNvPr id="18" name="Vuokaaviosymboli: Liitin 17">
            <a:extLst>
              <a:ext uri="{FF2B5EF4-FFF2-40B4-BE49-F238E27FC236}">
                <a16:creationId xmlns:a16="http://schemas.microsoft.com/office/drawing/2014/main" id="{5A4F5047-8A57-4C83-9829-E15542C5997F}"/>
              </a:ext>
            </a:extLst>
          </p:cNvPr>
          <p:cNvSpPr/>
          <p:nvPr/>
        </p:nvSpPr>
        <p:spPr>
          <a:xfrm>
            <a:off x="237222" y="72753"/>
            <a:ext cx="431392" cy="448978"/>
          </a:xfrm>
          <a:prstGeom prst="flowChartConnector">
            <a:avLst/>
          </a:prstGeom>
          <a:solidFill>
            <a:srgbClr val="88DF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1" dirty="0">
              <a:solidFill>
                <a:schemeClr val="tx1"/>
              </a:solidFill>
            </a:endParaRPr>
          </a:p>
        </p:txBody>
      </p:sp>
      <p:sp>
        <p:nvSpPr>
          <p:cNvPr id="20" name="Tekstiruutu 19">
            <a:extLst>
              <a:ext uri="{FF2B5EF4-FFF2-40B4-BE49-F238E27FC236}">
                <a16:creationId xmlns:a16="http://schemas.microsoft.com/office/drawing/2014/main" id="{828BCD2A-E97F-4D30-AB89-F75775DE5040}"/>
              </a:ext>
            </a:extLst>
          </p:cNvPr>
          <p:cNvSpPr txBox="1"/>
          <p:nvPr/>
        </p:nvSpPr>
        <p:spPr>
          <a:xfrm>
            <a:off x="203397" y="57950"/>
            <a:ext cx="565225" cy="461665"/>
          </a:xfrm>
          <a:prstGeom prst="rect">
            <a:avLst/>
          </a:prstGeom>
          <a:noFill/>
        </p:spPr>
        <p:txBody>
          <a:bodyPr wrap="square" rtlCol="0">
            <a:spAutoFit/>
          </a:bodyPr>
          <a:lstStyle/>
          <a:p>
            <a:r>
              <a:rPr lang="fi-FI" sz="2400" b="1" dirty="0"/>
              <a:t>10</a:t>
            </a:r>
          </a:p>
        </p:txBody>
      </p:sp>
    </p:spTree>
    <p:extLst>
      <p:ext uri="{BB962C8B-B14F-4D97-AF65-F5344CB8AC3E}">
        <p14:creationId xmlns:p14="http://schemas.microsoft.com/office/powerpoint/2010/main" val="339944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A6BE415-03CE-4841-8B65-43B06D7AFE8A}"/>
              </a:ext>
            </a:extLst>
          </p:cNvPr>
          <p:cNvPicPr>
            <a:picLocks noChangeAspect="1"/>
          </p:cNvPicPr>
          <p:nvPr/>
        </p:nvPicPr>
        <p:blipFill>
          <a:blip r:embed="rId2"/>
          <a:stretch>
            <a:fillRect/>
          </a:stretch>
        </p:blipFill>
        <p:spPr>
          <a:xfrm>
            <a:off x="10758634" y="4368799"/>
            <a:ext cx="1433366" cy="2464117"/>
          </a:xfrm>
          <a:prstGeom prst="rect">
            <a:avLst/>
          </a:prstGeom>
        </p:spPr>
      </p:pic>
      <p:sp>
        <p:nvSpPr>
          <p:cNvPr id="3" name="Sisällön paikkamerkki 2">
            <a:extLst>
              <a:ext uri="{FF2B5EF4-FFF2-40B4-BE49-F238E27FC236}">
                <a16:creationId xmlns:a16="http://schemas.microsoft.com/office/drawing/2014/main" id="{DA00611A-4A69-4E94-B05A-E512DCB61CDB}"/>
              </a:ext>
            </a:extLst>
          </p:cNvPr>
          <p:cNvSpPr>
            <a:spLocks noGrp="1"/>
          </p:cNvSpPr>
          <p:nvPr>
            <p:ph sz="half" idx="1"/>
          </p:nvPr>
        </p:nvSpPr>
        <p:spPr>
          <a:xfrm>
            <a:off x="838201" y="1788318"/>
            <a:ext cx="5181600" cy="4581843"/>
          </a:xfrm>
        </p:spPr>
        <p:txBody>
          <a:bodyPr>
            <a:normAutofit fontScale="70000" lnSpcReduction="20000"/>
          </a:bodyPr>
          <a:lstStyle/>
          <a:p>
            <a:pPr marL="514350" indent="-514350">
              <a:lnSpc>
                <a:spcPct val="100000"/>
              </a:lnSpc>
              <a:buAutoNum type="arabicPeriod"/>
            </a:pPr>
            <a:r>
              <a:rPr lang="fi-FI" b="1" dirty="0">
                <a:latin typeface="Gill Sans Ultra Bold Condensed" panose="020B0A06020104020203" pitchFamily="34" charset="0"/>
              </a:rPr>
              <a:t>MISSÄ LUMI SYNTYY?</a:t>
            </a:r>
          </a:p>
          <a:p>
            <a:pPr lvl="1">
              <a:lnSpc>
                <a:spcPct val="100000"/>
              </a:lnSpc>
            </a:pPr>
            <a:r>
              <a:rPr lang="fi-FI" b="1" dirty="0">
                <a:highlight>
                  <a:srgbClr val="FFFF00"/>
                </a:highlight>
                <a:latin typeface="Gill Sans Ultra Bold Condensed" panose="020B0A06020104020203" pitchFamily="34" charset="0"/>
              </a:rPr>
              <a:t>VEDEN KIERTOKULKU –LEIKKI</a:t>
            </a:r>
          </a:p>
          <a:p>
            <a:pPr lvl="1">
              <a:lnSpc>
                <a:spcPct val="100000"/>
              </a:lnSpc>
            </a:pPr>
            <a:r>
              <a:rPr lang="fi-FI" b="1" dirty="0">
                <a:highlight>
                  <a:srgbClr val="00FFFF"/>
                </a:highlight>
                <a:latin typeface="Gill Sans Ultra Bold Condensed" panose="020B0A06020104020203" pitchFamily="34" charset="0"/>
              </a:rPr>
              <a:t>Lumihiutaleiden synty (kaavio)</a:t>
            </a:r>
          </a:p>
          <a:p>
            <a:pPr marL="514350" indent="-514350">
              <a:lnSpc>
                <a:spcPct val="100000"/>
              </a:lnSpc>
              <a:buFont typeface="Arial" panose="020B0604020202020204" pitchFamily="34" charset="0"/>
              <a:buAutoNum type="arabicPeriod"/>
            </a:pPr>
            <a:r>
              <a:rPr lang="fi-FI" b="1" dirty="0">
                <a:latin typeface="Gill Sans Ultra Bold Condensed" panose="020B0A06020104020203" pitchFamily="34" charset="0"/>
              </a:rPr>
              <a:t>LUMISADE</a:t>
            </a:r>
          </a:p>
          <a:p>
            <a:pPr lvl="1">
              <a:lnSpc>
                <a:spcPct val="100000"/>
              </a:lnSpc>
            </a:pPr>
            <a:r>
              <a:rPr lang="fi-FI" b="1" dirty="0">
                <a:latin typeface="Gill Sans Ultra Bold Condensed" panose="020B0A06020104020203" pitchFamily="34" charset="0"/>
              </a:rPr>
              <a:t>Lumisateen muodostuminen (kuva)</a:t>
            </a:r>
          </a:p>
          <a:p>
            <a:pPr lvl="1">
              <a:lnSpc>
                <a:spcPct val="100000"/>
              </a:lnSpc>
            </a:pPr>
            <a:r>
              <a:rPr lang="fi-FI" b="1" dirty="0">
                <a:highlight>
                  <a:srgbClr val="FFFF00"/>
                </a:highlight>
                <a:latin typeface="Gill Sans Ultra Bold Condensed" panose="020B0A06020104020203" pitchFamily="34" charset="0"/>
              </a:rPr>
              <a:t>LUMIHIUTALEEN NOPEUDELLA</a:t>
            </a:r>
          </a:p>
          <a:p>
            <a:pPr marL="514350" indent="-514350">
              <a:lnSpc>
                <a:spcPct val="100000"/>
              </a:lnSpc>
              <a:buAutoNum type="arabicPeriod"/>
            </a:pPr>
            <a:r>
              <a:rPr lang="fi-FI" b="1" dirty="0">
                <a:latin typeface="Gill Sans Ultra Bold Condensed" panose="020B0A06020104020203" pitchFamily="34" charset="0"/>
              </a:rPr>
              <a:t>LUMIKITEIDET MONET MUODOT </a:t>
            </a:r>
          </a:p>
          <a:p>
            <a:pPr lvl="1">
              <a:lnSpc>
                <a:spcPct val="100000"/>
              </a:lnSpc>
            </a:pPr>
            <a:r>
              <a:rPr lang="fi-FI" b="1" dirty="0">
                <a:highlight>
                  <a:srgbClr val="FFFF00"/>
                </a:highlight>
                <a:latin typeface="Gill Sans Ultra Bold Condensed" panose="020B0A06020104020203" pitchFamily="34" charset="0"/>
              </a:rPr>
              <a:t>ETSI JA TUTKI LUMIHIUTALEITA</a:t>
            </a:r>
          </a:p>
          <a:p>
            <a:pPr marL="514350" indent="-514350">
              <a:lnSpc>
                <a:spcPct val="100000"/>
              </a:lnSpc>
              <a:buAutoNum type="arabicPeriod"/>
            </a:pPr>
            <a:r>
              <a:rPr lang="fi-FI" b="1" dirty="0">
                <a:latin typeface="Gill Sans Ultra Bold Condensed" panose="020B0A06020104020203" pitchFamily="34" charset="0"/>
              </a:rPr>
              <a:t>LUMENSYVYYS</a:t>
            </a:r>
          </a:p>
          <a:p>
            <a:pPr lvl="1">
              <a:lnSpc>
                <a:spcPct val="100000"/>
              </a:lnSpc>
            </a:pPr>
            <a:r>
              <a:rPr lang="fi-FI" b="1" dirty="0">
                <a:highlight>
                  <a:srgbClr val="FFFF00"/>
                </a:highlight>
                <a:latin typeface="Gill Sans Ultra Bold Condensed" panose="020B0A06020104020203" pitchFamily="34" charset="0"/>
              </a:rPr>
              <a:t>LUMEN SYVYYDEN MITTAUKSET</a:t>
            </a:r>
          </a:p>
          <a:p>
            <a:pPr lvl="1">
              <a:lnSpc>
                <a:spcPct val="100000"/>
              </a:lnSpc>
            </a:pPr>
            <a:r>
              <a:rPr lang="fi-FI" b="1" dirty="0">
                <a:highlight>
                  <a:srgbClr val="00FFFF"/>
                </a:highlight>
                <a:latin typeface="Gill Sans Ultra Bold Condensed" panose="020B0A06020104020203" pitchFamily="34" charset="0"/>
              </a:rPr>
              <a:t>TARKASTELE LUMIKARTTOJA</a:t>
            </a:r>
          </a:p>
          <a:p>
            <a:pPr marL="514350" indent="-514350">
              <a:lnSpc>
                <a:spcPct val="100000"/>
              </a:lnSpc>
              <a:buFont typeface="+mj-lt"/>
              <a:buAutoNum type="arabicPeriod"/>
            </a:pPr>
            <a:r>
              <a:rPr lang="fi-FI" b="1" dirty="0">
                <a:latin typeface="Gill Sans Ultra Bold Condensed" panose="020B0A06020104020203" pitchFamily="34" charset="0"/>
              </a:rPr>
              <a:t>LUMEN MONET MERKITYKSET</a:t>
            </a:r>
          </a:p>
          <a:p>
            <a:pPr lvl="1">
              <a:lnSpc>
                <a:spcPct val="100000"/>
              </a:lnSpc>
            </a:pPr>
            <a:r>
              <a:rPr lang="fi-FI" b="1" dirty="0">
                <a:highlight>
                  <a:srgbClr val="FFFF00"/>
                </a:highlight>
                <a:latin typeface="Gill Sans Ultra Bold Condensed" panose="020B0A06020104020203" pitchFamily="34" charset="0"/>
              </a:rPr>
              <a:t>TUNNETKO LUMISANAT?  </a:t>
            </a:r>
          </a:p>
          <a:p>
            <a:pPr lvl="1">
              <a:lnSpc>
                <a:spcPct val="100000"/>
              </a:lnSpc>
            </a:pPr>
            <a:r>
              <a:rPr lang="fi-FI" b="1" dirty="0">
                <a:highlight>
                  <a:srgbClr val="FFFF00"/>
                </a:highlight>
                <a:latin typeface="Gill Sans Ultra Bold Condensed" panose="020B0A06020104020203" pitchFamily="34" charset="0"/>
              </a:rPr>
              <a:t>TUNNISTATKO LUMIKUVAT?</a:t>
            </a:r>
            <a:endParaRPr lang="fi-FI" dirty="0">
              <a:highlight>
                <a:srgbClr val="FFFF00"/>
              </a:highlight>
            </a:endParaRPr>
          </a:p>
        </p:txBody>
      </p:sp>
      <p:sp>
        <p:nvSpPr>
          <p:cNvPr id="4" name="Sisällön paikkamerkki 3">
            <a:extLst>
              <a:ext uri="{FF2B5EF4-FFF2-40B4-BE49-F238E27FC236}">
                <a16:creationId xmlns:a16="http://schemas.microsoft.com/office/drawing/2014/main" id="{B464753D-C2AE-4FF7-BE1E-7260ACEFBE5F}"/>
              </a:ext>
            </a:extLst>
          </p:cNvPr>
          <p:cNvSpPr>
            <a:spLocks noGrp="1"/>
          </p:cNvSpPr>
          <p:nvPr>
            <p:ph sz="half" idx="2"/>
          </p:nvPr>
        </p:nvSpPr>
        <p:spPr>
          <a:xfrm>
            <a:off x="6172201" y="1782292"/>
            <a:ext cx="5181600" cy="4968240"/>
          </a:xfrm>
        </p:spPr>
        <p:txBody>
          <a:bodyPr>
            <a:normAutofit fontScale="70000" lnSpcReduction="20000"/>
          </a:bodyPr>
          <a:lstStyle/>
          <a:p>
            <a:pPr marL="514350" indent="-514350">
              <a:buFont typeface="+mj-lt"/>
              <a:buAutoNum type="arabicPeriod" startAt="6"/>
            </a:pPr>
            <a:r>
              <a:rPr lang="fi-FI" b="1" dirty="0">
                <a:latin typeface="Gill Sans Ultra Bold Condensed" panose="020B0A06020104020203" pitchFamily="34" charset="0"/>
              </a:rPr>
              <a:t>LUMIHANGEN KERROKSET JA LUMEN OMINAISUUDET</a:t>
            </a:r>
          </a:p>
          <a:p>
            <a:pPr lvl="1"/>
            <a:r>
              <a:rPr lang="fi-FI" b="1" dirty="0">
                <a:highlight>
                  <a:srgbClr val="FFFF00"/>
                </a:highlight>
                <a:latin typeface="Gill Sans Ultra Bold Condensed" panose="020B0A06020104020203" pitchFamily="34" charset="0"/>
                <a:cs typeface="Calibri" panose="020F0502020204030204" pitchFamily="34" charset="0"/>
              </a:rPr>
              <a:t>LUMIMITTAUKSIA HANGESTA</a:t>
            </a:r>
          </a:p>
          <a:p>
            <a:pPr lvl="1"/>
            <a:r>
              <a:rPr lang="fi-FI" b="1" dirty="0">
                <a:highlight>
                  <a:srgbClr val="00FFFF"/>
                </a:highlight>
                <a:latin typeface="Gill Sans Ultra Bold Condensed" panose="020B0A06020104020203" pitchFamily="34" charset="0"/>
                <a:cs typeface="Calibri" panose="020F0502020204030204" pitchFamily="34" charset="0"/>
              </a:rPr>
              <a:t>LUMITUTKIMUKSIA TALVISEURANTAAN</a:t>
            </a:r>
          </a:p>
          <a:p>
            <a:pPr marL="514350" indent="-514350">
              <a:buFont typeface="+mj-lt"/>
              <a:buAutoNum type="arabicPeriod" startAt="6"/>
            </a:pPr>
            <a:r>
              <a:rPr lang="fi-FI" b="1" dirty="0">
                <a:latin typeface="Gill Sans Ultra Bold Condensed" panose="020B0A06020104020203" pitchFamily="34" charset="0"/>
              </a:rPr>
              <a:t>MITÄ LUMI PAINAA? </a:t>
            </a:r>
          </a:p>
          <a:p>
            <a:pPr lvl="1"/>
            <a:r>
              <a:rPr lang="fi-FI" b="1" dirty="0">
                <a:highlight>
                  <a:srgbClr val="FFFF00"/>
                </a:highlight>
                <a:latin typeface="Gill Sans Ultra Bold Condensed" panose="020B0A06020104020203" pitchFamily="34" charset="0"/>
              </a:rPr>
              <a:t>LUMIKUORMAN MITTAAMINEN </a:t>
            </a:r>
          </a:p>
          <a:p>
            <a:pPr lvl="1"/>
            <a:r>
              <a:rPr lang="fi-FI" b="1" dirty="0">
                <a:highlight>
                  <a:srgbClr val="00FFFF"/>
                </a:highlight>
                <a:latin typeface="Gill Sans Ultra Bold Condensed" panose="020B0A06020104020203" pitchFamily="34" charset="0"/>
              </a:rPr>
              <a:t>LUMIKUORMAN ARVIOIMINEN</a:t>
            </a:r>
          </a:p>
          <a:p>
            <a:pPr marL="514350" indent="-514350">
              <a:buFont typeface="+mj-lt"/>
              <a:buAutoNum type="arabicPeriod" startAt="6"/>
            </a:pPr>
            <a:r>
              <a:rPr lang="fi-FI" b="1" dirty="0">
                <a:latin typeface="Gill Sans Ultra Bold Condensed" panose="020B0A06020104020203" pitchFamily="34" charset="0"/>
              </a:rPr>
              <a:t>LUMI SUOJAA JA ERISTÄÄ </a:t>
            </a:r>
          </a:p>
          <a:p>
            <a:pPr lvl="1"/>
            <a:r>
              <a:rPr lang="fi-FI" b="1" dirty="0">
                <a:latin typeface="Gill Sans Ultra Bold Condensed" panose="020B0A06020104020203" pitchFamily="34" charset="0"/>
              </a:rPr>
              <a:t>Lumen alla on elämää ja lumijäljet (kuvat)</a:t>
            </a:r>
          </a:p>
          <a:p>
            <a:pPr lvl="1"/>
            <a:r>
              <a:rPr lang="fi-FI" b="1" dirty="0">
                <a:highlight>
                  <a:srgbClr val="FFFF00"/>
                </a:highlight>
                <a:latin typeface="Gill Sans Ultra Bold Condensed" panose="020B0A06020104020203" pitchFamily="34" charset="0"/>
              </a:rPr>
              <a:t>RIGGU RIEKONPOJAN PAKKASYÖ</a:t>
            </a:r>
          </a:p>
          <a:p>
            <a:pPr lvl="1"/>
            <a:r>
              <a:rPr lang="fi-FI" b="1" dirty="0">
                <a:latin typeface="Gill Sans Ultra Bold Condensed" panose="020B0A06020104020203" pitchFamily="34" charset="0"/>
              </a:rPr>
              <a:t>LUMI NARSKUU JA PAKKANEN PAUKKUU</a:t>
            </a:r>
          </a:p>
          <a:p>
            <a:pPr marL="514350" indent="-514350">
              <a:buFont typeface="+mj-lt"/>
              <a:buAutoNum type="arabicPeriod" startAt="6"/>
            </a:pPr>
            <a:r>
              <a:rPr lang="fi-FI" b="1" dirty="0">
                <a:latin typeface="Gill Sans Ultra Bold Condensed" panose="020B0A06020104020203" pitchFamily="34" charset="0"/>
              </a:rPr>
              <a:t>ONKO LUMI AINA VALKOISTA?</a:t>
            </a:r>
          </a:p>
          <a:p>
            <a:pPr lvl="1"/>
            <a:r>
              <a:rPr lang="fi-FI" b="1" dirty="0">
                <a:highlight>
                  <a:srgbClr val="FFFF00"/>
                </a:highlight>
                <a:latin typeface="Gill Sans Ultra Bold Condensed" panose="020B0A06020104020203" pitchFamily="34" charset="0"/>
              </a:rPr>
              <a:t>PUHDASTA KUIN LUMI?!</a:t>
            </a:r>
          </a:p>
          <a:p>
            <a:pPr marL="514350" indent="-514350">
              <a:buFont typeface="+mj-lt"/>
              <a:buAutoNum type="arabicPeriod" startAt="6"/>
            </a:pPr>
            <a:r>
              <a:rPr lang="fi-FI" b="1" dirty="0">
                <a:latin typeface="Gill Sans Ultra Bold Condensed" panose="020B0A06020104020203" pitchFamily="34" charset="0"/>
              </a:rPr>
              <a:t> LUMEN SULAMINEN </a:t>
            </a:r>
          </a:p>
          <a:p>
            <a:pPr lvl="1"/>
            <a:r>
              <a:rPr lang="fi-FI" b="1" dirty="0">
                <a:highlight>
                  <a:srgbClr val="FFFF00"/>
                </a:highlight>
                <a:latin typeface="Gill Sans Ultra Bold Condensed" panose="020B0A06020104020203" pitchFamily="34" charset="0"/>
              </a:rPr>
              <a:t>LUMEN SULAMISTUTKIMUKSIA</a:t>
            </a:r>
          </a:p>
          <a:p>
            <a:pPr lvl="1"/>
            <a:r>
              <a:rPr lang="fi-FI" b="1" dirty="0">
                <a:latin typeface="Gill Sans Ultra Bold Condensed" panose="020B0A06020104020203" pitchFamily="34" charset="0"/>
              </a:rPr>
              <a:t>LUMESTA JÄÄKSI</a:t>
            </a:r>
          </a:p>
          <a:p>
            <a:pPr lvl="1"/>
            <a:r>
              <a:rPr lang="fi-FI" b="1" dirty="0">
                <a:highlight>
                  <a:srgbClr val="FFFF00"/>
                </a:highlight>
                <a:latin typeface="Gill Sans Ultra Bold Condensed" panose="020B0A06020104020203" pitchFamily="34" charset="0"/>
              </a:rPr>
              <a:t>TEE JÄÄTIKKÖÄ LUMESTA</a:t>
            </a:r>
          </a:p>
        </p:txBody>
      </p:sp>
      <p:sp>
        <p:nvSpPr>
          <p:cNvPr id="5" name="Otsikko 1">
            <a:extLst>
              <a:ext uri="{FF2B5EF4-FFF2-40B4-BE49-F238E27FC236}">
                <a16:creationId xmlns:a16="http://schemas.microsoft.com/office/drawing/2014/main" id="{6B926FB0-BBEF-43FE-A6B8-FC8BF63648AA}"/>
              </a:ext>
            </a:extLst>
          </p:cNvPr>
          <p:cNvSpPr txBox="1">
            <a:spLocks/>
          </p:cNvSpPr>
          <p:nvPr/>
        </p:nvSpPr>
        <p:spPr>
          <a:xfrm>
            <a:off x="838201" y="110855"/>
            <a:ext cx="10515600" cy="1526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b="1" dirty="0">
                <a:latin typeface="Gill Sans Ultra Bold Condensed" panose="020B0A06020104020203" pitchFamily="34" charset="0"/>
              </a:rPr>
              <a:t>LUMIPOLKU-RASTIPISTEET:</a:t>
            </a:r>
          </a:p>
          <a:p>
            <a:r>
              <a:rPr lang="fi-FI" sz="2800" b="1" dirty="0">
                <a:highlight>
                  <a:srgbClr val="FFFF00"/>
                </a:highlight>
                <a:latin typeface="Gill Sans Ultra Bold Condensed" panose="020B0A06020104020203" pitchFamily="34" charset="0"/>
              </a:rPr>
              <a:t>TEHTÄVÄT KOROSTETTU KELTAISELLA</a:t>
            </a:r>
          </a:p>
          <a:p>
            <a:r>
              <a:rPr lang="fi-FI" sz="2800" b="1" dirty="0">
                <a:highlight>
                  <a:srgbClr val="00FFFF"/>
                </a:highlight>
                <a:latin typeface="Gill Sans Ultra Bold Condensed" panose="020B0A06020104020203" pitchFamily="34" charset="0"/>
              </a:rPr>
              <a:t>YLÄKOULUUN JA 2. ASTEELLE SOPIVAT TEEMAT SINISELLÄ</a:t>
            </a:r>
          </a:p>
        </p:txBody>
      </p:sp>
      <p:pic>
        <p:nvPicPr>
          <p:cNvPr id="7" name="Kuva 6">
            <a:extLst>
              <a:ext uri="{FF2B5EF4-FFF2-40B4-BE49-F238E27FC236}">
                <a16:creationId xmlns:a16="http://schemas.microsoft.com/office/drawing/2014/main" id="{C0AD82A0-BCC5-4B21-9627-D0371AAE0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456" y="294640"/>
            <a:ext cx="1595120" cy="1595120"/>
          </a:xfrm>
          <a:prstGeom prst="rect">
            <a:avLst/>
          </a:prstGeom>
        </p:spPr>
      </p:pic>
      <p:pic>
        <p:nvPicPr>
          <p:cNvPr id="8" name="Kuva 7">
            <a:extLst>
              <a:ext uri="{FF2B5EF4-FFF2-40B4-BE49-F238E27FC236}">
                <a16:creationId xmlns:a16="http://schemas.microsoft.com/office/drawing/2014/main" id="{48ED41B5-00F6-4919-AADF-A17387DA53D4}"/>
              </a:ext>
            </a:extLst>
          </p:cNvPr>
          <p:cNvPicPr>
            <a:picLocks noChangeAspect="1"/>
          </p:cNvPicPr>
          <p:nvPr/>
        </p:nvPicPr>
        <p:blipFill>
          <a:blip r:embed="rId4"/>
          <a:stretch>
            <a:fillRect/>
          </a:stretch>
        </p:blipFill>
        <p:spPr>
          <a:xfrm rot="10800000" flipH="1">
            <a:off x="91307" y="5998022"/>
            <a:ext cx="1712595" cy="853440"/>
          </a:xfrm>
          <a:prstGeom prst="rect">
            <a:avLst/>
          </a:prstGeom>
        </p:spPr>
      </p:pic>
      <p:pic>
        <p:nvPicPr>
          <p:cNvPr id="9" name="Kuva 8">
            <a:extLst>
              <a:ext uri="{FF2B5EF4-FFF2-40B4-BE49-F238E27FC236}">
                <a16:creationId xmlns:a16="http://schemas.microsoft.com/office/drawing/2014/main" id="{30505A29-B6FD-4E16-8153-B89932B5A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60" y="208432"/>
            <a:ext cx="883616" cy="883616"/>
          </a:xfrm>
          <a:prstGeom prst="rect">
            <a:avLst/>
          </a:prstGeom>
        </p:spPr>
      </p:pic>
    </p:spTree>
    <p:extLst>
      <p:ext uri="{BB962C8B-B14F-4D97-AF65-F5344CB8AC3E}">
        <p14:creationId xmlns:p14="http://schemas.microsoft.com/office/powerpoint/2010/main" val="1859307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509CDA-E6CE-B7A9-E7A2-466EB081B8FB}"/>
              </a:ext>
            </a:extLst>
          </p:cNvPr>
          <p:cNvSpPr>
            <a:spLocks noGrp="1"/>
          </p:cNvSpPr>
          <p:nvPr>
            <p:ph type="title"/>
          </p:nvPr>
        </p:nvSpPr>
        <p:spPr>
          <a:xfrm>
            <a:off x="892444" y="0"/>
            <a:ext cx="10515600" cy="1325563"/>
          </a:xfrm>
        </p:spPr>
        <p:txBody>
          <a:bodyPr/>
          <a:lstStyle/>
          <a:p>
            <a:r>
              <a:rPr lang="fi-FI" b="1" dirty="0">
                <a:latin typeface="Gill Sans Ultra Bold Condensed" panose="020B0A06020104020203" pitchFamily="34" charset="0"/>
              </a:rPr>
              <a:t>LÄHTEITÄ JA LISÄTIETOA</a:t>
            </a:r>
          </a:p>
        </p:txBody>
      </p:sp>
      <p:sp>
        <p:nvSpPr>
          <p:cNvPr id="3" name="Sisällön paikkamerkki 2">
            <a:extLst>
              <a:ext uri="{FF2B5EF4-FFF2-40B4-BE49-F238E27FC236}">
                <a16:creationId xmlns:a16="http://schemas.microsoft.com/office/drawing/2014/main" id="{F7D2FD78-5449-ED8B-0B62-3CFA0D0D6D92}"/>
              </a:ext>
            </a:extLst>
          </p:cNvPr>
          <p:cNvSpPr>
            <a:spLocks noGrp="1"/>
          </p:cNvSpPr>
          <p:nvPr>
            <p:ph idx="1"/>
          </p:nvPr>
        </p:nvSpPr>
        <p:spPr>
          <a:xfrm>
            <a:off x="838200" y="1021140"/>
            <a:ext cx="5257800" cy="5614706"/>
          </a:xfrm>
        </p:spPr>
        <p:txBody>
          <a:bodyPr>
            <a:normAutofit fontScale="92500" lnSpcReduction="20000"/>
          </a:bodyPr>
          <a:lstStyle/>
          <a:p>
            <a:pPr marL="0" indent="0">
              <a:buNone/>
            </a:pPr>
            <a:r>
              <a:rPr lang="fi-FI" sz="1100" dirty="0"/>
              <a:t>Perustietoa lumesta ja lumimittauksista: </a:t>
            </a:r>
            <a:endParaRPr lang="fi-FI" sz="1100" dirty="0">
              <a:hlinkClick r:id="rId2"/>
            </a:endParaRPr>
          </a:p>
          <a:p>
            <a:r>
              <a:rPr lang="fi-FI" sz="1100" dirty="0">
                <a:hlinkClick r:id="rId2"/>
              </a:rPr>
              <a:t>https://www.charter-arctic.org/secrets-of-snow/lumen-salaisuuksia-ratkomassa/ </a:t>
            </a:r>
          </a:p>
          <a:p>
            <a:r>
              <a:rPr lang="fi-FI" sz="1100" dirty="0">
                <a:hlinkClick r:id="rId2"/>
              </a:rPr>
              <a:t>https://www.ulapland.fi/FI/Yksikot/LUMA-keskus-Lappi/Tiedeluokka-Aurora/Opetusmateriaalit/Lumitutkimuksia-opetuksessa </a:t>
            </a:r>
          </a:p>
          <a:p>
            <a:r>
              <a:rPr lang="fi-FI" sz="1100" dirty="0">
                <a:hlinkClick r:id="rId2"/>
              </a:rPr>
              <a:t>https://talviseuranta.fi/lumi-ja-jaa/</a:t>
            </a:r>
          </a:p>
          <a:p>
            <a:r>
              <a:rPr lang="fi-FI" sz="1100" dirty="0">
                <a:hlinkClick r:id="rId3"/>
              </a:rPr>
              <a:t>https://www.slf.ch/en/snow/snowpack/snow-cover-modelling/</a:t>
            </a:r>
          </a:p>
          <a:p>
            <a:r>
              <a:rPr lang="fi-FI" sz="1100" dirty="0">
                <a:hlinkClick r:id="rId3"/>
              </a:rPr>
              <a:t>https://www.slf.ch/en/snow/snowpack/snow-transport/</a:t>
            </a:r>
            <a:endParaRPr lang="fi-FI" sz="1100" dirty="0"/>
          </a:p>
          <a:p>
            <a:r>
              <a:rPr lang="fi-FI" sz="1100" dirty="0">
                <a:hlinkClick r:id="rId2"/>
              </a:rPr>
              <a:t>https://www.ilmatieteenlaitos.fi/talvitilastot</a:t>
            </a:r>
          </a:p>
          <a:p>
            <a:r>
              <a:rPr lang="fi-FI" sz="1100" dirty="0">
                <a:hlinkClick r:id="rId2"/>
              </a:rPr>
              <a:t>https://www.ilmatieteenlaitos.fi/saaennatyksia-maailmalta </a:t>
            </a:r>
          </a:p>
          <a:p>
            <a:r>
              <a:rPr lang="fi-FI" sz="1100" dirty="0">
                <a:hlinkClick r:id="rId2"/>
              </a:rPr>
              <a:t>https://www.luontosivusto.fi/talvi/ </a:t>
            </a:r>
          </a:p>
          <a:p>
            <a:r>
              <a:rPr lang="fi-FI" sz="1100" dirty="0">
                <a:hlinkClick r:id="rId2"/>
              </a:rPr>
              <a:t>https://www.hs.fi/tiede/art-2000008519299.html  </a:t>
            </a:r>
          </a:p>
          <a:p>
            <a:r>
              <a:rPr lang="fi-FI" sz="1100" dirty="0">
                <a:hlinkClick r:id="rId4"/>
              </a:rPr>
              <a:t>https://www.tamperelainen.fi/paikalliset/1386173</a:t>
            </a:r>
            <a:endParaRPr lang="fi-FI" sz="1100" dirty="0"/>
          </a:p>
          <a:p>
            <a:r>
              <a:rPr lang="fi-FI" sz="1100" dirty="0">
                <a:hlinkClick r:id="rId5"/>
              </a:rPr>
              <a:t>https://fi.wikipedia.org/wiki/Lumi </a:t>
            </a:r>
          </a:p>
          <a:p>
            <a:r>
              <a:rPr lang="fi-FI" sz="1100" dirty="0">
                <a:hlinkClick r:id="rId5"/>
              </a:rPr>
              <a:t>https://en.wikipedia.org/wiki/Classifications_of_snow</a:t>
            </a:r>
          </a:p>
          <a:p>
            <a:r>
              <a:rPr lang="fi-FI" sz="1100" dirty="0">
                <a:hlinkClick r:id="rId5"/>
              </a:rPr>
              <a:t>https://yle.fi/aihe/artikkeli/2013/11/11/lumi-jaa-ja-pakkanen</a:t>
            </a:r>
            <a:endParaRPr lang="fi-FI" sz="1100" dirty="0"/>
          </a:p>
          <a:p>
            <a:r>
              <a:rPr lang="fi-FI" sz="1100" dirty="0">
                <a:hlinkClick r:id="rId6"/>
              </a:rPr>
              <a:t>https://tieku.fi/luonto/saa/miten-lumi-syntyy</a:t>
            </a:r>
            <a:endParaRPr lang="fi-FI" sz="1100" dirty="0"/>
          </a:p>
          <a:p>
            <a:r>
              <a:rPr lang="fi-FI" sz="1100" dirty="0">
                <a:hlinkClick r:id="rId7"/>
              </a:rPr>
              <a:t>https://tieku.fi/luonto/saa/lumikiteet-muistuttavat-toisiaan</a:t>
            </a:r>
            <a:endParaRPr lang="fi-FI" sz="1100" dirty="0"/>
          </a:p>
          <a:p>
            <a:r>
              <a:rPr lang="fi-FI" sz="1100" dirty="0">
                <a:hlinkClick r:id="rId8"/>
              </a:rPr>
              <a:t>https://blogi.foreca.fi/2016/01/lumihiutaleiden-kauneus/</a:t>
            </a:r>
            <a:endParaRPr lang="fi-FI" sz="1100" dirty="0"/>
          </a:p>
          <a:p>
            <a:pPr marL="0" indent="0">
              <a:buNone/>
            </a:pPr>
            <a:r>
              <a:rPr lang="fi-FI" sz="1100" dirty="0"/>
              <a:t>Lumisanat:</a:t>
            </a:r>
          </a:p>
          <a:p>
            <a:r>
              <a:rPr lang="fi-FI" sz="1100" dirty="0"/>
              <a:t>Luettelo lunta tarkoittavista suomen kielen sanoista – Wikipedia - </a:t>
            </a:r>
            <a:r>
              <a:rPr lang="fi-FI" sz="1100" dirty="0">
                <a:hlinkClick r:id="rId9"/>
              </a:rPr>
              <a:t>https://fi.wikipedia.org/wiki/Luettelo_lunta_tarkoittavista_suomen_kielen_sanoista</a:t>
            </a:r>
            <a:r>
              <a:rPr lang="fi-FI" sz="1100" dirty="0"/>
              <a:t> </a:t>
            </a:r>
            <a:endParaRPr lang="fi-FI" sz="1100" dirty="0">
              <a:hlinkClick r:id="rId10"/>
            </a:endParaRPr>
          </a:p>
          <a:p>
            <a:r>
              <a:rPr lang="fi-FI" sz="1100" dirty="0"/>
              <a:t>Skoteilla enemmän sanoja lumelle kuin inuiiteilla | Yle - </a:t>
            </a:r>
            <a:r>
              <a:rPr lang="fi-FI" sz="1100" dirty="0">
                <a:hlinkClick r:id="rId11"/>
              </a:rPr>
              <a:t>https://yle.fi/a/3-8326814</a:t>
            </a:r>
          </a:p>
          <a:p>
            <a:r>
              <a:rPr lang="fi-FI" sz="1100" dirty="0">
                <a:hlinkClick r:id="rId11"/>
              </a:rPr>
              <a:t>https://saamelaisensyklopedia.fi/wiki/Lumi__sanasto.html</a:t>
            </a:r>
          </a:p>
          <a:p>
            <a:r>
              <a:rPr lang="fi-FI" sz="1100" dirty="0">
                <a:hlinkClick r:id="rId12"/>
              </a:rPr>
              <a:t>https://saamelaisensyklopedia.fi/wiki/Muohta_(lumi).html</a:t>
            </a:r>
            <a:endParaRPr lang="fi-FI" sz="1100" dirty="0">
              <a:hlinkClick r:id="rId11"/>
            </a:endParaRPr>
          </a:p>
          <a:p>
            <a:r>
              <a:rPr lang="fi-FI" sz="1100" dirty="0">
                <a:hlinkClick r:id="rId11"/>
              </a:rPr>
              <a:t>https://kuati.fi/ns/kieli/saasanoja-talvi/</a:t>
            </a:r>
            <a:r>
              <a:rPr lang="fi-FI" sz="1100" dirty="0"/>
              <a:t> </a:t>
            </a:r>
          </a:p>
        </p:txBody>
      </p:sp>
      <p:pic>
        <p:nvPicPr>
          <p:cNvPr id="5" name="Kuva 4">
            <a:extLst>
              <a:ext uri="{FF2B5EF4-FFF2-40B4-BE49-F238E27FC236}">
                <a16:creationId xmlns:a16="http://schemas.microsoft.com/office/drawing/2014/main" id="{28BFEF0C-F502-4D5F-AB0E-A1820E649F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6" name="Kuva 5">
            <a:extLst>
              <a:ext uri="{FF2B5EF4-FFF2-40B4-BE49-F238E27FC236}">
                <a16:creationId xmlns:a16="http://schemas.microsoft.com/office/drawing/2014/main" id="{22575128-137E-4D5A-8211-0FD4360190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7" name="Picture 13" descr="Lapin korkeakoulukonserni - LUC">
            <a:extLst>
              <a:ext uri="{FF2B5EF4-FFF2-40B4-BE49-F238E27FC236}">
                <a16:creationId xmlns:a16="http://schemas.microsoft.com/office/drawing/2014/main" id="{41DD1575-1F6D-433D-A7DD-E60AD0C4EF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8" name="Sisällön paikkamerkki 2">
            <a:extLst>
              <a:ext uri="{FF2B5EF4-FFF2-40B4-BE49-F238E27FC236}">
                <a16:creationId xmlns:a16="http://schemas.microsoft.com/office/drawing/2014/main" id="{CF274175-249A-461B-BA91-EC6D2913296D}"/>
              </a:ext>
            </a:extLst>
          </p:cNvPr>
          <p:cNvSpPr txBox="1">
            <a:spLocks/>
          </p:cNvSpPr>
          <p:nvPr/>
        </p:nvSpPr>
        <p:spPr>
          <a:xfrm>
            <a:off x="6327157" y="1021140"/>
            <a:ext cx="5443085" cy="56147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100" dirty="0"/>
              <a:t>YLE: Eläinten talvenvietto: </a:t>
            </a:r>
            <a:endParaRPr lang="fi-FI" sz="1100" dirty="0">
              <a:hlinkClick r:id="rId11"/>
            </a:endParaRPr>
          </a:p>
          <a:p>
            <a:r>
              <a:rPr lang="fi-FI" sz="1100" dirty="0">
                <a:hlinkClick r:id="rId11"/>
              </a:rPr>
              <a:t>https://yle.fi/aihe/artikkeli/2013/09/27/luonto-sopeutuu-talveen</a:t>
            </a:r>
            <a:r>
              <a:rPr lang="fi-FI" sz="1100" dirty="0"/>
              <a:t> </a:t>
            </a:r>
          </a:p>
          <a:p>
            <a:r>
              <a:rPr lang="fi-FI" sz="1100" dirty="0">
                <a:hlinkClick r:id="rId16"/>
              </a:rPr>
              <a:t>https://yle.fi/aihe/artikkeli/2014/02/26/tarkkaile-lumijalkia</a:t>
            </a:r>
            <a:r>
              <a:rPr lang="fi-FI" sz="1100" dirty="0"/>
              <a:t> </a:t>
            </a:r>
          </a:p>
          <a:p>
            <a:pPr marL="0" indent="0">
              <a:buNone/>
            </a:pPr>
            <a:r>
              <a:rPr lang="fi-FI" sz="1100" dirty="0"/>
              <a:t>Lumikuorma: </a:t>
            </a:r>
            <a:endParaRPr lang="fi-FI" sz="1100" dirty="0">
              <a:hlinkClick r:id="rId17"/>
            </a:endParaRPr>
          </a:p>
          <a:p>
            <a:r>
              <a:rPr lang="fi-FI" sz="1100" dirty="0">
                <a:hlinkClick r:id="rId17"/>
              </a:rPr>
              <a:t>https://wwwi2.ymparisto.fi/i2/90/rokb2/tanaan_fi.html</a:t>
            </a:r>
            <a:r>
              <a:rPr lang="fi-FI" sz="1100" dirty="0"/>
              <a:t> </a:t>
            </a:r>
          </a:p>
          <a:p>
            <a:r>
              <a:rPr lang="fi-FI" sz="1100" dirty="0">
                <a:hlinkClick r:id="rId2"/>
              </a:rPr>
              <a:t>https://www.ski.fi/lumivyory/vyorytietous/</a:t>
            </a:r>
          </a:p>
          <a:p>
            <a:pPr marL="0" indent="0">
              <a:buNone/>
            </a:pPr>
            <a:r>
              <a:rPr lang="fi-FI" sz="1100" dirty="0"/>
              <a:t>Muita lähteitä: </a:t>
            </a:r>
          </a:p>
          <a:p>
            <a:r>
              <a:rPr lang="fi-FI" sz="1100" dirty="0"/>
              <a:t>Kuusisto, E. 2010. Väärinymmärretty lumi. Ymparisto.fi </a:t>
            </a:r>
          </a:p>
          <a:p>
            <a:r>
              <a:rPr lang="fi-FI" sz="1100" dirty="0" err="1">
                <a:hlinkClick r:id="rId2"/>
              </a:rPr>
              <a:t>Laakko</a:t>
            </a:r>
            <a:r>
              <a:rPr lang="fi-FI" sz="1100" dirty="0">
                <a:hlinkClick r:id="rId2"/>
              </a:rPr>
              <a:t>, J. 2008. Lumikiteiden visualisointi soluautomaateilla. http://www.ramk.fi/loader.aspx?id=a99544c7-fdf3-4a00-a7fa-0410a736faf4</a:t>
            </a:r>
          </a:p>
          <a:p>
            <a:r>
              <a:rPr lang="en-US" sz="1100" dirty="0" err="1"/>
              <a:t>Libbrecht</a:t>
            </a:r>
            <a:r>
              <a:rPr lang="en-US" sz="1100" dirty="0"/>
              <a:t>, K. &amp;  Rasmussen, P. 2008. </a:t>
            </a:r>
            <a:r>
              <a:rPr lang="en-US" sz="1100" i="1" dirty="0" err="1"/>
              <a:t>Lumihiutale</a:t>
            </a:r>
            <a:r>
              <a:rPr lang="en-US" sz="1100" i="1" dirty="0"/>
              <a:t>. </a:t>
            </a:r>
            <a:r>
              <a:rPr lang="en-US" sz="1100" i="1" dirty="0" err="1"/>
              <a:t>Talven</a:t>
            </a:r>
            <a:r>
              <a:rPr lang="en-US" sz="1100" i="1" dirty="0"/>
              <a:t> </a:t>
            </a:r>
            <a:r>
              <a:rPr lang="en-US" sz="1100" i="1" dirty="0" err="1"/>
              <a:t>salainen</a:t>
            </a:r>
            <a:r>
              <a:rPr lang="en-US" sz="1100" i="1" dirty="0"/>
              <a:t> </a:t>
            </a:r>
            <a:r>
              <a:rPr lang="en-US" sz="1100" i="1" dirty="0" err="1"/>
              <a:t>kauneus</a:t>
            </a:r>
            <a:r>
              <a:rPr lang="en-US" sz="1100" i="1" dirty="0"/>
              <a:t> </a:t>
            </a:r>
            <a:r>
              <a:rPr lang="en-US" sz="1100" dirty="0"/>
              <a:t>(</a:t>
            </a:r>
            <a:r>
              <a:rPr lang="en-US" sz="1100" i="1" dirty="0"/>
              <a:t>The Snowflake: Winter's Secret Beauty, </a:t>
            </a:r>
            <a:r>
              <a:rPr lang="en-US" sz="1100" dirty="0"/>
              <a:t>2003), Readme.fi </a:t>
            </a:r>
            <a:r>
              <a:rPr lang="fi-FI" sz="1100" dirty="0">
                <a:hlinkClick r:id="rId18"/>
              </a:rPr>
              <a:t>https://www.apu.fi/artikkelit/tykkylumi-on-pohjolan-maaginen-luonnonilmio-tekevatko-leudot-talvet-naista-upeista-maisemista-historiaa</a:t>
            </a:r>
            <a:r>
              <a:rPr lang="fi-FI" sz="1100" dirty="0"/>
              <a:t> </a:t>
            </a:r>
          </a:p>
          <a:p>
            <a:r>
              <a:rPr lang="fi-FI" sz="1100" dirty="0" err="1">
                <a:hlinkClick r:id="rId19"/>
              </a:rPr>
              <a:t>Leppäranta</a:t>
            </a:r>
            <a:r>
              <a:rPr lang="fi-FI" sz="1100" dirty="0">
                <a:hlinkClick r:id="rId19"/>
              </a:rPr>
              <a:t> et al. 2017. Hydrologian perusteet. Helsingin yliopisto. (helda.helsinki.fi/…)</a:t>
            </a:r>
            <a:endParaRPr lang="fi-FI" sz="1100" dirty="0"/>
          </a:p>
          <a:p>
            <a:r>
              <a:rPr lang="fi-FI" sz="1100" dirty="0"/>
              <a:t>Murtoperä, A. 2012. Hiihdon fysiikkaa. Oulun yliopisto, pro gradu tutkielma.  </a:t>
            </a:r>
          </a:p>
          <a:p>
            <a:r>
              <a:rPr lang="fi-FI" sz="1100" dirty="0">
                <a:hlinkClick r:id="rId2"/>
              </a:rPr>
              <a:t>Vilpas, P. </a:t>
            </a:r>
            <a:r>
              <a:rPr lang="fi-FI" sz="1100" dirty="0">
                <a:hlinkClick r:id="rId20"/>
              </a:rPr>
              <a:t>Lumivyöryt | PDF</a:t>
            </a:r>
            <a:r>
              <a:rPr lang="fi-FI" sz="1100" dirty="0"/>
              <a:t> </a:t>
            </a:r>
            <a:r>
              <a:rPr lang="fi-FI" sz="1100" dirty="0">
                <a:hlinkClick r:id="rId20"/>
              </a:rPr>
              <a:t>https://www.slideshare.net/slideshow/lumivyryt/79925137</a:t>
            </a:r>
            <a:endParaRPr lang="fi-FI" sz="1100" dirty="0"/>
          </a:p>
          <a:p>
            <a:r>
              <a:rPr lang="fi-FI" sz="1100" dirty="0">
                <a:hlinkClick r:id="rId2"/>
              </a:rPr>
              <a:t>https://www.hyvinkaa.fi/globalassets/hyvinkaan-sveitsin-lukio/liitteet/luonnontiedelinja/yliopisto--ja-yritysyhteistyo/lumiprojekti_roope_ja_henri.pdf</a:t>
            </a:r>
            <a:endParaRPr lang="fi-FI" sz="1100" dirty="0"/>
          </a:p>
          <a:p>
            <a:r>
              <a:rPr lang="fi-FI" sz="1100" dirty="0"/>
              <a:t>Iglu – </a:t>
            </a:r>
            <a:r>
              <a:rPr lang="fi-FI" sz="1100" dirty="0" err="1"/>
              <a:t>PartioWiki</a:t>
            </a:r>
            <a:r>
              <a:rPr lang="fi-FI" sz="1100" dirty="0"/>
              <a:t>: </a:t>
            </a:r>
            <a:r>
              <a:rPr lang="fi-FI" sz="1100" dirty="0">
                <a:hlinkClick r:id="rId21"/>
              </a:rPr>
              <a:t>https://fi.scoutwiki.org/Iglu</a:t>
            </a:r>
            <a:r>
              <a:rPr lang="fi-FI" sz="1100" dirty="0"/>
              <a:t> </a:t>
            </a:r>
          </a:p>
          <a:p>
            <a:endParaRPr lang="fi-FI" sz="1100" dirty="0"/>
          </a:p>
        </p:txBody>
      </p:sp>
    </p:spTree>
    <p:extLst>
      <p:ext uri="{BB962C8B-B14F-4D97-AF65-F5344CB8AC3E}">
        <p14:creationId xmlns:p14="http://schemas.microsoft.com/office/powerpoint/2010/main" val="3970368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AB9E1DFF-6267-473F-B731-A0365A554DD1}"/>
              </a:ext>
            </a:extLst>
          </p:cNvPr>
          <p:cNvPicPr>
            <a:picLocks noChangeAspect="1"/>
          </p:cNvPicPr>
          <p:nvPr/>
        </p:nvPicPr>
        <p:blipFill>
          <a:blip r:embed="rId2"/>
          <a:stretch>
            <a:fillRect/>
          </a:stretch>
        </p:blipFill>
        <p:spPr>
          <a:xfrm>
            <a:off x="3907701" y="259080"/>
            <a:ext cx="8284299" cy="6339840"/>
          </a:xfrm>
          <a:prstGeom prst="rect">
            <a:avLst/>
          </a:prstGeom>
        </p:spPr>
      </p:pic>
      <p:sp>
        <p:nvSpPr>
          <p:cNvPr id="3" name="Sisällön paikkamerkki 2">
            <a:extLst>
              <a:ext uri="{FF2B5EF4-FFF2-40B4-BE49-F238E27FC236}">
                <a16:creationId xmlns:a16="http://schemas.microsoft.com/office/drawing/2014/main" id="{F9EDBF63-072D-4050-98EF-9015AC682747}"/>
              </a:ext>
            </a:extLst>
          </p:cNvPr>
          <p:cNvSpPr>
            <a:spLocks noGrp="1"/>
          </p:cNvSpPr>
          <p:nvPr>
            <p:ph idx="1"/>
          </p:nvPr>
        </p:nvSpPr>
        <p:spPr/>
        <p:txBody>
          <a:bodyPr/>
          <a:lstStyle/>
          <a:p>
            <a:pPr marL="0" indent="0">
              <a:buNone/>
            </a:pPr>
            <a:r>
              <a:rPr lang="fi-FI" dirty="0"/>
              <a:t>Ylioppilastutkinto-</a:t>
            </a:r>
          </a:p>
          <a:p>
            <a:pPr marL="0" indent="0">
              <a:buNone/>
            </a:pPr>
            <a:r>
              <a:rPr lang="fi-FI" dirty="0"/>
              <a:t>lautakunta 2016. </a:t>
            </a:r>
          </a:p>
          <a:p>
            <a:pPr marL="0" indent="0">
              <a:buNone/>
            </a:pPr>
            <a:r>
              <a:rPr lang="fi-FI" dirty="0"/>
              <a:t>Ylioppilaskirjoitukset - </a:t>
            </a:r>
          </a:p>
          <a:p>
            <a:pPr marL="0" indent="0">
              <a:buNone/>
            </a:pPr>
            <a:r>
              <a:rPr lang="fi-FI" dirty="0"/>
              <a:t>Kemian koe 16.3.2016.</a:t>
            </a:r>
          </a:p>
          <a:p>
            <a:pPr marL="0" indent="0">
              <a:buNone/>
            </a:pPr>
            <a:endParaRPr lang="fi-FI" dirty="0"/>
          </a:p>
          <a:p>
            <a:pPr marL="0" indent="0">
              <a:buNone/>
            </a:pPr>
            <a:r>
              <a:rPr lang="fi-FI" dirty="0">
                <a:hlinkClick r:id="rId3"/>
              </a:rPr>
              <a:t>Mallivastaus</a:t>
            </a:r>
            <a:endParaRPr lang="fi-FI" dirty="0"/>
          </a:p>
        </p:txBody>
      </p:sp>
      <p:sp>
        <p:nvSpPr>
          <p:cNvPr id="5" name="Otsikko 1">
            <a:extLst>
              <a:ext uri="{FF2B5EF4-FFF2-40B4-BE49-F238E27FC236}">
                <a16:creationId xmlns:a16="http://schemas.microsoft.com/office/drawing/2014/main" id="{F8ADB1FE-DC16-4C8B-9DB7-A84FC02E53CE}"/>
              </a:ext>
            </a:extLst>
          </p:cNvPr>
          <p:cNvSpPr txBox="1">
            <a:spLocks/>
          </p:cNvSpPr>
          <p:nvPr/>
        </p:nvSpPr>
        <p:spPr>
          <a:xfrm>
            <a:off x="892444" y="2590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b="1" dirty="0">
                <a:latin typeface="Gill Sans Ultra Bold Condensed" panose="020B0A06020104020203" pitchFamily="34" charset="0"/>
              </a:rPr>
              <a:t>BONUS-</a:t>
            </a:r>
          </a:p>
          <a:p>
            <a:r>
              <a:rPr lang="fi-FI" b="1" dirty="0">
                <a:latin typeface="Gill Sans Ultra Bold Condensed" panose="020B0A06020104020203" pitchFamily="34" charset="0"/>
              </a:rPr>
              <a:t>TEHTÄVÄ</a:t>
            </a:r>
          </a:p>
        </p:txBody>
      </p:sp>
    </p:spTree>
    <p:extLst>
      <p:ext uri="{BB962C8B-B14F-4D97-AF65-F5344CB8AC3E}">
        <p14:creationId xmlns:p14="http://schemas.microsoft.com/office/powerpoint/2010/main" val="2994259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 Olomuodon muutokset - oppiSKO">
            <a:hlinkClick r:id="rId3"/>
            <a:extLst>
              <a:ext uri="{FF2B5EF4-FFF2-40B4-BE49-F238E27FC236}">
                <a16:creationId xmlns:a16="http://schemas.microsoft.com/office/drawing/2014/main" id="{303B6D4A-EB70-DD12-0F9E-4DD74FE59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7882535" y="91867"/>
            <a:ext cx="3994031" cy="1868301"/>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Frost on a red car">
            <a:extLst>
              <a:ext uri="{FF2B5EF4-FFF2-40B4-BE49-F238E27FC236}">
                <a16:creationId xmlns:a16="http://schemas.microsoft.com/office/drawing/2014/main" id="{BC16AD82-ECA9-460B-9EC4-16A28B1797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57" t="6600" r="5892"/>
          <a:stretch/>
        </p:blipFill>
        <p:spPr bwMode="auto">
          <a:xfrm>
            <a:off x="8559218" y="4881357"/>
            <a:ext cx="2449016" cy="1669955"/>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DBF6D223-CFC7-27A5-1642-98CFFE8EBF6C}"/>
              </a:ext>
            </a:extLst>
          </p:cNvPr>
          <p:cNvSpPr>
            <a:spLocks noGrp="1"/>
          </p:cNvSpPr>
          <p:nvPr>
            <p:ph type="title"/>
          </p:nvPr>
        </p:nvSpPr>
        <p:spPr>
          <a:xfrm>
            <a:off x="838200" y="0"/>
            <a:ext cx="10515600" cy="1325563"/>
          </a:xfrm>
        </p:spPr>
        <p:txBody>
          <a:bodyPr/>
          <a:lstStyle/>
          <a:p>
            <a:r>
              <a:rPr lang="fi-FI" b="1" dirty="0">
                <a:latin typeface="Gill Sans Ultra Bold Condensed" panose="020B0A06020104020203" pitchFamily="34" charset="0"/>
              </a:rPr>
              <a:t>MISSÄ LUMI SYNTYY?</a:t>
            </a:r>
          </a:p>
        </p:txBody>
      </p:sp>
      <p:sp>
        <p:nvSpPr>
          <p:cNvPr id="3" name="Sisällön paikkamerkki 2">
            <a:extLst>
              <a:ext uri="{FF2B5EF4-FFF2-40B4-BE49-F238E27FC236}">
                <a16:creationId xmlns:a16="http://schemas.microsoft.com/office/drawing/2014/main" id="{208A354E-2572-E711-FC56-A7DC854AFC00}"/>
              </a:ext>
            </a:extLst>
          </p:cNvPr>
          <p:cNvSpPr>
            <a:spLocks noGrp="1"/>
          </p:cNvSpPr>
          <p:nvPr>
            <p:ph idx="1"/>
          </p:nvPr>
        </p:nvSpPr>
        <p:spPr>
          <a:xfrm>
            <a:off x="838200" y="1221581"/>
            <a:ext cx="10515600" cy="5636419"/>
          </a:xfrm>
        </p:spPr>
        <p:txBody>
          <a:bodyPr>
            <a:normAutofit fontScale="92500" lnSpcReduction="20000"/>
          </a:bodyPr>
          <a:lstStyle/>
          <a:p>
            <a:pPr marL="0" indent="0">
              <a:buNone/>
            </a:pPr>
            <a:r>
              <a:rPr lang="fi-FI" sz="3000" b="1" i="0" dirty="0">
                <a:solidFill>
                  <a:srgbClr val="262626"/>
                </a:solidFill>
                <a:effectLst/>
                <a:latin typeface="CaslonDoric"/>
              </a:rPr>
              <a:t>Lumi syntyy pilvien yläosissa noin </a:t>
            </a:r>
            <a:r>
              <a:rPr lang="fi-FI" sz="3000" b="1" dirty="0">
                <a:solidFill>
                  <a:srgbClr val="262626"/>
                </a:solidFill>
                <a:latin typeface="CaslonDoric"/>
              </a:rPr>
              <a:t>10 km 			     </a:t>
            </a:r>
            <a:r>
              <a:rPr lang="fi-FI" sz="3000" b="1" i="0" dirty="0">
                <a:solidFill>
                  <a:srgbClr val="262626"/>
                </a:solidFill>
                <a:effectLst/>
                <a:latin typeface="CaslonDoric"/>
              </a:rPr>
              <a:t>korkeudella, kun vesihöyry muuttuu riittävän 		          kylmässä lämpötilassa jääksi eli härmistyy lumikiteiksi. Härmistyminen tarkoittaa olomuodon muutosta kaasusta kiinteäksi ilman nestemäistä välitilaa.</a:t>
            </a:r>
          </a:p>
          <a:p>
            <a:r>
              <a:rPr lang="fi-FI" b="0" i="0" dirty="0">
                <a:solidFill>
                  <a:srgbClr val="262626"/>
                </a:solidFill>
                <a:effectLst/>
                <a:latin typeface="CaslonDoric"/>
              </a:rPr>
              <a:t>Jääkide alkaa syntymään ilman pienhiukkasten (epäpuhtaudet) ympärille alijäähtyneestä vedestä. Syntyneet jääkiteet nousevat </a:t>
            </a:r>
            <a:r>
              <a:rPr lang="fi-FI" dirty="0">
                <a:solidFill>
                  <a:srgbClr val="262626"/>
                </a:solidFill>
                <a:latin typeface="CaslonDoric"/>
              </a:rPr>
              <a:t>yläpilvissä </a:t>
            </a:r>
            <a:r>
              <a:rPr lang="fi-FI" b="0" i="0" dirty="0">
                <a:solidFill>
                  <a:srgbClr val="262626"/>
                </a:solidFill>
                <a:effectLst/>
                <a:latin typeface="CaslonDoric"/>
              </a:rPr>
              <a:t>ilman pystyvirtauksissa ylöspäin kohti kylmempää ilmaa, jolloin niiden ympärille härmistyy lisää vesihöyryä ”kuuraksi”. Lumi on siis useiden yhteen liittyneiden jääkiteiden muodostamaa jäärakennelmaa. </a:t>
            </a:r>
          </a:p>
          <a:p>
            <a:r>
              <a:rPr lang="fi-FI" dirty="0">
                <a:solidFill>
                  <a:srgbClr val="262626"/>
                </a:solidFill>
                <a:latin typeface="CaslonDoric"/>
              </a:rPr>
              <a:t>Arkinen ilmiö härmistymisestä on auton tuulilasin, ikkunan 	tai silmäripsien kuura pakkasella. Vesihöyry härmistyy kovalla pakkasella suoraan jääksi, kuuraksi tai ikkunoiden ”kuurankukiksi”.</a:t>
            </a:r>
          </a:p>
          <a:p>
            <a:pPr marL="0" indent="0">
              <a:buNone/>
            </a:pPr>
            <a:endParaRPr lang="fi-FI" sz="1200" b="1" dirty="0">
              <a:solidFill>
                <a:srgbClr val="262626"/>
              </a:solidFill>
              <a:highlight>
                <a:srgbClr val="FFFF00"/>
              </a:highlight>
              <a:latin typeface="CaslonDoric"/>
            </a:endParaRPr>
          </a:p>
          <a:p>
            <a:pPr marL="0" indent="0">
              <a:buNone/>
            </a:pPr>
            <a:r>
              <a:rPr lang="fi-FI" sz="3000" b="1" dirty="0">
                <a:solidFill>
                  <a:srgbClr val="262626"/>
                </a:solidFill>
                <a:highlight>
                  <a:srgbClr val="FFFF00"/>
                </a:highlight>
                <a:latin typeface="CaslonDoric"/>
              </a:rPr>
              <a:t>TEHTÄVÄ: Yritä saada suusta tulevaa vesihöyryä</a:t>
            </a:r>
            <a:r>
              <a:rPr lang="fi-FI" sz="3000" b="1" dirty="0">
                <a:solidFill>
                  <a:srgbClr val="262626"/>
                </a:solidFill>
                <a:latin typeface="CaslonDoric"/>
              </a:rPr>
              <a:t>   	           </a:t>
            </a:r>
            <a:r>
              <a:rPr lang="fi-FI" sz="3000" b="1" dirty="0">
                <a:solidFill>
                  <a:srgbClr val="262626"/>
                </a:solidFill>
                <a:highlight>
                  <a:srgbClr val="FFFF00"/>
                </a:highlight>
                <a:latin typeface="CaslonDoric"/>
              </a:rPr>
              <a:t>härmistymään esim. lasilevyyn tai muovimukiin.</a:t>
            </a:r>
          </a:p>
        </p:txBody>
      </p:sp>
      <p:pic>
        <p:nvPicPr>
          <p:cNvPr id="6" name="Kuva 5">
            <a:extLst>
              <a:ext uri="{FF2B5EF4-FFF2-40B4-BE49-F238E27FC236}">
                <a16:creationId xmlns:a16="http://schemas.microsoft.com/office/drawing/2014/main" id="{DF3181E4-7A23-4C65-A1D8-D32EB5082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7" name="Kuva 6">
            <a:extLst>
              <a:ext uri="{FF2B5EF4-FFF2-40B4-BE49-F238E27FC236}">
                <a16:creationId xmlns:a16="http://schemas.microsoft.com/office/drawing/2014/main" id="{D9548BE4-1C59-46FD-8FB5-9C105936FC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8" name="Picture 13" descr="Lapin korkeakoulukonserni - LUC">
            <a:extLst>
              <a:ext uri="{FF2B5EF4-FFF2-40B4-BE49-F238E27FC236}">
                <a16:creationId xmlns:a16="http://schemas.microsoft.com/office/drawing/2014/main" id="{F1BC8D2B-9A7F-4934-B9D3-964E78D697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4" name="Vuokaaviosymboli: Liitin 3">
            <a:extLst>
              <a:ext uri="{FF2B5EF4-FFF2-40B4-BE49-F238E27FC236}">
                <a16:creationId xmlns:a16="http://schemas.microsoft.com/office/drawing/2014/main" id="{76ED3B12-75D5-408D-AB12-8F2D4AC443BE}"/>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1</a:t>
            </a:r>
          </a:p>
        </p:txBody>
      </p:sp>
      <p:pic>
        <p:nvPicPr>
          <p:cNvPr id="10" name="Picture 2" descr="https://mirrors.creativecommons.org/presskit/buttons/88x31/png/by-nc-sa.png">
            <a:extLst>
              <a:ext uri="{FF2B5EF4-FFF2-40B4-BE49-F238E27FC236}">
                <a16:creationId xmlns:a16="http://schemas.microsoft.com/office/drawing/2014/main" id="{9719669F-6219-4BFB-A662-85045D2F33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254" y="6393723"/>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9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Kuva 65">
            <a:extLst>
              <a:ext uri="{FF2B5EF4-FFF2-40B4-BE49-F238E27FC236}">
                <a16:creationId xmlns:a16="http://schemas.microsoft.com/office/drawing/2014/main" id="{43D2E59F-4F10-468E-9D7C-8436CDF32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46942" y="3146260"/>
            <a:ext cx="1720683" cy="579437"/>
          </a:xfrm>
          <a:prstGeom prst="rect">
            <a:avLst/>
          </a:prstGeom>
        </p:spPr>
      </p:pic>
      <p:pic>
        <p:nvPicPr>
          <p:cNvPr id="67" name="Kuva 66">
            <a:extLst>
              <a:ext uri="{FF2B5EF4-FFF2-40B4-BE49-F238E27FC236}">
                <a16:creationId xmlns:a16="http://schemas.microsoft.com/office/drawing/2014/main" id="{0E036AC7-0CD5-4982-BBE3-6D04BE5AD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00825" y="4956459"/>
            <a:ext cx="2222816" cy="516539"/>
          </a:xfrm>
          <a:prstGeom prst="rect">
            <a:avLst/>
          </a:prstGeom>
        </p:spPr>
      </p:pic>
      <p:pic>
        <p:nvPicPr>
          <p:cNvPr id="68" name="Picture 13" descr="Lapin korkeakoulukonserni - LUC">
            <a:extLst>
              <a:ext uri="{FF2B5EF4-FFF2-40B4-BE49-F238E27FC236}">
                <a16:creationId xmlns:a16="http://schemas.microsoft.com/office/drawing/2014/main" id="{A215C8DE-3A8C-4A39-8FF6-769B19612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45138" y="1362980"/>
            <a:ext cx="1911441" cy="485960"/>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E95B8395-ADC6-4C2F-B46B-DCD7F513C8CA}"/>
              </a:ext>
            </a:extLst>
          </p:cNvPr>
          <p:cNvSpPr>
            <a:spLocks noGrp="1"/>
          </p:cNvSpPr>
          <p:nvPr>
            <p:ph idx="1"/>
          </p:nvPr>
        </p:nvSpPr>
        <p:spPr>
          <a:xfrm>
            <a:off x="722350" y="1016000"/>
            <a:ext cx="8317662" cy="5745034"/>
          </a:xfrm>
        </p:spPr>
        <p:txBody>
          <a:bodyPr>
            <a:normAutofit/>
          </a:bodyPr>
          <a:lstStyle/>
          <a:p>
            <a:pPr marL="0" indent="0">
              <a:buNone/>
            </a:pPr>
            <a:r>
              <a:rPr lang="fi-FI" sz="2000" dirty="0"/>
              <a:t>Leikissä osallistujat ovat vesimolekyylejä. Vesimolekyylit kisailevat keskenään kivi-paperi-sakset (KPS) –kisalla. Kisan voittaja pääsee aina tasolta seuraavalle. </a:t>
            </a:r>
          </a:p>
          <a:p>
            <a:pPr marL="0" indent="0">
              <a:buNone/>
            </a:pPr>
            <a:r>
              <a:rPr lang="fi-FI" sz="2000" dirty="0"/>
              <a:t>Rajatkaa tai merkitkää lumiseen maastoon alueet, joiden sisälle osallistujat mahtuvat: merialue, pilvialue, lumihanki ja sieltä kulkeva joki takaisin mereen. Alueiden välillä voi etäisyyttä olla esim. noin 10 m. Opettaja / ohjaaja on alueen keskellä. </a:t>
            </a:r>
          </a:p>
          <a:p>
            <a:pPr marL="342900" indent="-342900">
              <a:buAutoNum type="arabicParenR"/>
            </a:pPr>
            <a:r>
              <a:rPr lang="fi-FI" sz="2000" dirty="0"/>
              <a:t>Matka alkaa merestä. Osallistujat pelaavat vapaana olevien kesken KPS-kisan. Kisan voittanut osallistuja eli vesimolekyyli pääsee vesihöyryksi  pilveen. </a:t>
            </a:r>
          </a:p>
          <a:p>
            <a:pPr marL="342900" indent="-342900">
              <a:buAutoNum type="arabicParenR"/>
            </a:pPr>
            <a:r>
              <a:rPr lang="fi-FI" sz="2000" dirty="0"/>
              <a:t>Kun pilvessä on kolme vesimolekyyliä, ne </a:t>
            </a:r>
            <a:r>
              <a:rPr lang="fi-FI" sz="2000" dirty="0" err="1"/>
              <a:t>miuodostavat</a:t>
            </a:r>
            <a:r>
              <a:rPr lang="fi-FI" sz="2000" dirty="0"/>
              <a:t> kuusikulmion muodossa olevan lumihiutaleen ja aloittavat matkan lumihangeksi  maahan. Kuusikulmion muoto pitää säilyttää hajoamattomana lumihankeen asti, muuten  jokainen palaa takaisin pilveen. </a:t>
            </a:r>
          </a:p>
          <a:p>
            <a:pPr marL="342900" indent="-342900">
              <a:buAutoNum type="arabicParenR"/>
            </a:pPr>
            <a:r>
              <a:rPr lang="fi-FI" sz="2000" dirty="0"/>
              <a:t>Lumihangessa K-P-S-kisan voittanut sulaa vedeksi ja pääsee jokea pitkin takaisin mereen. </a:t>
            </a:r>
          </a:p>
          <a:p>
            <a:pPr marL="342900" indent="-342900">
              <a:buAutoNum type="arabicParenR"/>
            </a:pPr>
            <a:r>
              <a:rPr lang="fi-FI" sz="2000" dirty="0"/>
              <a:t>Leikin voi päättää siihen, että yksi on päässyt kiertämään eri vaiheet läpi ja katsoa kuinka monta on silloin eri vaiheissa. Jos aikaa on voi leikkiä pelata myös niin kauan, että esim. puolet ryhmästä on päässyt takaisin mereen.  </a:t>
            </a:r>
          </a:p>
        </p:txBody>
      </p:sp>
      <p:cxnSp>
        <p:nvCxnSpPr>
          <p:cNvPr id="37" name="Yhdistin: Kaareva 36">
            <a:extLst>
              <a:ext uri="{FF2B5EF4-FFF2-40B4-BE49-F238E27FC236}">
                <a16:creationId xmlns:a16="http://schemas.microsoft.com/office/drawing/2014/main" id="{C43691AB-46CA-4692-8B6C-6412604A6710}"/>
              </a:ext>
            </a:extLst>
          </p:cNvPr>
          <p:cNvCxnSpPr>
            <a:cxnSpLocks/>
          </p:cNvCxnSpPr>
          <p:nvPr/>
        </p:nvCxnSpPr>
        <p:spPr>
          <a:xfrm rot="16200000" flipV="1">
            <a:off x="9295130" y="4807285"/>
            <a:ext cx="1011272" cy="936797"/>
          </a:xfrm>
          <a:prstGeom prst="curved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6" name="Ellipsi 5">
            <a:extLst>
              <a:ext uri="{FF2B5EF4-FFF2-40B4-BE49-F238E27FC236}">
                <a16:creationId xmlns:a16="http://schemas.microsoft.com/office/drawing/2014/main" id="{37B1C69B-BE10-4BE2-A2F4-BEDD71D6CA36}"/>
              </a:ext>
            </a:extLst>
          </p:cNvPr>
          <p:cNvSpPr/>
          <p:nvPr/>
        </p:nvSpPr>
        <p:spPr>
          <a:xfrm>
            <a:off x="8598931" y="3758747"/>
            <a:ext cx="1554480" cy="1442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rgbClr val="FF0000"/>
                </a:solidFill>
              </a:rPr>
              <a:t>ALOITUS:</a:t>
            </a:r>
            <a:r>
              <a:rPr lang="fi-FI" b="1" dirty="0"/>
              <a:t>MERI</a:t>
            </a:r>
          </a:p>
        </p:txBody>
      </p:sp>
      <p:sp>
        <p:nvSpPr>
          <p:cNvPr id="8" name="Pilvi 7">
            <a:extLst>
              <a:ext uri="{FF2B5EF4-FFF2-40B4-BE49-F238E27FC236}">
                <a16:creationId xmlns:a16="http://schemas.microsoft.com/office/drawing/2014/main" id="{929EA3DF-3557-4F79-B040-4B153F0D022A}"/>
              </a:ext>
            </a:extLst>
          </p:cNvPr>
          <p:cNvSpPr/>
          <p:nvPr/>
        </p:nvSpPr>
        <p:spPr>
          <a:xfrm>
            <a:off x="10017469" y="1794814"/>
            <a:ext cx="1636067" cy="1182317"/>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solidFill>
              </a:rPr>
              <a:t>PILVET</a:t>
            </a:r>
          </a:p>
        </p:txBody>
      </p:sp>
      <p:sp>
        <p:nvSpPr>
          <p:cNvPr id="9" name="Suorakulmio 8">
            <a:extLst>
              <a:ext uri="{FF2B5EF4-FFF2-40B4-BE49-F238E27FC236}">
                <a16:creationId xmlns:a16="http://schemas.microsoft.com/office/drawing/2014/main" id="{55E61466-1F18-438A-8BB6-D714368F8E42}"/>
              </a:ext>
            </a:extLst>
          </p:cNvPr>
          <p:cNvSpPr/>
          <p:nvPr/>
        </p:nvSpPr>
        <p:spPr>
          <a:xfrm rot="19755229">
            <a:off x="9939542" y="5248951"/>
            <a:ext cx="1930400" cy="883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solidFill>
              </a:rPr>
              <a:t>LUMIHANKI</a:t>
            </a:r>
          </a:p>
        </p:txBody>
      </p:sp>
      <p:cxnSp>
        <p:nvCxnSpPr>
          <p:cNvPr id="11" name="Suora nuoliyhdysviiva 10">
            <a:extLst>
              <a:ext uri="{FF2B5EF4-FFF2-40B4-BE49-F238E27FC236}">
                <a16:creationId xmlns:a16="http://schemas.microsoft.com/office/drawing/2014/main" id="{CAA57DEB-1044-4C10-91BE-B421CA72DBFC}"/>
              </a:ext>
            </a:extLst>
          </p:cNvPr>
          <p:cNvCxnSpPr>
            <a:cxnSpLocks/>
          </p:cNvCxnSpPr>
          <p:nvPr/>
        </p:nvCxnSpPr>
        <p:spPr>
          <a:xfrm flipV="1">
            <a:off x="9742013" y="2927758"/>
            <a:ext cx="598312" cy="8844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AA1C39E3-06DA-48E9-A76A-08753FD2785D}"/>
              </a:ext>
            </a:extLst>
          </p:cNvPr>
          <p:cNvCxnSpPr>
            <a:cxnSpLocks/>
          </p:cNvCxnSpPr>
          <p:nvPr/>
        </p:nvCxnSpPr>
        <p:spPr>
          <a:xfrm>
            <a:off x="10865659" y="3046928"/>
            <a:ext cx="245079" cy="19773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iruutu 16">
            <a:extLst>
              <a:ext uri="{FF2B5EF4-FFF2-40B4-BE49-F238E27FC236}">
                <a16:creationId xmlns:a16="http://schemas.microsoft.com/office/drawing/2014/main" id="{5DEC5CFE-C33A-4B00-8417-0B7AA33D0F21}"/>
              </a:ext>
            </a:extLst>
          </p:cNvPr>
          <p:cNvSpPr txBox="1"/>
          <p:nvPr/>
        </p:nvSpPr>
        <p:spPr>
          <a:xfrm rot="2031889">
            <a:off x="9846278" y="5091017"/>
            <a:ext cx="751840" cy="369332"/>
          </a:xfrm>
          <a:prstGeom prst="rect">
            <a:avLst/>
          </a:prstGeom>
          <a:noFill/>
        </p:spPr>
        <p:txBody>
          <a:bodyPr wrap="square" rtlCol="0">
            <a:spAutoFit/>
          </a:bodyPr>
          <a:lstStyle/>
          <a:p>
            <a:r>
              <a:rPr lang="fi-FI" b="1" dirty="0"/>
              <a:t>JOKI</a:t>
            </a:r>
          </a:p>
        </p:txBody>
      </p:sp>
      <p:sp>
        <p:nvSpPr>
          <p:cNvPr id="23" name="Kuusikulmio 22">
            <a:extLst>
              <a:ext uri="{FF2B5EF4-FFF2-40B4-BE49-F238E27FC236}">
                <a16:creationId xmlns:a16="http://schemas.microsoft.com/office/drawing/2014/main" id="{08FA7F34-AD87-4A39-B804-6EE4D04E2CE7}"/>
              </a:ext>
            </a:extLst>
          </p:cNvPr>
          <p:cNvSpPr/>
          <p:nvPr/>
        </p:nvSpPr>
        <p:spPr>
          <a:xfrm>
            <a:off x="11079891" y="3396346"/>
            <a:ext cx="606631" cy="563447"/>
          </a:xfrm>
          <a:prstGeom prst="hexagon">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5" name="Iloiset kasvot 24">
            <a:extLst>
              <a:ext uri="{FF2B5EF4-FFF2-40B4-BE49-F238E27FC236}">
                <a16:creationId xmlns:a16="http://schemas.microsoft.com/office/drawing/2014/main" id="{13A244FB-2BDE-4B1F-8779-A6623C625AFD}"/>
              </a:ext>
            </a:extLst>
          </p:cNvPr>
          <p:cNvSpPr/>
          <p:nvPr/>
        </p:nvSpPr>
        <p:spPr>
          <a:xfrm rot="20055427">
            <a:off x="11105915" y="3255997"/>
            <a:ext cx="240348" cy="280697"/>
          </a:xfrm>
          <a:prstGeom prst="smileyFace">
            <a:avLst/>
          </a:prstGeom>
          <a:solidFill>
            <a:schemeClr val="accent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6" name="Iloiset kasvot 25">
            <a:extLst>
              <a:ext uri="{FF2B5EF4-FFF2-40B4-BE49-F238E27FC236}">
                <a16:creationId xmlns:a16="http://schemas.microsoft.com/office/drawing/2014/main" id="{F5E9FE17-A0E5-4F04-991A-8098EB0E392E}"/>
              </a:ext>
            </a:extLst>
          </p:cNvPr>
          <p:cNvSpPr/>
          <p:nvPr/>
        </p:nvSpPr>
        <p:spPr>
          <a:xfrm rot="12217189">
            <a:off x="11096692" y="3831357"/>
            <a:ext cx="240348" cy="280697"/>
          </a:xfrm>
          <a:prstGeom prst="smileyFace">
            <a:avLst/>
          </a:prstGeom>
          <a:solidFill>
            <a:schemeClr val="accent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7" name="Iloiset kasvot 26">
            <a:extLst>
              <a:ext uri="{FF2B5EF4-FFF2-40B4-BE49-F238E27FC236}">
                <a16:creationId xmlns:a16="http://schemas.microsoft.com/office/drawing/2014/main" id="{EE8C5841-544A-40D7-84A5-B7E5C364C2A7}"/>
              </a:ext>
            </a:extLst>
          </p:cNvPr>
          <p:cNvSpPr/>
          <p:nvPr/>
        </p:nvSpPr>
        <p:spPr>
          <a:xfrm rot="6373887">
            <a:off x="11566348" y="3578943"/>
            <a:ext cx="240348" cy="280697"/>
          </a:xfrm>
          <a:prstGeom prst="smileyFace">
            <a:avLst/>
          </a:prstGeom>
          <a:solidFill>
            <a:schemeClr val="accent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9" name="Nuoli: Kaareva ylös 28">
            <a:extLst>
              <a:ext uri="{FF2B5EF4-FFF2-40B4-BE49-F238E27FC236}">
                <a16:creationId xmlns:a16="http://schemas.microsoft.com/office/drawing/2014/main" id="{B8511CB3-402F-4F85-BCE0-DE6708186F75}"/>
              </a:ext>
            </a:extLst>
          </p:cNvPr>
          <p:cNvSpPr/>
          <p:nvPr/>
        </p:nvSpPr>
        <p:spPr>
          <a:xfrm rot="16952565">
            <a:off x="11423311" y="3677162"/>
            <a:ext cx="758845" cy="19913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30" name="Nuoli: Kaareva ylös 29">
            <a:extLst>
              <a:ext uri="{FF2B5EF4-FFF2-40B4-BE49-F238E27FC236}">
                <a16:creationId xmlns:a16="http://schemas.microsoft.com/office/drawing/2014/main" id="{87013108-60C5-477B-B04F-4DA723211E49}"/>
              </a:ext>
            </a:extLst>
          </p:cNvPr>
          <p:cNvSpPr/>
          <p:nvPr/>
        </p:nvSpPr>
        <p:spPr>
          <a:xfrm rot="9264407">
            <a:off x="10760014" y="3193105"/>
            <a:ext cx="758845" cy="19913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31" name="Nuoli: Kaareva ylös 30">
            <a:extLst>
              <a:ext uri="{FF2B5EF4-FFF2-40B4-BE49-F238E27FC236}">
                <a16:creationId xmlns:a16="http://schemas.microsoft.com/office/drawing/2014/main" id="{98FAB984-F87D-4B5C-8A05-D263F52D36AF}"/>
              </a:ext>
            </a:extLst>
          </p:cNvPr>
          <p:cNvSpPr/>
          <p:nvPr/>
        </p:nvSpPr>
        <p:spPr>
          <a:xfrm rot="2096278">
            <a:off x="10741881" y="4011536"/>
            <a:ext cx="758845" cy="19913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cxnSp>
        <p:nvCxnSpPr>
          <p:cNvPr id="32" name="Suora nuoliyhdysviiva 31">
            <a:extLst>
              <a:ext uri="{FF2B5EF4-FFF2-40B4-BE49-F238E27FC236}">
                <a16:creationId xmlns:a16="http://schemas.microsoft.com/office/drawing/2014/main" id="{4489F612-42C0-44BD-B742-30462AA09149}"/>
              </a:ext>
            </a:extLst>
          </p:cNvPr>
          <p:cNvCxnSpPr>
            <a:cxnSpLocks/>
          </p:cNvCxnSpPr>
          <p:nvPr/>
        </p:nvCxnSpPr>
        <p:spPr>
          <a:xfrm flipH="1" flipV="1">
            <a:off x="9509431" y="5201467"/>
            <a:ext cx="376110" cy="5530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8" name="Kuva 47" descr="Professori">
            <a:extLst>
              <a:ext uri="{FF2B5EF4-FFF2-40B4-BE49-F238E27FC236}">
                <a16:creationId xmlns:a16="http://schemas.microsoft.com/office/drawing/2014/main" id="{06E771F8-0B32-445C-B56C-6741B0C3EA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22198" y="4190166"/>
            <a:ext cx="630187" cy="630187"/>
          </a:xfrm>
          <a:prstGeom prst="rect">
            <a:avLst/>
          </a:prstGeom>
        </p:spPr>
      </p:pic>
      <p:sp>
        <p:nvSpPr>
          <p:cNvPr id="53" name="Suorakulmio: Pyöristetyt kulmat 52">
            <a:extLst>
              <a:ext uri="{FF2B5EF4-FFF2-40B4-BE49-F238E27FC236}">
                <a16:creationId xmlns:a16="http://schemas.microsoft.com/office/drawing/2014/main" id="{F306D76F-1327-4CFB-87F0-C40462067AC4}"/>
              </a:ext>
            </a:extLst>
          </p:cNvPr>
          <p:cNvSpPr/>
          <p:nvPr/>
        </p:nvSpPr>
        <p:spPr>
          <a:xfrm>
            <a:off x="69045" y="71120"/>
            <a:ext cx="12053910" cy="6689914"/>
          </a:xfrm>
          <a:prstGeom prst="roundRect">
            <a:avLst/>
          </a:prstGeom>
          <a:noFill/>
          <a:ln w="1270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7" name="Otsikko 1">
            <a:extLst>
              <a:ext uri="{FF2B5EF4-FFF2-40B4-BE49-F238E27FC236}">
                <a16:creationId xmlns:a16="http://schemas.microsoft.com/office/drawing/2014/main" id="{B9724F1E-34F5-467A-909D-C6D8CCD545A2}"/>
              </a:ext>
            </a:extLst>
          </p:cNvPr>
          <p:cNvSpPr>
            <a:spLocks noGrp="1"/>
          </p:cNvSpPr>
          <p:nvPr>
            <p:ph type="title"/>
          </p:nvPr>
        </p:nvSpPr>
        <p:spPr>
          <a:xfrm>
            <a:off x="726098" y="50972"/>
            <a:ext cx="10515600" cy="1226375"/>
          </a:xfrm>
        </p:spPr>
        <p:txBody>
          <a:bodyPr>
            <a:normAutofit/>
          </a:bodyPr>
          <a:lstStyle/>
          <a:p>
            <a:r>
              <a:rPr lang="fi-FI" b="1" dirty="0">
                <a:highlight>
                  <a:srgbClr val="FFFF00"/>
                </a:highlight>
                <a:latin typeface="Gill Sans Ultra Bold Condensed" panose="020B0A06020104020203" pitchFamily="34" charset="0"/>
              </a:rPr>
              <a:t>VEDEN KIERTOKULKU -LEIKKI</a:t>
            </a:r>
          </a:p>
        </p:txBody>
      </p:sp>
      <p:sp>
        <p:nvSpPr>
          <p:cNvPr id="24" name="Vuokaaviosymboli: Liitin 23">
            <a:extLst>
              <a:ext uri="{FF2B5EF4-FFF2-40B4-BE49-F238E27FC236}">
                <a16:creationId xmlns:a16="http://schemas.microsoft.com/office/drawing/2014/main" id="{5EC8A1BF-739C-4512-B755-07A5C27C7C6D}"/>
              </a:ext>
            </a:extLst>
          </p:cNvPr>
          <p:cNvSpPr/>
          <p:nvPr/>
        </p:nvSpPr>
        <p:spPr>
          <a:xfrm>
            <a:off x="237222" y="72753"/>
            <a:ext cx="431392" cy="448978"/>
          </a:xfrm>
          <a:prstGeom prst="flowChartConnector">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1</a:t>
            </a:r>
          </a:p>
        </p:txBody>
      </p:sp>
    </p:spTree>
    <p:extLst>
      <p:ext uri="{BB962C8B-B14F-4D97-AF65-F5344CB8AC3E}">
        <p14:creationId xmlns:p14="http://schemas.microsoft.com/office/powerpoint/2010/main" val="675424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8111A8A-8F4D-C816-9BE4-961F315FAA6B}"/>
              </a:ext>
            </a:extLst>
          </p:cNvPr>
          <p:cNvPicPr>
            <a:picLocks noChangeAspect="1"/>
          </p:cNvPicPr>
          <p:nvPr/>
        </p:nvPicPr>
        <p:blipFill rotWithShape="1">
          <a:blip r:embed="rId2"/>
          <a:srcRect l="30911" t="17823" r="17942" b="13239"/>
          <a:stretch/>
        </p:blipFill>
        <p:spPr>
          <a:xfrm>
            <a:off x="4870426" y="1016536"/>
            <a:ext cx="6839413" cy="5185438"/>
          </a:xfrm>
          <a:prstGeom prst="rect">
            <a:avLst/>
          </a:prstGeom>
        </p:spPr>
      </p:pic>
      <p:sp>
        <p:nvSpPr>
          <p:cNvPr id="5" name="Tekstiruutu 4">
            <a:extLst>
              <a:ext uri="{FF2B5EF4-FFF2-40B4-BE49-F238E27FC236}">
                <a16:creationId xmlns:a16="http://schemas.microsoft.com/office/drawing/2014/main" id="{724AB0EE-5759-FB57-98B4-3A6FE6817AFD}"/>
              </a:ext>
            </a:extLst>
          </p:cNvPr>
          <p:cNvSpPr txBox="1"/>
          <p:nvPr/>
        </p:nvSpPr>
        <p:spPr>
          <a:xfrm>
            <a:off x="813118" y="1016536"/>
            <a:ext cx="3184724" cy="4893647"/>
          </a:xfrm>
          <a:prstGeom prst="rect">
            <a:avLst/>
          </a:prstGeom>
          <a:noFill/>
        </p:spPr>
        <p:txBody>
          <a:bodyPr wrap="square" rtlCol="0">
            <a:spAutoFit/>
          </a:bodyPr>
          <a:lstStyle/>
          <a:p>
            <a:r>
              <a:rPr lang="fi-FI" sz="2400" b="1" dirty="0"/>
              <a:t>Lumihiutaleiden syntyyn vaikuttaa eniten jääkiteiden kasvamisen ja yhdistymisen aikana yläilmakehässä oleva lämpötila ja ilman kosteuden eli ilmakehän vesihöyryn ylikyllästyminen (supersaturaatio). </a:t>
            </a:r>
          </a:p>
          <a:p>
            <a:endParaRPr lang="fi-FI" sz="2400" dirty="0"/>
          </a:p>
          <a:p>
            <a:endParaRPr lang="fi-FI" sz="2400" dirty="0"/>
          </a:p>
        </p:txBody>
      </p:sp>
      <p:sp>
        <p:nvSpPr>
          <p:cNvPr id="2" name="Tekstiruutu 1">
            <a:extLst>
              <a:ext uri="{FF2B5EF4-FFF2-40B4-BE49-F238E27FC236}">
                <a16:creationId xmlns:a16="http://schemas.microsoft.com/office/drawing/2014/main" id="{F3CD57A1-9546-4A96-A5E9-82B642733BA6}"/>
              </a:ext>
            </a:extLst>
          </p:cNvPr>
          <p:cNvSpPr txBox="1"/>
          <p:nvPr/>
        </p:nvSpPr>
        <p:spPr>
          <a:xfrm>
            <a:off x="7028122" y="6237064"/>
            <a:ext cx="3693748" cy="338554"/>
          </a:xfrm>
          <a:prstGeom prst="rect">
            <a:avLst/>
          </a:prstGeom>
          <a:noFill/>
        </p:spPr>
        <p:txBody>
          <a:bodyPr wrap="square" rtlCol="0">
            <a:spAutoFit/>
          </a:bodyPr>
          <a:lstStyle/>
          <a:p>
            <a:r>
              <a:rPr lang="fi-FI" sz="1600" b="1" dirty="0">
                <a:solidFill>
                  <a:srgbClr val="414A47"/>
                </a:solidFill>
              </a:rPr>
              <a:t>Lämpötila yläilmakehässä [°C]</a:t>
            </a:r>
          </a:p>
        </p:txBody>
      </p:sp>
      <p:pic>
        <p:nvPicPr>
          <p:cNvPr id="8" name="Kuva 7">
            <a:extLst>
              <a:ext uri="{FF2B5EF4-FFF2-40B4-BE49-F238E27FC236}">
                <a16:creationId xmlns:a16="http://schemas.microsoft.com/office/drawing/2014/main" id="{6F1B8735-73F3-442B-86A2-0B391F560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9" name="Kuva 8">
            <a:extLst>
              <a:ext uri="{FF2B5EF4-FFF2-40B4-BE49-F238E27FC236}">
                <a16:creationId xmlns:a16="http://schemas.microsoft.com/office/drawing/2014/main" id="{13472BAE-5FED-450B-9A31-6A6E8B0AA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10" name="Picture 13" descr="Lapin korkeakoulukonserni - LUC">
            <a:extLst>
              <a:ext uri="{FF2B5EF4-FFF2-40B4-BE49-F238E27FC236}">
                <a16:creationId xmlns:a16="http://schemas.microsoft.com/office/drawing/2014/main" id="{1BBA181F-5AE9-4363-9D82-4C04B2219A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7" name="Vuokaaviosymboli: Liitin 6">
            <a:extLst>
              <a:ext uri="{FF2B5EF4-FFF2-40B4-BE49-F238E27FC236}">
                <a16:creationId xmlns:a16="http://schemas.microsoft.com/office/drawing/2014/main" id="{E1B9B3E3-CF13-4DAA-B690-56B24E9C2098}"/>
              </a:ext>
            </a:extLst>
          </p:cNvPr>
          <p:cNvSpPr/>
          <p:nvPr/>
        </p:nvSpPr>
        <p:spPr>
          <a:xfrm>
            <a:off x="237222" y="72753"/>
            <a:ext cx="431392" cy="448978"/>
          </a:xfrm>
          <a:prstGeom prst="flowChartConnector">
            <a:avLst/>
          </a:prstGeom>
          <a:solidFill>
            <a:srgbClr val="66D0E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1</a:t>
            </a:r>
          </a:p>
        </p:txBody>
      </p:sp>
      <p:sp>
        <p:nvSpPr>
          <p:cNvPr id="11" name="Otsikko 1">
            <a:extLst>
              <a:ext uri="{FF2B5EF4-FFF2-40B4-BE49-F238E27FC236}">
                <a16:creationId xmlns:a16="http://schemas.microsoft.com/office/drawing/2014/main" id="{9716A8AB-2C0A-4438-95B8-C8629DD74D05}"/>
              </a:ext>
            </a:extLst>
          </p:cNvPr>
          <p:cNvSpPr>
            <a:spLocks noGrp="1"/>
          </p:cNvSpPr>
          <p:nvPr>
            <p:ph type="title"/>
          </p:nvPr>
        </p:nvSpPr>
        <p:spPr>
          <a:xfrm>
            <a:off x="838200" y="0"/>
            <a:ext cx="11116578" cy="1325563"/>
          </a:xfrm>
        </p:spPr>
        <p:txBody>
          <a:bodyPr>
            <a:normAutofit/>
          </a:bodyPr>
          <a:lstStyle/>
          <a:p>
            <a:r>
              <a:rPr lang="fi-FI" sz="3800" b="1" dirty="0">
                <a:latin typeface="Gill Sans Ultra Bold Condensed" panose="020B0A06020104020203" pitchFamily="34" charset="0"/>
              </a:rPr>
              <a:t>ERI OLOSUHTEISSA SYNTYY ERILAISIA LUMIKITEITÄ</a:t>
            </a:r>
          </a:p>
        </p:txBody>
      </p:sp>
      <p:sp>
        <p:nvSpPr>
          <p:cNvPr id="12" name="Tekstiruutu 11">
            <a:extLst>
              <a:ext uri="{FF2B5EF4-FFF2-40B4-BE49-F238E27FC236}">
                <a16:creationId xmlns:a16="http://schemas.microsoft.com/office/drawing/2014/main" id="{9D48B698-09FB-41C0-876B-F1785D6D34AF}"/>
              </a:ext>
            </a:extLst>
          </p:cNvPr>
          <p:cNvSpPr txBox="1"/>
          <p:nvPr/>
        </p:nvSpPr>
        <p:spPr>
          <a:xfrm rot="16200000">
            <a:off x="2712840" y="3510378"/>
            <a:ext cx="3693748" cy="584775"/>
          </a:xfrm>
          <a:prstGeom prst="rect">
            <a:avLst/>
          </a:prstGeom>
          <a:noFill/>
        </p:spPr>
        <p:txBody>
          <a:bodyPr wrap="square" rtlCol="0">
            <a:spAutoFit/>
          </a:bodyPr>
          <a:lstStyle/>
          <a:p>
            <a:pPr algn="ctr"/>
            <a:r>
              <a:rPr lang="fi-FI" sz="1600" b="1" dirty="0">
                <a:solidFill>
                  <a:srgbClr val="414A47"/>
                </a:solidFill>
              </a:rPr>
              <a:t>Vesihöyryn ylikyllästyminen eli </a:t>
            </a:r>
          </a:p>
          <a:p>
            <a:pPr algn="ctr"/>
            <a:r>
              <a:rPr lang="fi-FI" sz="1600" b="1" dirty="0">
                <a:solidFill>
                  <a:srgbClr val="414A47"/>
                </a:solidFill>
              </a:rPr>
              <a:t>Supersaturaatio [g/m³]</a:t>
            </a:r>
          </a:p>
        </p:txBody>
      </p:sp>
      <p:sp>
        <p:nvSpPr>
          <p:cNvPr id="3" name="Suorakulmio 2">
            <a:extLst>
              <a:ext uri="{FF2B5EF4-FFF2-40B4-BE49-F238E27FC236}">
                <a16:creationId xmlns:a16="http://schemas.microsoft.com/office/drawing/2014/main" id="{FB0F95F6-9579-477B-9A28-7C0DFEC9F5FB}"/>
              </a:ext>
            </a:extLst>
          </p:cNvPr>
          <p:cNvSpPr/>
          <p:nvPr/>
        </p:nvSpPr>
        <p:spPr>
          <a:xfrm>
            <a:off x="838200" y="5649640"/>
            <a:ext cx="2757377" cy="923330"/>
          </a:xfrm>
          <a:prstGeom prst="rect">
            <a:avLst/>
          </a:prstGeom>
        </p:spPr>
        <p:txBody>
          <a:bodyPr wrap="square">
            <a:spAutoFit/>
          </a:bodyPr>
          <a:lstStyle/>
          <a:p>
            <a:r>
              <a:rPr lang="fi-FI" dirty="0"/>
              <a:t>Kaavion lähde: </a:t>
            </a:r>
          </a:p>
          <a:p>
            <a:r>
              <a:rPr lang="fi-FI" dirty="0" err="1"/>
              <a:t>Libbrecht</a:t>
            </a:r>
            <a:r>
              <a:rPr lang="fi-FI" dirty="0"/>
              <a:t>, K., </a:t>
            </a:r>
            <a:r>
              <a:rPr lang="fi-FI" dirty="0" err="1"/>
              <a:t>Rasmussen,P</a:t>
            </a:r>
            <a:r>
              <a:rPr lang="fi-FI" dirty="0"/>
              <a:t>. Lumihiutale. 2008</a:t>
            </a:r>
          </a:p>
        </p:txBody>
      </p:sp>
    </p:spTree>
    <p:extLst>
      <p:ext uri="{BB962C8B-B14F-4D97-AF65-F5344CB8AC3E}">
        <p14:creationId xmlns:p14="http://schemas.microsoft.com/office/powerpoint/2010/main" val="2397920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699D4B08-87EF-458B-936F-73A5B98A5E16}"/>
              </a:ext>
            </a:extLst>
          </p:cNvPr>
          <p:cNvPicPr>
            <a:picLocks noChangeAspect="1"/>
          </p:cNvPicPr>
          <p:nvPr/>
        </p:nvPicPr>
        <p:blipFill>
          <a:blip r:embed="rId2"/>
          <a:stretch>
            <a:fillRect/>
          </a:stretch>
        </p:blipFill>
        <p:spPr>
          <a:xfrm>
            <a:off x="9987280" y="142240"/>
            <a:ext cx="1942097" cy="3338683"/>
          </a:xfrm>
          <a:prstGeom prst="rect">
            <a:avLst/>
          </a:prstGeom>
        </p:spPr>
      </p:pic>
      <p:sp>
        <p:nvSpPr>
          <p:cNvPr id="2" name="Otsikko 1">
            <a:extLst>
              <a:ext uri="{FF2B5EF4-FFF2-40B4-BE49-F238E27FC236}">
                <a16:creationId xmlns:a16="http://schemas.microsoft.com/office/drawing/2014/main" id="{C18059D3-628A-7A97-5FDC-CAEC2F72D69E}"/>
              </a:ext>
            </a:extLst>
          </p:cNvPr>
          <p:cNvSpPr>
            <a:spLocks noGrp="1"/>
          </p:cNvSpPr>
          <p:nvPr>
            <p:ph type="title"/>
          </p:nvPr>
        </p:nvSpPr>
        <p:spPr>
          <a:xfrm>
            <a:off x="838200" y="0"/>
            <a:ext cx="10515600" cy="1325563"/>
          </a:xfrm>
        </p:spPr>
        <p:txBody>
          <a:bodyPr/>
          <a:lstStyle/>
          <a:p>
            <a:r>
              <a:rPr lang="fi-FI" b="1" dirty="0">
                <a:latin typeface="Gill Sans Ultra Bold Condensed" panose="020B0A06020104020203" pitchFamily="34" charset="0"/>
              </a:rPr>
              <a:t>LUMISADE</a:t>
            </a:r>
          </a:p>
        </p:txBody>
      </p:sp>
      <p:sp>
        <p:nvSpPr>
          <p:cNvPr id="3" name="Sisällön paikkamerkki 2">
            <a:extLst>
              <a:ext uri="{FF2B5EF4-FFF2-40B4-BE49-F238E27FC236}">
                <a16:creationId xmlns:a16="http://schemas.microsoft.com/office/drawing/2014/main" id="{FB5618F3-78A8-4729-619D-76B9EC9B0FEC}"/>
              </a:ext>
            </a:extLst>
          </p:cNvPr>
          <p:cNvSpPr>
            <a:spLocks noGrp="1"/>
          </p:cNvSpPr>
          <p:nvPr>
            <p:ph idx="1"/>
          </p:nvPr>
        </p:nvSpPr>
        <p:spPr>
          <a:xfrm>
            <a:off x="838199" y="1005840"/>
            <a:ext cx="9799321" cy="5709920"/>
          </a:xfrm>
        </p:spPr>
        <p:txBody>
          <a:bodyPr>
            <a:normAutofit fontScale="40000" lnSpcReduction="20000"/>
          </a:bodyPr>
          <a:lstStyle/>
          <a:p>
            <a:pPr marL="0" indent="0">
              <a:buNone/>
            </a:pPr>
            <a:r>
              <a:rPr lang="fi-FI" sz="7000" b="1" dirty="0">
                <a:solidFill>
                  <a:srgbClr val="262626"/>
                </a:solidFill>
                <a:cs typeface="Calibri" panose="020F0502020204030204" pitchFamily="34" charset="0"/>
              </a:rPr>
              <a:t>Lumisateen syntymisen edellytyksiä on kolme: </a:t>
            </a:r>
          </a:p>
          <a:p>
            <a:pPr marL="1600200" lvl="1" indent="-1143000">
              <a:buAutoNum type="arabicParenR"/>
            </a:pPr>
            <a:r>
              <a:rPr lang="fi-FI" sz="7000" b="1" dirty="0">
                <a:solidFill>
                  <a:srgbClr val="262626"/>
                </a:solidFill>
                <a:cs typeface="Calibri" panose="020F0502020204030204" pitchFamily="34" charset="0"/>
              </a:rPr>
              <a:t>ilman viileneminen riittävän kylmäksi, </a:t>
            </a:r>
          </a:p>
          <a:p>
            <a:pPr marL="1600200" lvl="1" indent="-1143000">
              <a:buAutoNum type="arabicParenR"/>
            </a:pPr>
            <a:r>
              <a:rPr lang="fi-FI" sz="7000" b="1" dirty="0">
                <a:solidFill>
                  <a:srgbClr val="262626"/>
                </a:solidFill>
                <a:cs typeface="Calibri" panose="020F0502020204030204" pitchFamily="34" charset="0"/>
              </a:rPr>
              <a:t>vesihöyryn tiivistyminen ilman epäpuhtauksien ympärille sekä </a:t>
            </a:r>
          </a:p>
          <a:p>
            <a:pPr marL="1600200" lvl="1" indent="-1143000">
              <a:buAutoNum type="arabicParenR"/>
            </a:pPr>
            <a:r>
              <a:rPr lang="fi-FI" sz="7000" b="1" dirty="0">
                <a:solidFill>
                  <a:srgbClr val="262626"/>
                </a:solidFill>
                <a:cs typeface="Calibri" panose="020F0502020204030204" pitchFamily="34" charset="0"/>
              </a:rPr>
              <a:t>lumi-jääkiteiden kasvaminen sopivan kokoisiksi. </a:t>
            </a:r>
          </a:p>
          <a:p>
            <a:r>
              <a:rPr lang="fi-FI" sz="6000" dirty="0">
                <a:solidFill>
                  <a:srgbClr val="262626"/>
                </a:solidFill>
                <a:cs typeface="Calibri" panose="020F0502020204030204" pitchFamily="34" charset="0"/>
              </a:rPr>
              <a:t>Vesimolekyylit törmäilevät pilvessä noin 6-8 km korkeudella. Riittävän viileässä ilmassa ne muuttuvat jääkiteiksi, niiden koko kasvaa ja jääkiteisiin liittyy lisää vesimolekyylejä.</a:t>
            </a:r>
          </a:p>
          <a:p>
            <a:r>
              <a:rPr lang="fi-FI" sz="6000" dirty="0">
                <a:solidFill>
                  <a:srgbClr val="262626"/>
                </a:solidFill>
                <a:cs typeface="Calibri" panose="020F0502020204030204" pitchFamily="34" charset="0"/>
              </a:rPr>
              <a:t>Lumihiutaleet ovat usein toisiinsa liittyneitä 6-kulmaisia lumikiteitä. Yhdessä 2 cm levyisessä lumihiutaleessa voi olla jopa yli 100 lumi-jääkidettä. </a:t>
            </a:r>
          </a:p>
          <a:p>
            <a:r>
              <a:rPr lang="fi-FI" sz="6000" dirty="0">
                <a:solidFill>
                  <a:srgbClr val="262626"/>
                </a:solidFill>
                <a:cs typeface="Calibri" panose="020F0502020204030204" pitchFamily="34" charset="0"/>
              </a:rPr>
              <a:t>Kun syntyneet lumikiteet ovat riittävän raskaita, ne leijailevat tuulettomissa oloissa alaspäin noin 5 km/h nopeudella eli 1,4 m/s. Tuulisella säällä lumikiteet liikkuvat noin tuulen nopeudella maan pinnalla. </a:t>
            </a:r>
          </a:p>
          <a:p>
            <a:r>
              <a:rPr lang="fi-FI" sz="6000" dirty="0">
                <a:solidFill>
                  <a:srgbClr val="262626"/>
                </a:solidFill>
                <a:cs typeface="Calibri" panose="020F0502020204030204" pitchFamily="34" charset="0"/>
              </a:rPr>
              <a:t>Lumikiteitä raskaampien vesipisaroiden putoamisnopeus on noin 6-7 m/s. </a:t>
            </a:r>
          </a:p>
          <a:p>
            <a:r>
              <a:rPr lang="fi-FI" sz="6000" dirty="0">
                <a:solidFill>
                  <a:srgbClr val="262626"/>
                </a:solidFill>
                <a:cs typeface="Calibri" panose="020F0502020204030204" pitchFamily="34" charset="0"/>
              </a:rPr>
              <a:t>Kun maan pinnalla lämpötila on pakkasen puolella tai lähellä sitä, lumi pysyy lumena maan pinnalle asti, eikä muutu vedeksi tai tihkuksi. </a:t>
            </a:r>
          </a:p>
          <a:p>
            <a:pPr marL="0" indent="0">
              <a:buNone/>
            </a:pPr>
            <a:endParaRPr lang="fi-FI" sz="1100" dirty="0">
              <a:solidFill>
                <a:srgbClr val="262626"/>
              </a:solidFill>
              <a:highlight>
                <a:srgbClr val="FFFF00"/>
              </a:highlight>
              <a:cs typeface="Calibri" panose="020F0502020204030204" pitchFamily="34" charset="0"/>
            </a:endParaRPr>
          </a:p>
        </p:txBody>
      </p:sp>
      <p:pic>
        <p:nvPicPr>
          <p:cNvPr id="6" name="Kuva 5">
            <a:extLst>
              <a:ext uri="{FF2B5EF4-FFF2-40B4-BE49-F238E27FC236}">
                <a16:creationId xmlns:a16="http://schemas.microsoft.com/office/drawing/2014/main" id="{B7CEFD20-5480-41D6-B0F4-97565826C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8776" y="3344863"/>
            <a:ext cx="1720683" cy="579437"/>
          </a:xfrm>
          <a:prstGeom prst="rect">
            <a:avLst/>
          </a:prstGeom>
        </p:spPr>
      </p:pic>
      <p:pic>
        <p:nvPicPr>
          <p:cNvPr id="7" name="Kuva 6">
            <a:extLst>
              <a:ext uri="{FF2B5EF4-FFF2-40B4-BE49-F238E27FC236}">
                <a16:creationId xmlns:a16="http://schemas.microsoft.com/office/drawing/2014/main" id="{D98C415B-EB7D-4064-B7B6-985934741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6190" y="5351463"/>
            <a:ext cx="2632516" cy="611746"/>
          </a:xfrm>
          <a:prstGeom prst="rect">
            <a:avLst/>
          </a:prstGeom>
        </p:spPr>
      </p:pic>
      <p:pic>
        <p:nvPicPr>
          <p:cNvPr id="8" name="Picture 13" descr="Lapin korkeakoulukonserni - LUC">
            <a:extLst>
              <a:ext uri="{FF2B5EF4-FFF2-40B4-BE49-F238E27FC236}">
                <a16:creationId xmlns:a16="http://schemas.microsoft.com/office/drawing/2014/main" id="{DC3D1ABC-04EB-4C68-B49E-3170DB8FB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67992" y="1145409"/>
            <a:ext cx="2279118" cy="579437"/>
          </a:xfrm>
          <a:prstGeom prst="rect">
            <a:avLst/>
          </a:prstGeom>
          <a:noFill/>
          <a:extLst>
            <a:ext uri="{909E8E84-426E-40DD-AFC4-6F175D3DCCD1}">
              <a14:hiddenFill xmlns:a14="http://schemas.microsoft.com/office/drawing/2010/main">
                <a:solidFill>
                  <a:srgbClr val="FFFFFF"/>
                </a:solidFill>
              </a14:hiddenFill>
            </a:ext>
          </a:extLst>
        </p:spPr>
      </p:pic>
      <p:sp>
        <p:nvSpPr>
          <p:cNvPr id="9" name="Vuokaaviosymboli: Liitin 8">
            <a:extLst>
              <a:ext uri="{FF2B5EF4-FFF2-40B4-BE49-F238E27FC236}">
                <a16:creationId xmlns:a16="http://schemas.microsoft.com/office/drawing/2014/main" id="{A639AA86-F596-4C90-8B25-94C53A5DC5A6}"/>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2</a:t>
            </a:r>
          </a:p>
        </p:txBody>
      </p:sp>
      <p:pic>
        <p:nvPicPr>
          <p:cNvPr id="10" name="Picture 2" descr="https://mirrors.creativecommons.org/presskit/buttons/88x31/png/by-nc-sa.png">
            <a:extLst>
              <a:ext uri="{FF2B5EF4-FFF2-40B4-BE49-F238E27FC236}">
                <a16:creationId xmlns:a16="http://schemas.microsoft.com/office/drawing/2014/main" id="{912A52EE-ADF8-428F-A4F5-F3128393C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800" y="6400582"/>
            <a:ext cx="900827" cy="31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14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umisateen muodostuminen. Kuva: Tero Juuti">
            <a:extLst>
              <a:ext uri="{FF2B5EF4-FFF2-40B4-BE49-F238E27FC236}">
                <a16:creationId xmlns:a16="http://schemas.microsoft.com/office/drawing/2014/main" id="{C647D71F-2587-A8C3-E58F-38628B4FD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1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3E99CB0D-AA6D-FA0E-FC45-B8D50F775C60}"/>
              </a:ext>
            </a:extLst>
          </p:cNvPr>
          <p:cNvSpPr txBox="1"/>
          <p:nvPr/>
        </p:nvSpPr>
        <p:spPr>
          <a:xfrm>
            <a:off x="138866" y="6405589"/>
            <a:ext cx="9197147" cy="523220"/>
          </a:xfrm>
          <a:prstGeom prst="rect">
            <a:avLst/>
          </a:prstGeom>
          <a:noFill/>
        </p:spPr>
        <p:txBody>
          <a:bodyPr wrap="square" rtlCol="0">
            <a:spAutoFit/>
          </a:bodyPr>
          <a:lstStyle/>
          <a:p>
            <a:r>
              <a:rPr lang="fi-FI" sz="1400" b="1" i="0" dirty="0">
                <a:effectLst/>
              </a:rPr>
              <a:t>Käyttöoikeus: YLE Oppiminen CC BY-NC / Kuvan alkuperäinen tekijä: Tero Juuti (muokattu)</a:t>
            </a:r>
          </a:p>
          <a:p>
            <a:r>
              <a:rPr lang="fi-FI" sz="1400" b="1" dirty="0">
                <a:hlinkClick r:id="rId3"/>
              </a:rPr>
              <a:t>https://yle.fi/aihe/artikkeli/2013/11/11/lumi-jaa-ja-pakkanen</a:t>
            </a:r>
            <a:r>
              <a:rPr lang="fi-FI" sz="1400" b="1" dirty="0"/>
              <a:t> </a:t>
            </a:r>
          </a:p>
        </p:txBody>
      </p:sp>
      <p:sp>
        <p:nvSpPr>
          <p:cNvPr id="6" name="Vuokaaviosymboli: Liitin 5">
            <a:extLst>
              <a:ext uri="{FF2B5EF4-FFF2-40B4-BE49-F238E27FC236}">
                <a16:creationId xmlns:a16="http://schemas.microsoft.com/office/drawing/2014/main" id="{0B59CF7E-A619-4989-BC73-DE7AE76D92EE}"/>
              </a:ext>
            </a:extLst>
          </p:cNvPr>
          <p:cNvSpPr/>
          <p:nvPr/>
        </p:nvSpPr>
        <p:spPr>
          <a:xfrm>
            <a:off x="237222" y="72753"/>
            <a:ext cx="431392" cy="448978"/>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rPr>
              <a:t>2</a:t>
            </a:r>
          </a:p>
        </p:txBody>
      </p:sp>
      <p:sp>
        <p:nvSpPr>
          <p:cNvPr id="2" name="Tekstiruutu 1">
            <a:extLst>
              <a:ext uri="{FF2B5EF4-FFF2-40B4-BE49-F238E27FC236}">
                <a16:creationId xmlns:a16="http://schemas.microsoft.com/office/drawing/2014/main" id="{2CA70E80-83CD-487D-BDFF-0806CC7A4984}"/>
              </a:ext>
            </a:extLst>
          </p:cNvPr>
          <p:cNvSpPr txBox="1"/>
          <p:nvPr/>
        </p:nvSpPr>
        <p:spPr>
          <a:xfrm>
            <a:off x="833120" y="724252"/>
            <a:ext cx="3076478" cy="1384995"/>
          </a:xfrm>
          <a:prstGeom prst="rect">
            <a:avLst/>
          </a:prstGeom>
          <a:gradFill flip="none" rotWithShape="1">
            <a:gsLst>
              <a:gs pos="0">
                <a:srgbClr val="0097CE"/>
              </a:gs>
              <a:gs pos="50000">
                <a:srgbClr val="019ED3"/>
              </a:gs>
              <a:gs pos="100000">
                <a:srgbClr val="01A9D8"/>
              </a:gs>
            </a:gsLst>
            <a:lin ang="5400000" scaled="1"/>
            <a:tileRect/>
          </a:gradFill>
        </p:spPr>
        <p:txBody>
          <a:bodyPr wrap="square" rtlCol="0">
            <a:spAutoFit/>
          </a:bodyPr>
          <a:lstStyle/>
          <a:p>
            <a:pPr algn="r"/>
            <a:endParaRPr lang="fi-FI" sz="2400" dirty="0">
              <a:solidFill>
                <a:schemeClr val="bg1"/>
              </a:solidFill>
              <a:effectLst>
                <a:outerShdw blurRad="38100" dist="38100" dir="2700000" algn="tl">
                  <a:srgbClr val="000000">
                    <a:alpha val="43137"/>
                  </a:srgbClr>
                </a:outerShdw>
              </a:effectLst>
            </a:endParaRPr>
          </a:p>
          <a:p>
            <a:pPr algn="r"/>
            <a:endParaRPr lang="fi-FI" sz="2000" dirty="0">
              <a:solidFill>
                <a:schemeClr val="bg1"/>
              </a:solidFill>
              <a:effectLst>
                <a:outerShdw blurRad="38100" dist="38100" dir="2700000" algn="tl">
                  <a:srgbClr val="000000">
                    <a:alpha val="43137"/>
                  </a:srgbClr>
                </a:outerShdw>
              </a:effectLst>
            </a:endParaRPr>
          </a:p>
          <a:p>
            <a:pPr algn="r"/>
            <a:r>
              <a:rPr lang="fi-FI" sz="2000" dirty="0">
                <a:solidFill>
                  <a:schemeClr val="bg1"/>
                </a:solidFill>
                <a:effectLst>
                  <a:outerShdw blurRad="38100" dist="38100" dir="2700000" algn="tl">
                    <a:srgbClr val="000000">
                      <a:alpha val="43137"/>
                    </a:srgbClr>
                  </a:outerShdw>
                </a:effectLst>
              </a:rPr>
              <a:t>Lunta sataa, kun kylmä ilma kohtaa lämpimän ilman. </a:t>
            </a:r>
          </a:p>
        </p:txBody>
      </p:sp>
      <p:sp>
        <p:nvSpPr>
          <p:cNvPr id="3" name="Tekstiruutu 2">
            <a:extLst>
              <a:ext uri="{FF2B5EF4-FFF2-40B4-BE49-F238E27FC236}">
                <a16:creationId xmlns:a16="http://schemas.microsoft.com/office/drawing/2014/main" id="{2F517724-BD43-4A0C-B1EE-311CA3AFEA8E}"/>
              </a:ext>
            </a:extLst>
          </p:cNvPr>
          <p:cNvSpPr txBox="1"/>
          <p:nvPr/>
        </p:nvSpPr>
        <p:spPr>
          <a:xfrm>
            <a:off x="7368363" y="1312545"/>
            <a:ext cx="2551815" cy="2246769"/>
          </a:xfrm>
          <a:prstGeom prst="rect">
            <a:avLst/>
          </a:prstGeom>
          <a:gradFill>
            <a:gsLst>
              <a:gs pos="0">
                <a:srgbClr val="009BD1"/>
              </a:gs>
              <a:gs pos="50000">
                <a:srgbClr val="00B1DB"/>
              </a:gs>
              <a:gs pos="100000">
                <a:srgbClr val="39C1E1"/>
              </a:gs>
            </a:gsLst>
            <a:lin ang="5400000" scaled="1"/>
          </a:gradFill>
        </p:spPr>
        <p:txBody>
          <a:bodyPr wrap="square" rtlCol="0">
            <a:spAutoFit/>
          </a:bodyPr>
          <a:lstStyle/>
          <a:p>
            <a:r>
              <a:rPr lang="fi-FI" sz="2000" dirty="0">
                <a:solidFill>
                  <a:schemeClr val="bg1"/>
                </a:solidFill>
                <a:effectLst>
                  <a:outerShdw blurRad="38100" dist="38100" dir="2700000" algn="tl">
                    <a:srgbClr val="000000">
                      <a:alpha val="43137"/>
                    </a:srgbClr>
                  </a:outerShdw>
                </a:effectLst>
              </a:rPr>
              <a:t>Lumikiteitä muodostuu pienten jääkiteiden törmätessä toisiinsa sopivissa olosuhteissa. Kiteet muodostavat lumihiutaleita.</a:t>
            </a:r>
          </a:p>
        </p:txBody>
      </p:sp>
      <p:sp>
        <p:nvSpPr>
          <p:cNvPr id="7" name="Tekstiruutu 6">
            <a:extLst>
              <a:ext uri="{FF2B5EF4-FFF2-40B4-BE49-F238E27FC236}">
                <a16:creationId xmlns:a16="http://schemas.microsoft.com/office/drawing/2014/main" id="{4578ECA2-F3CB-47B8-A939-DEE8656E570D}"/>
              </a:ext>
            </a:extLst>
          </p:cNvPr>
          <p:cNvSpPr txBox="1"/>
          <p:nvPr/>
        </p:nvSpPr>
        <p:spPr>
          <a:xfrm>
            <a:off x="7368365" y="4848447"/>
            <a:ext cx="3441875" cy="1015663"/>
          </a:xfrm>
          <a:prstGeom prst="rect">
            <a:avLst/>
          </a:prstGeom>
          <a:gradFill>
            <a:gsLst>
              <a:gs pos="0">
                <a:srgbClr val="66D0EA"/>
              </a:gs>
              <a:gs pos="50000">
                <a:srgbClr val="7AD9EB"/>
              </a:gs>
              <a:gs pos="100000">
                <a:srgbClr val="88DFF0"/>
              </a:gs>
            </a:gsLst>
            <a:lin ang="5400000" scaled="1"/>
          </a:gradFill>
        </p:spPr>
        <p:txBody>
          <a:bodyPr wrap="square" rtlCol="0">
            <a:spAutoFit/>
          </a:bodyPr>
          <a:lstStyle/>
          <a:p>
            <a:r>
              <a:rPr lang="fi-FI" sz="2000" dirty="0">
                <a:solidFill>
                  <a:schemeClr val="bg1"/>
                </a:solidFill>
                <a:effectLst>
                  <a:outerShdw blurRad="38100" dist="38100" dir="2700000" algn="tl">
                    <a:srgbClr val="000000">
                      <a:alpha val="43137"/>
                    </a:srgbClr>
                  </a:outerShdw>
                </a:effectLst>
              </a:rPr>
              <a:t>Lumi ei sula matkallaan maahan, jos ilman lämpötila maan pinnalla on 0°C tai alle. </a:t>
            </a:r>
          </a:p>
        </p:txBody>
      </p:sp>
      <p:sp>
        <p:nvSpPr>
          <p:cNvPr id="8" name="Tekstiruutu 7">
            <a:extLst>
              <a:ext uri="{FF2B5EF4-FFF2-40B4-BE49-F238E27FC236}">
                <a16:creationId xmlns:a16="http://schemas.microsoft.com/office/drawing/2014/main" id="{3AE471A3-F460-4B72-9B64-D6DDD6BCC629}"/>
              </a:ext>
            </a:extLst>
          </p:cNvPr>
          <p:cNvSpPr txBox="1"/>
          <p:nvPr/>
        </p:nvSpPr>
        <p:spPr>
          <a:xfrm>
            <a:off x="3993476" y="54185"/>
            <a:ext cx="1114649" cy="523220"/>
          </a:xfrm>
          <a:prstGeom prst="rect">
            <a:avLst/>
          </a:prstGeom>
          <a:noFill/>
        </p:spPr>
        <p:txBody>
          <a:bodyPr wrap="square" rtlCol="0">
            <a:spAutoFit/>
          </a:bodyPr>
          <a:lstStyle/>
          <a:p>
            <a:r>
              <a:rPr lang="fi-FI" sz="2800" b="1" dirty="0">
                <a:solidFill>
                  <a:schemeClr val="bg1"/>
                </a:solidFill>
                <a:effectLst>
                  <a:outerShdw blurRad="38100" dist="38100" dir="2700000" algn="tl">
                    <a:srgbClr val="000000">
                      <a:alpha val="43137"/>
                    </a:srgbClr>
                  </a:outerShdw>
                </a:effectLst>
                <a:latin typeface="Century Gothic" panose="020B0502020202020204" pitchFamily="34" charset="0"/>
              </a:rPr>
              <a:t>-4°C</a:t>
            </a:r>
            <a:endParaRPr lang="fi-FI" sz="2800" b="1" dirty="0">
              <a:latin typeface="Century Gothic" panose="020B0502020202020204" pitchFamily="34" charset="0"/>
            </a:endParaRPr>
          </a:p>
        </p:txBody>
      </p:sp>
      <p:sp>
        <p:nvSpPr>
          <p:cNvPr id="10" name="Tekstiruutu 9">
            <a:extLst>
              <a:ext uri="{FF2B5EF4-FFF2-40B4-BE49-F238E27FC236}">
                <a16:creationId xmlns:a16="http://schemas.microsoft.com/office/drawing/2014/main" id="{6DD292B0-E235-43AF-9519-128BD6F998B5}"/>
              </a:ext>
            </a:extLst>
          </p:cNvPr>
          <p:cNvSpPr txBox="1"/>
          <p:nvPr/>
        </p:nvSpPr>
        <p:spPr>
          <a:xfrm>
            <a:off x="4109527" y="3973147"/>
            <a:ext cx="1052626" cy="523220"/>
          </a:xfrm>
          <a:prstGeom prst="rect">
            <a:avLst/>
          </a:prstGeom>
          <a:noFill/>
        </p:spPr>
        <p:txBody>
          <a:bodyPr wrap="square" rtlCol="0">
            <a:spAutoFit/>
          </a:bodyPr>
          <a:lstStyle/>
          <a:p>
            <a:r>
              <a:rPr lang="fi-FI" sz="2800" b="1" dirty="0">
                <a:solidFill>
                  <a:schemeClr val="bg1"/>
                </a:solidFill>
                <a:effectLst>
                  <a:outerShdw blurRad="38100" dist="38100" dir="2700000" algn="tl">
                    <a:srgbClr val="000000">
                      <a:alpha val="43137"/>
                    </a:srgbClr>
                  </a:outerShdw>
                </a:effectLst>
                <a:latin typeface="Century Gothic" panose="020B0502020202020204" pitchFamily="34" charset="0"/>
              </a:rPr>
              <a:t>-2°C</a:t>
            </a:r>
            <a:endParaRPr lang="fi-FI" sz="2800" b="1" dirty="0">
              <a:latin typeface="Century Gothic" panose="020B0502020202020204" pitchFamily="34" charset="0"/>
            </a:endParaRPr>
          </a:p>
        </p:txBody>
      </p:sp>
      <p:sp>
        <p:nvSpPr>
          <p:cNvPr id="11" name="Tekstiruutu 10">
            <a:extLst>
              <a:ext uri="{FF2B5EF4-FFF2-40B4-BE49-F238E27FC236}">
                <a16:creationId xmlns:a16="http://schemas.microsoft.com/office/drawing/2014/main" id="{8AD9E3FB-F170-43B2-B2C1-CCB38D6D8BDF}"/>
              </a:ext>
            </a:extLst>
          </p:cNvPr>
          <p:cNvSpPr txBox="1"/>
          <p:nvPr/>
        </p:nvSpPr>
        <p:spPr>
          <a:xfrm>
            <a:off x="4140492" y="5418002"/>
            <a:ext cx="868325" cy="523220"/>
          </a:xfrm>
          <a:prstGeom prst="rect">
            <a:avLst/>
          </a:prstGeom>
          <a:noFill/>
        </p:spPr>
        <p:txBody>
          <a:bodyPr wrap="square" rtlCol="0">
            <a:spAutoFit/>
          </a:bodyPr>
          <a:lstStyle/>
          <a:p>
            <a:r>
              <a:rPr lang="fi-FI" sz="2800" b="1" dirty="0">
                <a:solidFill>
                  <a:schemeClr val="bg1"/>
                </a:solidFill>
                <a:effectLst>
                  <a:outerShdw blurRad="38100" dist="38100" dir="2700000" algn="tl">
                    <a:srgbClr val="000000">
                      <a:alpha val="43137"/>
                    </a:srgbClr>
                  </a:outerShdw>
                </a:effectLst>
                <a:latin typeface="Century Gothic" panose="020B0502020202020204" pitchFamily="34" charset="0"/>
              </a:rPr>
              <a:t>0°C</a:t>
            </a:r>
            <a:endParaRPr lang="fi-FI" sz="2800" b="1" dirty="0">
              <a:latin typeface="Century Gothic" panose="020B0502020202020204" pitchFamily="34" charset="0"/>
            </a:endParaRPr>
          </a:p>
        </p:txBody>
      </p:sp>
      <p:sp>
        <p:nvSpPr>
          <p:cNvPr id="12" name="Tekstiruutu 11">
            <a:extLst>
              <a:ext uri="{FF2B5EF4-FFF2-40B4-BE49-F238E27FC236}">
                <a16:creationId xmlns:a16="http://schemas.microsoft.com/office/drawing/2014/main" id="{D8349191-CEBB-42FF-B3CB-128D61C66FF9}"/>
              </a:ext>
            </a:extLst>
          </p:cNvPr>
          <p:cNvSpPr txBox="1"/>
          <p:nvPr/>
        </p:nvSpPr>
        <p:spPr>
          <a:xfrm>
            <a:off x="3065722" y="5418002"/>
            <a:ext cx="1021248" cy="523220"/>
          </a:xfrm>
          <a:prstGeom prst="rect">
            <a:avLst/>
          </a:prstGeom>
          <a:noFill/>
        </p:spPr>
        <p:txBody>
          <a:bodyPr wrap="square" rtlCol="0">
            <a:spAutoFit/>
          </a:bodyPr>
          <a:lstStyle/>
          <a:p>
            <a:r>
              <a:rPr lang="fi-FI" sz="2800" b="1" dirty="0">
                <a:solidFill>
                  <a:schemeClr val="bg1"/>
                </a:solidFill>
                <a:effectLst>
                  <a:outerShdw blurRad="38100" dist="38100" dir="2700000" algn="tl">
                    <a:srgbClr val="000000">
                      <a:alpha val="43137"/>
                    </a:srgbClr>
                  </a:outerShdw>
                </a:effectLst>
                <a:latin typeface="Century Gothic" panose="020B0502020202020204" pitchFamily="34" charset="0"/>
              </a:rPr>
              <a:t>+2°C</a:t>
            </a:r>
            <a:endParaRPr lang="fi-FI" sz="2800" b="1" dirty="0">
              <a:latin typeface="Century Gothic" panose="020B0502020202020204" pitchFamily="34" charset="0"/>
            </a:endParaRPr>
          </a:p>
        </p:txBody>
      </p:sp>
      <p:sp>
        <p:nvSpPr>
          <p:cNvPr id="9" name="Suorakulmio 8">
            <a:extLst>
              <a:ext uri="{FF2B5EF4-FFF2-40B4-BE49-F238E27FC236}">
                <a16:creationId xmlns:a16="http://schemas.microsoft.com/office/drawing/2014/main" id="{4FC9CBAA-096E-47F1-A2A9-9F7D15528DCA}"/>
              </a:ext>
            </a:extLst>
          </p:cNvPr>
          <p:cNvSpPr/>
          <p:nvPr/>
        </p:nvSpPr>
        <p:spPr>
          <a:xfrm>
            <a:off x="668614" y="-16878"/>
            <a:ext cx="3001334" cy="1077218"/>
          </a:xfrm>
          <a:prstGeom prst="rect">
            <a:avLst/>
          </a:prstGeom>
        </p:spPr>
        <p:txBody>
          <a:bodyPr wrap="none">
            <a:spAutoFit/>
          </a:bodyPr>
          <a:lstStyle/>
          <a:p>
            <a:r>
              <a:rPr lang="fi-FI" sz="3200" b="1" u="sng" dirty="0">
                <a:solidFill>
                  <a:schemeClr val="bg1"/>
                </a:solidFill>
                <a:effectLst>
                  <a:outerShdw blurRad="38100" dist="38100" dir="2700000" algn="tl">
                    <a:srgbClr val="000000">
                      <a:alpha val="43137"/>
                    </a:srgbClr>
                  </a:outerShdw>
                </a:effectLst>
              </a:rPr>
              <a:t>Lumisateen </a:t>
            </a:r>
          </a:p>
          <a:p>
            <a:r>
              <a:rPr lang="fi-FI" sz="3200" b="1" u="sng" dirty="0">
                <a:solidFill>
                  <a:schemeClr val="bg1"/>
                </a:solidFill>
                <a:effectLst>
                  <a:outerShdw blurRad="38100" dist="38100" dir="2700000" algn="tl">
                    <a:srgbClr val="000000">
                      <a:alpha val="43137"/>
                    </a:srgbClr>
                  </a:outerShdw>
                </a:effectLst>
              </a:rPr>
              <a:t>muodostuminen</a:t>
            </a:r>
          </a:p>
        </p:txBody>
      </p:sp>
    </p:spTree>
    <p:extLst>
      <p:ext uri="{BB962C8B-B14F-4D97-AF65-F5344CB8AC3E}">
        <p14:creationId xmlns:p14="http://schemas.microsoft.com/office/powerpoint/2010/main" val="5015139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31BDAE1894F1AE4DAA714E9F7BF0D1C1" ma:contentTypeVersion="3" ma:contentTypeDescription="Luo uusi asiakirja." ma:contentTypeScope="" ma:versionID="3002c0143a10bd12975ee47980af0f54">
  <xsd:schema xmlns:xsd="http://www.w3.org/2001/XMLSchema" xmlns:xs="http://www.w3.org/2001/XMLSchema" xmlns:p="http://schemas.microsoft.com/office/2006/metadata/properties" xmlns:ns3="0e0f7d6e-616c-4735-b998-99eb30693d93" targetNamespace="http://schemas.microsoft.com/office/2006/metadata/properties" ma:root="true" ma:fieldsID="1366eeceb542be4f18bc296a09241e3c" ns3:_="">
    <xsd:import namespace="0e0f7d6e-616c-4735-b998-99eb30693d93"/>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f7d6e-616c-4735-b998-99eb30693d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83C145-D917-4549-A858-84A49AE0F7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0f7d6e-616c-4735-b998-99eb30693d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4BB01C-C88B-4593-BBE1-7B2EC11A4493}">
  <ds:schemaRefs>
    <ds:schemaRef ds:uri="0e0f7d6e-616c-4735-b998-99eb30693d93"/>
    <ds:schemaRef ds:uri="http://purl.org/dc/elements/1.1/"/>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8BC139D-3336-44FA-91D0-462D93B891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33229</TotalTime>
  <Words>5290</Words>
  <Application>Microsoft Office PowerPoint</Application>
  <PresentationFormat>Laajakuva</PresentationFormat>
  <Paragraphs>583</Paragraphs>
  <Slides>41</Slides>
  <Notes>9</Notes>
  <HiddenSlides>0</HiddenSlides>
  <MMClips>0</MMClips>
  <ScaleCrop>false</ScaleCrop>
  <HeadingPairs>
    <vt:vector size="6" baseType="variant">
      <vt:variant>
        <vt:lpstr>Käytetyt fontit</vt:lpstr>
      </vt:variant>
      <vt:variant>
        <vt:i4>14</vt:i4>
      </vt:variant>
      <vt:variant>
        <vt:lpstr>Teema</vt:lpstr>
      </vt:variant>
      <vt:variant>
        <vt:i4>1</vt:i4>
      </vt:variant>
      <vt:variant>
        <vt:lpstr>Dian otsikot</vt:lpstr>
      </vt:variant>
      <vt:variant>
        <vt:i4>41</vt:i4>
      </vt:variant>
    </vt:vector>
  </HeadingPairs>
  <TitlesOfParts>
    <vt:vector size="56" baseType="lpstr">
      <vt:lpstr>Aptos</vt:lpstr>
      <vt:lpstr>Arial</vt:lpstr>
      <vt:lpstr>Bahnschrift</vt:lpstr>
      <vt:lpstr>Calibri</vt:lpstr>
      <vt:lpstr>Calibri Light</vt:lpstr>
      <vt:lpstr>Cambria Math</vt:lpstr>
      <vt:lpstr>CaslonDoric</vt:lpstr>
      <vt:lpstr>Century Gothic</vt:lpstr>
      <vt:lpstr>Gill Sans MT</vt:lpstr>
      <vt:lpstr>Gill Sans Ultra Bold Condensed</vt:lpstr>
      <vt:lpstr>MajritTx</vt:lpstr>
      <vt:lpstr>Metric</vt:lpstr>
      <vt:lpstr>Times New Roman</vt:lpstr>
      <vt:lpstr>Verdana</vt:lpstr>
      <vt:lpstr>Office-teema</vt:lpstr>
      <vt:lpstr>PowerPoint-esitys</vt:lpstr>
      <vt:lpstr> LUMIPOLKU    SNOW TRACK</vt:lpstr>
      <vt:lpstr>OSALLISTU LUMIHAVAINTOJEN TEKEMISEEN!</vt:lpstr>
      <vt:lpstr>PowerPoint-esitys</vt:lpstr>
      <vt:lpstr>MISSÄ LUMI SYNTYY?</vt:lpstr>
      <vt:lpstr>VEDEN KIERTOKULKU -LEIKKI</vt:lpstr>
      <vt:lpstr>ERI OLOSUHTEISSA SYNTYY ERILAISIA LUMIKITEITÄ</vt:lpstr>
      <vt:lpstr>LUMISADE</vt:lpstr>
      <vt:lpstr>PowerPoint-esitys</vt:lpstr>
      <vt:lpstr>LUMIHIUTALEEN NOPEUDELLA</vt:lpstr>
      <vt:lpstr>LUMIKITEIDET MONET MUODOT</vt:lpstr>
      <vt:lpstr>ETSI JA TUTKI LUMIHIUTALEITA Vertaa löytämiäsi lumihiutaleita taulukon muotoihin. Löydätkö eri muotoja: pensas-, levy- ja tähtikiteet, pylväät, neulaset ja prismat?  </vt:lpstr>
      <vt:lpstr>LUMENSYVYYS</vt:lpstr>
      <vt:lpstr>LUMEN SYVYYDEN MITTAUKSET</vt:lpstr>
      <vt:lpstr>TUTKI KARTTOJA LUMEN TULO- JA LÄHTÖAJANKOHDISTA SEKÄ JOULUN LUMISUUDESTA AIKAVÄLILLÄ 1991-2020</vt:lpstr>
      <vt:lpstr>LUMEN MONET MERKITYKSET</vt:lpstr>
      <vt:lpstr>TUNNETKO LUMISANAT?</vt:lpstr>
      <vt:lpstr>A-2 B-1 C-6 D-4 E-3 F-5</vt:lpstr>
      <vt:lpstr>TUNNISTATKO LUMIKUVAT?</vt:lpstr>
      <vt:lpstr>A - 2-kuva (pakkas-vitilunta) B - 5-kuva (tykkylumi tunturissa) C - 4-kuva (räntäkelillä lumiukkoja) D - 6-kuva (lumituiskussa) E - 3-kuva (vapaalaskijan puuteria) F - 1-kuva (hanget, korkeat nietokset…)</vt:lpstr>
      <vt:lpstr>LUMIHANGEN KERROKSET JA       LUMEN OMINAISUUDET</vt:lpstr>
      <vt:lpstr>LUMIMITTAUKSIA HANGESTA</vt:lpstr>
      <vt:lpstr>PowerPoint-esitys</vt:lpstr>
      <vt:lpstr>PowerPoint-esitys</vt:lpstr>
      <vt:lpstr>LUMITUTKIMUKSIA TALVISEURANTAAN</vt:lpstr>
      <vt:lpstr>MITÄ LUMI PAINAA?</vt:lpstr>
      <vt:lpstr>MITTAA LUMIKUORMA ITSE</vt:lpstr>
      <vt:lpstr>LUMIKUORMAN ELI LUMEN VESIARVON ARVIOIMINEN</vt:lpstr>
      <vt:lpstr>LUMI SUOJAA JA ERISTÄÄ</vt:lpstr>
      <vt:lpstr>PowerPoint-esitys</vt:lpstr>
      <vt:lpstr>PowerPoint-esitys</vt:lpstr>
      <vt:lpstr>PowerPoint-esitys</vt:lpstr>
      <vt:lpstr>LUMI NARSKUU JA PAKKANEN  PAUKKUU</vt:lpstr>
      <vt:lpstr>ONKO LUMI AINA VALKOISTA?</vt:lpstr>
      <vt:lpstr>PUHDASTA KUIN LUMI?!</vt:lpstr>
      <vt:lpstr>LUMEN SULAMINEN</vt:lpstr>
      <vt:lpstr>LUMEN SULAMISTUTKIMUKSIA</vt:lpstr>
      <vt:lpstr>LUMESTA JÄÄKSI</vt:lpstr>
      <vt:lpstr>TEE JÄÄTIKKÖÄ LUMESTA</vt:lpstr>
      <vt:lpstr>LÄHTEITÄ JA LISÄTIETOA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HIIHDON JA MÄKIHYPYN  LUONNONLAIT</dc:title>
  <dc:creator>Kuusela Teppo - RA51M17S</dc:creator>
  <cp:lastModifiedBy>Kuusela Teppo</cp:lastModifiedBy>
  <cp:revision>287</cp:revision>
  <cp:lastPrinted>2024-10-31T10:16:48Z</cp:lastPrinted>
  <dcterms:created xsi:type="dcterms:W3CDTF">2024-01-18T07:51:44Z</dcterms:created>
  <dcterms:modified xsi:type="dcterms:W3CDTF">2024-12-13T08:49:04Z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0x01010031BDAE1894F1AE4DAA714E9F7BF0D1C1</vt:lpwstr>
  </property>
</Properties>
</file>