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5" r:id="rId6"/>
    <p:sldId id="261" r:id="rId7"/>
    <p:sldId id="257" r:id="rId8"/>
    <p:sldId id="262" r:id="rId9"/>
    <p:sldId id="258" r:id="rId10"/>
    <p:sldId id="265" r:id="rId11"/>
    <p:sldId id="268" r:id="rId12"/>
    <p:sldId id="259" r:id="rId13"/>
    <p:sldId id="267" r:id="rId14"/>
    <p:sldId id="266" r:id="rId15"/>
    <p:sldId id="263" r:id="rId16"/>
    <p:sldId id="271" r:id="rId17"/>
    <p:sldId id="272" r:id="rId18"/>
    <p:sldId id="273" r:id="rId19"/>
    <p:sldId id="270" r:id="rId20"/>
    <p:sldId id="274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0E8"/>
    <a:srgbClr val="39273D"/>
    <a:srgbClr val="583C5E"/>
    <a:srgbClr val="540C58"/>
    <a:srgbClr val="5F4B64"/>
    <a:srgbClr val="C9BCCC"/>
    <a:srgbClr val="AC93BF"/>
    <a:srgbClr val="8E72A3"/>
    <a:srgbClr val="72728A"/>
    <a:srgbClr val="CED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5EDFA6-CE7E-419F-8114-CB559D378682}" v="116" dt="2022-12-09T09:11:07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8T09:01:56.265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3705.35059"/>
      <inkml:brushProperty name="anchorY" value="-1248.42871"/>
      <inkml:brushProperty name="scaleFactor" value="0.5"/>
    </inkml:brush>
  </inkml:definitions>
  <inkml:trace contextRef="#ctx0" brushRef="#br0">0 0,'0'0,"0"0,2 1,1-1,2 1,4 0,5 1,4 0,5 2,4 0,3 0,0 0,-2 0,-2 0,-2-1,-2 0,-2 0,-1-1,-1 1,0 0,-2-1,0 0,-2 0,-1 0,0 0,0-1,-3 1,1-1,1 1,2 0,-1 0,2 0,1 0,1 1,5 0,4 0,5 2,2-1,4 2,-1-1,-2-1,0 1,-3 0,-2-1,-2-1,3 2,2-1,3 1,0 0,1 0,-4 0,-4-1,-2-1,-2 1,-2-1,-3-1,4 1,7 2,6 0,8 1,10 2,3 0,1 0,-5-1,-8 0,-9-2,-8-2,-7 0,-4 0,-3-1,-2 0,0-1,0 1,3 0,0 0,2 0,0 1,1-1,0 1,0-1,1 1,1 0,-3-1,1 1,-3-1,0 0,-2 0,0 0,-1-1,2 1,0 0,2 1,0-1,1 0,0 1,1-1,-1 1,1-1,0 1,0-1,-1 1,-1-1,0 0,0 0,0 0,0 1,0-1,-1 0,-2 0,0 0,1 0,1 0,0 0,1 0,0 0,-3 0,1 0,-2 0,0 0,-2-1,0 0,-1 1,2-1,-1 1,3-1,-1 1,2 0,-1 0,0 0,0 0,0-1,-2 1,-1-1,-1 1,0-1,1 0,1 1,-1-1,0 1,0-1,-1 0,0 1,2-1,-1 1,3-1,-2 1,2 0,0 0,-1-1,-3 1,-2-1,1 0,-3-1,0 1,0 0,1 0,1 0,0 0,1 0,0 0,1 0,-1 0,1 1,-2-2,0 1,-1 0,1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09.165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7845.38428"/>
      <inkml:brushProperty name="anchorY" value="-2597.4082"/>
      <inkml:brushProperty name="scaleFactor" value="0.5"/>
    </inkml:brush>
  </inkml:definitions>
  <inkml:trace contextRef="#ctx0" brushRef="#br0">628 100 24575,'0'0'0,"1"-2"0,3 0 0,-1-2 0,1-1 0,0 1 0,-2 0 0,-3 1 0,-2 1 0,-3 1 0,-1 0 0,-2 1 0,2-1 0,0-1 0,-1 0 0,0 1 0,0 0 0,0 0 0,-1 1 0,0 0 0,1 0 0,-1 0 0,-2 0 0,-1 2 0,-3 0 0,0 0 0,-2 1 0,1 0 0,0-1 0,2 2 0,-1-1 0,2 1 0,1 0 0,-1 1 0,1-2 0,1 1 0,1-2 0,0-1 0,2 1 0,1 1 0,0-2 0,0 1 0,-1-1 0,0-1 0,2 2 0,-3 0 0,0 0 0,0-1 0,0 0 0,0 2 0,-1-1 0,0 0 0,-1-1 0,0 0 0,-1 0 0,0-1 0,1 0 0,0 0 0,1 0 0,1 0 0,0 0 0,0 0 0,0 0 0,0 0 0,1 0 0,-1 0 0,0 0 0,0 0 0,1 0 0,-1 0 0,2-2 0,1-2 0,1 1 0,2-2 0,-2 0 0,2 0 0,0-1 0,1-1 0,1-1 0,0 0 0,1-1 0,0 0 0,0 0 0,2 2 0,0 0 0,2 0 0,1 1 0,0 0 0,1 0 0,0 1 0,2-1 0,-2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13.182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6414.92871"/>
      <inkml:brushProperty name="anchorY" value="-1651.55615"/>
      <inkml:brushProperty name="scaleFactor" value="0.5"/>
    </inkml:brush>
  </inkml:definitions>
  <inkml:trace contextRef="#ctx0" brushRef="#br0">1 5 24575,'0'0'0,"0"-2"0,1 0 0,1 2 0,2 2 0,1 2 0,1 1 0,2-1 0,-2 1 0,1 0 0,1 2 0,-3 1 0,0 0 0,-2 0 0,0-1 0,2-1 0,-1-1 0,1 1 0,-1 0 0,1 1 0,-1 1 0,-1 0 0,-1 1 0,0 0 0,0 0 0,0 0 0,0 0 0,-1 0 0,0 0 0,0 0 0,-1-1 0,0 1 0,0 0 0,0 0 0,0 0 0,0-1 0,0-2 0,-2-3 0,0-3 0,0-3 0,-1-3 0,-2-1 0,-1 0 0,1 0 0,0-1 0,2 4 0,1 3 0,0 3 0,2 3 0,0 2 0,0 2 0,0 0 0,1 0 0,-1 1 0,0 1 0,0 0 0,0 0 0,0-1 0,0 0 0,0 0 0,0-1 0,0 0 0,0-4 0,0-3 0,0-6 0,0-3 0,0-2 0,0-1 0,0 0 0,0 0 0,0 0 0,0 0 0,0 1 0,0 0 0,0 0 0,0 0 0,0 0 0,0 1 0,0-1 0,2 0 0,1 2 0,3 4 0,1 1 0,1 4 0,0 2 0,1 0 0,-1 2 0,-1 1 0,-1 1 0,-1 0 0,0 2 0,0 1 0,-1 0 0,0-2 0,0-1 0,-1 0 0,-1 0 0,-1-1 0,0 2 0,-3-3 0,-1-1 0,-3-3 0,-1-2 0,1-3 0,-1-2 0,1-1 0,0-2 0,0-1 0,-1 0 0,-1 0 0,0 0 0,2 0 0,-1 1 0,1 1 0,1 0 0,0 0 0,0-1 0,2 0 0,0-1 0,-1 2 0,1 0 0,0 0 0,2 0 0,0-1 0,2 2 0,2 1 0,3 3 0,1 6 0,6 4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03.88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7481.75684"/>
      <inkml:brushProperty name="anchorY" value="-2506.84326"/>
      <inkml:brushProperty name="scaleFactor" value="0.5"/>
    </inkml:brush>
  </inkml:definitions>
  <inkml:trace contextRef="#ctx0" brushRef="#br0">1 48 24575,'0'0'0,"1"0"0,3 0 0,1 2 0,0 3 0,3 3 0,4 0 0,3 2 0,2 1 0,1 1 0,0-1 0,-1 0 0,-2-3 0,-2-2 0,-2-2 0,1 0 0,-1-1 0,1 0 0,0 0 0,-1 0 0,0 0 0,-1 0 0,-1 0 0,0-2 0,-2 2 0,0 0 0,0-1 0,2-1 0,1 0 0,1 2 0,1-1 0,-1-1 0,0 2 0,0 0 0,-2 0 0,1-2 0,1 1 0,1 0 0,2 0 0,0 0 0,-1 0 0,-1-1 0,1-1 0,0 0 0,2 1 0,-1-1 0,1-1 0,-2 1 0,0 0 0,-2 2 0,1 0 0,0-1 0,-1 1 0,-1-1 0,-1-1 0,1 1 0,-1-1 0,0 0 0,-1 0 0,1 0 0,0 0 0,-1 0 0,1 0 0,0 0 0,-2-2 0,-2-2 0,-1-1 0,-2-2 0,-1-1 0,-1 0 0,0-1 0,-1-1 0,1 1 0,0 0 0,-1 0 0,-1 2 0,0 0 0,1 0 0,-3 1 0,1 0 0,1 0 0,-2 1 0,1-1 0,1 0 0,-2 0 0,1 1 0,-1 0 0,1 0 0,-2 1 0,1-1 0,-1-1 0,-1-1 0,0 0 0,-2-1 0,0-1 0,-1 2 0,2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05.570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8938.90723"/>
      <inkml:brushProperty name="anchorY" value="-3306.06152"/>
      <inkml:brushProperty name="scaleFactor" value="0.5"/>
    </inkml:brush>
  </inkml:definitions>
  <inkml:trace contextRef="#ctx0" brushRef="#br0">248 1 24575,'0'0'0,"-2"0"0,0 1 0,-3 1 0,-2 2 0,-2-1 0,0 0 0,0 1 0,0 1 0,1 1 0,0 2 0,1 0 0,1 0 0,0 1 0,2 0 0,-1 0 0,1 0 0,-1-2 0,-1-1 0,0-3 0,-2 1 0,0-1 0,0 1 0,-3-1 0,-1-1 0,-3 2 0,-1-1 0,-1-1 0,3 1 0,2 0 0,3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09:02:15.13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7348.77881"/>
      <inkml:brushProperty name="anchorY" value="-2662.5686"/>
      <inkml:brushProperty name="scaleFactor" value="0.5"/>
    </inkml:brush>
  </inkml:definitions>
  <inkml:trace contextRef="#ctx0" brushRef="#br0">0 50 24575,'0'0'0,"2"0"0,2 0 0,1-2 0,2 0 0,-1-2 0,1 1 0,0-1 0,1 0 0,0-1 0,0 0 0,1 0 0,0 1 0,-2-1 0,0 1 0,-2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C14374-64A3-4C64-8FA5-DF8EE7FB1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60243F1-AC5D-4069-B00C-D5ED6AC28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F757325-B668-4B96-9FEF-1987802F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3E492D-8D79-4E60-B01D-B32F2A8C1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611A10-8DAD-4063-B363-B84BB419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488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98CB51-F3BB-4E5E-AC77-0726C1F64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B41EA76-71F2-4FAD-B72D-13407A47C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46ED540-02BF-450C-8EDE-503E95CE6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E205C3-9275-4A47-B0FA-5ECCFB04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9569A79-832D-442F-86DA-9DCF123A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857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129FE68-CC2D-42A9-A2DF-D837F778E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4FEC642-845C-474A-B86F-8EF7C6286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97878F7-2CC1-4D52-A156-8717DC2D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40C0F4-0F32-4518-954A-399FFDBDA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0D909E-E523-4D08-B1EC-07C146A3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03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EEAFE9-737B-4FDC-A087-7AD1B2B7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0A65CE-A3B9-4D8B-B775-C0EA9D261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3A045F-D320-497E-8658-D3F2E7C5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FAE3CA-1866-4A5E-8A6A-CBDBF3C3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3072AB-ABAC-4E06-8892-A89F3FDB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27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9DC2B1-6C9C-4ACC-808F-05778E6F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26FD7B1-0710-4DE3-8D0F-FC02F46BC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82155E-CAB2-4C80-877B-DC29C480C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46628B-9F30-45D8-94F0-9F62EA52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80D65A-7FC1-4AC5-9769-A53B90D7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923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43915C-7789-4D14-8943-5BAE5763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9126F5-212B-4F31-BC0E-547060C76A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91B044D-B4DE-48FC-8777-2D14FB3E6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B256410-724B-406A-A1DE-5D2F8579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EF06F9E-0E75-4566-A9FC-B49CEE85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8215456-4906-41EA-8D70-DEFD37A5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0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45D6F0-A242-4C96-B91E-DD0FBB398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2F738A7-1090-479C-ABDC-0BDCDE633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44C5A6D-8909-4435-9779-99B299A2C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7BF8897-A3FA-4D7F-9013-2F1662F35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0679951-12DC-4E47-A291-829ADE6D3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44024E6-B23D-4CB7-989C-9EC4F0A5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6A58E09-AFF3-41A4-885C-CE62BF40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5D1D3AD-CCB3-4178-9DDB-BB6A5740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774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EE3E6F-959F-48EC-BB43-E25143BF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FB109A9-4292-4602-92D1-678D0900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AC3933-4352-4937-A2C4-E81F87B3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7B1B037-135D-4D8C-B45A-FE9D3364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80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2B221F0-F0FB-4109-90FD-34BC93FC6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5635A5B-99EA-4BDC-90F5-0D98D0CC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3F1AE67-6506-4758-8E6F-0DC29A53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197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120291-83C5-4A1C-82AE-60E3EEBF6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114189-5E34-4C84-B090-8D8C11164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C14D7CD-A00A-4366-91F4-15EC7455A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278B586-E7F6-4BDE-801C-1B8AB6D4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BBD53A5-9746-4347-88E7-53325280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1A21A19-0F37-4A5F-9BA9-143D6271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15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4ED48F-E838-467A-BA40-B248E2E2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0E4F8D3-81D2-48EF-AA0F-F53056788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D47C0FE-06A0-4E8F-BD48-D159A1026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8C8A4CC-568D-4D68-9CAF-5A147CA72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B5B8BF8-0A47-4B03-9376-E0A8478B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61790A0-2C92-408D-9FBB-4BFFF8DA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021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44A6B49-BF4F-4AB4-A58A-A1CE838B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731C1D-CDC3-4F2F-814B-EAB3001BF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6685A8-BD21-454C-824C-B2A55DD45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CD5F1-6D72-461D-8BDC-9B2008468689}" type="datetimeFigureOut">
              <a:rPr lang="fi-FI" smtClean="0"/>
              <a:t>30.1.2023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347CA1-A46F-4021-A733-63E6D0D57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DD872C5-D1C0-499C-BFE1-5CD009CCF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EA47A-C9F1-48D1-84F3-07A86F5CFB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75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5.xml"/><Relationship Id="rId3" Type="http://schemas.openxmlformats.org/officeDocument/2006/relationships/image" Target="../media/image25.png"/><Relationship Id="rId7" Type="http://schemas.openxmlformats.org/officeDocument/2006/relationships/customXml" Target="../ink/ink2.xml"/><Relationship Id="rId12" Type="http://schemas.openxmlformats.org/officeDocument/2006/relationships/image" Target="../media/image30.png"/><Relationship Id="rId2" Type="http://schemas.openxmlformats.org/officeDocument/2006/relationships/image" Target="../media/image24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customXml" Target="../ink/ink3.xml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40.sv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microsoft.com/office/2007/relationships/hdphoto" Target="../media/hdphoto7.wdp"/><Relationship Id="rId12" Type="http://schemas.openxmlformats.org/officeDocument/2006/relationships/image" Target="../media/image1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6.jpeg"/><Relationship Id="rId5" Type="http://schemas.microsoft.com/office/2007/relationships/hdphoto" Target="../media/hdphoto6.wdp"/><Relationship Id="rId10" Type="http://schemas.openxmlformats.org/officeDocument/2006/relationships/image" Target="../media/image16.jpeg"/><Relationship Id="rId4" Type="http://schemas.openxmlformats.org/officeDocument/2006/relationships/image" Target="../media/image43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pinoja.com/teokset/teoksia-sisatiloissa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apinoja.com/teokset/luonnon-garderobi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apinoja.com/teokset/luonnon-garderobi/" TargetMode="External"/><Relationship Id="rId4" Type="http://schemas.openxmlformats.org/officeDocument/2006/relationships/hyperlink" Target="https://www.rapinoja.com/teokset/teoksia-sisatiloiss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B0CC7CD-EE1D-4E50-8D99-8805095B5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-14"/>
            <a:ext cx="12192000" cy="6858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B5E09C4-411B-40DF-A396-3C2ADBCAD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7558"/>
            <a:ext cx="9144000" cy="1527342"/>
          </a:xfrm>
        </p:spPr>
        <p:txBody>
          <a:bodyPr>
            <a:normAutofit/>
          </a:bodyPr>
          <a:lstStyle/>
          <a:p>
            <a:r>
              <a:rPr lang="fi-FI" sz="4800">
                <a:solidFill>
                  <a:srgbClr val="E6E0E8"/>
                </a:solidFill>
                <a:ea typeface="Calibri Light"/>
                <a:cs typeface="Calibri Light"/>
              </a:rPr>
              <a:t>Maagiset mustikat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5CD54F0-FE41-40BF-B756-19575FD2D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700"/>
            <a:ext cx="9144000" cy="14350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Mustikka-aiheisia kokeellisia tehtäviä ja taiteilua</a:t>
            </a:r>
          </a:p>
        </p:txBody>
      </p:sp>
    </p:spTree>
    <p:extLst>
      <p:ext uri="{BB962C8B-B14F-4D97-AF65-F5344CB8AC3E}">
        <p14:creationId xmlns:p14="http://schemas.microsoft.com/office/powerpoint/2010/main" val="1677268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4A0981E-D0C2-42CC-A80B-3C5A993D5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981A0F-CB3D-42AE-9EDE-575197243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838201"/>
            <a:ext cx="6008914" cy="1054780"/>
          </a:xfrm>
        </p:spPr>
        <p:txBody>
          <a:bodyPr/>
          <a:lstStyle/>
          <a:p>
            <a:pPr algn="l"/>
            <a:r>
              <a:rPr lang="fi-FI" sz="5400"/>
              <a:t>Mustikkamagiaa</a:t>
            </a:r>
            <a:endParaRPr lang="fi-FI">
              <a:ea typeface="Calibri Light"/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AB58387-3218-484F-9DC5-3AE7FA956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856" y="2088730"/>
            <a:ext cx="6386170" cy="40811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fi-FI" sz="1800"/>
              <a:t>Teemme maalaustaidetta Fredriksson Stigin teoksen ”Punainen pallo” inspiroimana. Teos löytyy Jenny ja Antti Wihurin kokoelmasta Rovaniemen taidemuseosta.</a:t>
            </a:r>
            <a:endParaRPr lang="fi-FI" sz="1800">
              <a:ea typeface="Calibri"/>
              <a:cs typeface="Calibri"/>
            </a:endParaRPr>
          </a:p>
          <a:p>
            <a:pPr algn="l"/>
            <a:r>
              <a:rPr lang="fi-FI" sz="1800"/>
              <a:t>Teemme kaksi eri maalausta samoilla välineillä: </a:t>
            </a:r>
            <a:r>
              <a:rPr lang="fi-FI" sz="1800" b="1"/>
              <a:t>märkää märälle ja märkää kuivalle</a:t>
            </a:r>
            <a:r>
              <a:rPr lang="fi-FI" sz="1800"/>
              <a:t> menetelmillä.</a:t>
            </a:r>
            <a:endParaRPr lang="fi-FI" sz="1800">
              <a:ea typeface="Calibri"/>
              <a:cs typeface="Calibri"/>
            </a:endParaRPr>
          </a:p>
          <a:p>
            <a:pPr algn="l"/>
            <a:endParaRPr lang="fi-FI" sz="1800">
              <a:effectLst/>
              <a:ea typeface="Calibri"/>
              <a:cs typeface="Calibri"/>
            </a:endParaRPr>
          </a:p>
          <a:p>
            <a:pPr algn="l"/>
            <a:r>
              <a:rPr lang="fi-FI" sz="1800" b="1"/>
              <a:t>Alkuvalmistelut</a:t>
            </a:r>
            <a:r>
              <a:rPr lang="fi-FI" sz="1800"/>
              <a:t>: ota tarvikkeet esille ja laita aineet (mustikkamehu, etiikka, sitruunamehu, ruokasooda) valmiiksi kuppeihin. Liota hyppysellinen ruokasooda, ja murunen astianpesutablettia veteen (n. ½ -1 dl) </a:t>
            </a:r>
            <a:endParaRPr lang="fi-FI" sz="1800">
              <a:ea typeface="Calibri"/>
              <a:cs typeface="Calibri"/>
            </a:endParaRPr>
          </a:p>
          <a:p>
            <a:pPr algn="l"/>
            <a:r>
              <a:rPr lang="fi-FI" sz="1800" b="1"/>
              <a:t>Huomio! </a:t>
            </a:r>
            <a:r>
              <a:rPr lang="fi-FI" sz="1800"/>
              <a:t>Astianpesuainetabletti on syövyttävää ja sen kanssa tulee toimia erityisen varoen aikuisen kanssa yhdessä.</a:t>
            </a:r>
            <a:endParaRPr lang="fi-FI" sz="1800">
              <a:ea typeface="Calibri"/>
              <a:cs typeface="Calibri"/>
            </a:endParaRPr>
          </a:p>
          <a:p>
            <a:pPr algn="l"/>
            <a:r>
              <a:rPr lang="fi-FI" sz="1800">
                <a:ea typeface="Calibri"/>
                <a:cs typeface="Calibri"/>
              </a:rPr>
              <a:t>Käytä eri aineilla erityövälineitä. Esimerkiksi kunkin aineen kanssa omaa sivellintä tai pipettiä, sillä aineet eivät saisi tässä vaiheessa sekoittua toisiinsa.</a:t>
            </a:r>
          </a:p>
          <a:p>
            <a:pPr algn="l"/>
            <a:endParaRPr lang="fi-FI">
              <a:solidFill>
                <a:srgbClr val="39273D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Kuva 3" descr="Kuvassa Stig Fredrikksonin taideteos Punainen pallo. Akvarelliteos vuodelta 1999 ">
            <a:extLst>
              <a:ext uri="{FF2B5EF4-FFF2-40B4-BE49-F238E27FC236}">
                <a16:creationId xmlns:a16="http://schemas.microsoft.com/office/drawing/2014/main" id="{54FA2512-7F40-4456-BE67-DC73E8D50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915" y="1447470"/>
            <a:ext cx="3865199" cy="381033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779E9AE-F30C-47D2-897A-3D4E36EF577B}"/>
              </a:ext>
            </a:extLst>
          </p:cNvPr>
          <p:cNvSpPr txBox="1"/>
          <p:nvPr/>
        </p:nvSpPr>
        <p:spPr>
          <a:xfrm>
            <a:off x="7733914" y="5410530"/>
            <a:ext cx="386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err="1"/>
              <a:t>Fredrikkson</a:t>
            </a:r>
            <a:r>
              <a:rPr lang="fi-FI" sz="1200"/>
              <a:t> Stig. Punainen pallo. 1999. Akvarelli paperille, 37 x 37 cm</a:t>
            </a:r>
          </a:p>
          <a:p>
            <a:r>
              <a:rPr lang="fi-FI" sz="1200"/>
              <a:t>Jenny ja Antti Wihurin kokoelma, Rovaniemen taidemuseo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943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16">
            <a:extLst>
              <a:ext uri="{FF2B5EF4-FFF2-40B4-BE49-F238E27FC236}">
                <a16:creationId xmlns:a16="http://schemas.microsoft.com/office/drawing/2014/main" id="{F7615723-3F18-4DA0-A137-BFD31DA0D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7404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ln>
            <a:solidFill>
              <a:srgbClr val="583C5E">
                <a:alpha val="7000"/>
              </a:srgbClr>
            </a:solidFill>
          </a:ln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2E759F3-9B05-4AD7-82EE-E066DC35DBD7}"/>
              </a:ext>
            </a:extLst>
          </p:cNvPr>
          <p:cNvSpPr txBox="1"/>
          <p:nvPr/>
        </p:nvSpPr>
        <p:spPr>
          <a:xfrm>
            <a:off x="1087026" y="673008"/>
            <a:ext cx="5184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>
                <a:solidFill>
                  <a:srgbClr val="39273D"/>
                </a:solidFill>
              </a:rPr>
              <a:t>Työvaiheet lyhyesti</a:t>
            </a:r>
          </a:p>
        </p:txBody>
      </p:sp>
      <p:pic>
        <p:nvPicPr>
          <p:cNvPr id="9" name="Picture 3" descr="Ympyrän piirtäminen kahden kynän ja langan avulla. Ensimmäinen kynä ympyrän keskipisteessä, lanka ympyrän säteenä ja ympyrän kehä piirretään toisen kynän avulla. Kynät ovat yhdistetty langalla toisiinsa.">
            <a:extLst>
              <a:ext uri="{FF2B5EF4-FFF2-40B4-BE49-F238E27FC236}">
                <a16:creationId xmlns:a16="http://schemas.microsoft.com/office/drawing/2014/main" id="{4B5F2189-779E-41E0-91A1-124E3426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4820"/>
                    </a14:imgEffect>
                    <a14:imgEffect>
                      <a14:saturation sat="108000"/>
                    </a14:imgEffect>
                    <a14:imgEffect>
                      <a14:brightnessContrast bright="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22" y="1459273"/>
            <a:ext cx="2191786" cy="29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74E8D996-8CB8-418F-A676-B177167FAE6B}"/>
              </a:ext>
            </a:extLst>
          </p:cNvPr>
          <p:cNvSpPr txBox="1"/>
          <p:nvPr/>
        </p:nvSpPr>
        <p:spPr>
          <a:xfrm>
            <a:off x="948869" y="4576402"/>
            <a:ext cx="219178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>
                <a:solidFill>
                  <a:srgbClr val="39273D"/>
                </a:solidFill>
                <a:latin typeface="Times New Roman"/>
                <a:cs typeface="Times New Roman"/>
              </a:rPr>
              <a:t>1. </a:t>
            </a:r>
          </a:p>
          <a:p>
            <a:r>
              <a:rPr lang="fi-FI">
                <a:solidFill>
                  <a:srgbClr val="39273D"/>
                </a:solidFill>
                <a:latin typeface="Times New Roman"/>
                <a:cs typeface="Times New Roman"/>
              </a:rPr>
              <a:t>Piirrä 2x ympyrää hyödyntäen lankaa harppina</a:t>
            </a:r>
          </a:p>
        </p:txBody>
      </p:sp>
      <p:pic>
        <p:nvPicPr>
          <p:cNvPr id="1028" name="Picture 4" descr="Ympyrän täyttäminen maalaamalla mustikkamehulla">
            <a:extLst>
              <a:ext uri="{FF2B5EF4-FFF2-40B4-BE49-F238E27FC236}">
                <a16:creationId xmlns:a16="http://schemas.microsoft.com/office/drawing/2014/main" id="{2F72904C-8A0B-4B98-83FC-F988D818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66" y="1459275"/>
            <a:ext cx="2211986" cy="295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E9A8CF81-833B-4255-8C1D-8A37BC42E1F6}"/>
              </a:ext>
            </a:extLst>
          </p:cNvPr>
          <p:cNvSpPr txBox="1"/>
          <p:nvPr/>
        </p:nvSpPr>
        <p:spPr>
          <a:xfrm>
            <a:off x="3583266" y="4576402"/>
            <a:ext cx="2688139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>
                <a:solidFill>
                  <a:srgbClr val="39273D"/>
                </a:solidFill>
                <a:latin typeface="Times New Roman"/>
                <a:cs typeface="Times New Roman"/>
              </a:rPr>
              <a:t>2. </a:t>
            </a:r>
          </a:p>
          <a:p>
            <a:r>
              <a:rPr lang="fi-FI">
                <a:solidFill>
                  <a:srgbClr val="39273D"/>
                </a:solidFill>
                <a:latin typeface="Times New Roman"/>
                <a:cs typeface="Times New Roman"/>
              </a:rPr>
              <a:t>Maalaa </a:t>
            </a:r>
            <a:r>
              <a:rPr lang="fi-FI" b="0" i="0">
                <a:solidFill>
                  <a:srgbClr val="39273D"/>
                </a:solidFill>
                <a:effectLst/>
                <a:latin typeface="Times New Roman"/>
                <a:cs typeface="Times New Roman"/>
              </a:rPr>
              <a:t>mustikat mustikka</a:t>
            </a:r>
            <a:r>
              <a:rPr lang="fi-FI">
                <a:solidFill>
                  <a:srgbClr val="39273D"/>
                </a:solidFill>
                <a:latin typeface="Times New Roman"/>
                <a:cs typeface="Times New Roman"/>
              </a:rPr>
              <a:t>mehulla tai mustikoilla</a:t>
            </a:r>
          </a:p>
          <a:p>
            <a:endParaRPr lang="fi-FI">
              <a:solidFill>
                <a:srgbClr val="39273D"/>
              </a:solidFill>
              <a:latin typeface="Times New Roman" panose="02020603050405020304" pitchFamily="18" charset="0"/>
              <a:cs typeface="Times New Roman"/>
            </a:endParaRPr>
          </a:p>
          <a:p>
            <a:r>
              <a:rPr lang="fi-FI">
                <a:solidFill>
                  <a:srgbClr val="39273D"/>
                </a:solidFill>
                <a:latin typeface="Times New Roman"/>
                <a:cs typeface="Times New Roman"/>
              </a:rPr>
              <a:t>Jätä toinen kuivumaan myöhempää käyttöä varten</a:t>
            </a:r>
          </a:p>
        </p:txBody>
      </p:sp>
      <p:pic>
        <p:nvPicPr>
          <p:cNvPr id="1029" name="Picture 5" descr="Mustikka mehuun lisätään happamia ja emäksisiä aineita, kuten soodaliuosta, etikkaa, astianpesuaineliuosta ja sitruunamehua">
            <a:extLst>
              <a:ext uri="{FF2B5EF4-FFF2-40B4-BE49-F238E27FC236}">
                <a16:creationId xmlns:a16="http://schemas.microsoft.com/office/drawing/2014/main" id="{020528EF-9D12-4D07-B7CE-BF924B79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159" y="1444858"/>
            <a:ext cx="2251446" cy="29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11AB8A7D-2564-42E9-9196-89513124DA6B}"/>
              </a:ext>
            </a:extLst>
          </p:cNvPr>
          <p:cNvSpPr txBox="1"/>
          <p:nvPr/>
        </p:nvSpPr>
        <p:spPr>
          <a:xfrm>
            <a:off x="6435941" y="4622569"/>
            <a:ext cx="2251447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>
                <a:solidFill>
                  <a:srgbClr val="39273D"/>
                </a:solidFill>
                <a:latin typeface="Times New Roman"/>
                <a:cs typeface="Times New Roman"/>
              </a:rPr>
              <a:t>3. </a:t>
            </a:r>
          </a:p>
          <a:p>
            <a:r>
              <a:rPr lang="fi-FI">
                <a:solidFill>
                  <a:srgbClr val="39273D"/>
                </a:solidFill>
                <a:latin typeface="Times New Roman"/>
                <a:cs typeface="Times New Roman"/>
              </a:rPr>
              <a:t>Lisää</a:t>
            </a:r>
            <a:r>
              <a:rPr lang="fi-FI" b="0" i="0">
                <a:solidFill>
                  <a:srgbClr val="39273D"/>
                </a:solidFill>
                <a:effectLst/>
                <a:latin typeface="Times New Roman"/>
                <a:cs typeface="Times New Roman"/>
              </a:rPr>
              <a:t> happamia ja emäksisiä aineita mustikkasi päälle </a:t>
            </a:r>
          </a:p>
          <a:p>
            <a:endParaRPr lang="fi-FI">
              <a:solidFill>
                <a:srgbClr val="39273D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pic>
        <p:nvPicPr>
          <p:cNvPr id="1026" name="Picture 2" descr="Värimuutoksia tutkitaan lisäyksien jälkeen ">
            <a:extLst>
              <a:ext uri="{FF2B5EF4-FFF2-40B4-BE49-F238E27FC236}">
                <a16:creationId xmlns:a16="http://schemas.microsoft.com/office/drawing/2014/main" id="{562AA108-BBE5-4161-8788-CDE6B28F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12" y="1459274"/>
            <a:ext cx="2251446" cy="29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4DDE7BD8-9E00-4DBE-B034-AB589771BB44}"/>
              </a:ext>
            </a:extLst>
          </p:cNvPr>
          <p:cNvSpPr txBox="1"/>
          <p:nvPr/>
        </p:nvSpPr>
        <p:spPr>
          <a:xfrm>
            <a:off x="8916512" y="4576402"/>
            <a:ext cx="266254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b="0" i="0">
                <a:solidFill>
                  <a:srgbClr val="39273D"/>
                </a:solidFill>
                <a:effectLst/>
                <a:latin typeface="Times New Roman"/>
                <a:cs typeface="Times New Roman"/>
              </a:rPr>
              <a:t>4. </a:t>
            </a:r>
          </a:p>
          <a:p>
            <a:r>
              <a:rPr lang="fi-FI" b="0" i="0">
                <a:solidFill>
                  <a:srgbClr val="39273D"/>
                </a:solidFill>
                <a:effectLst/>
                <a:latin typeface="Times New Roman"/>
                <a:cs typeface="Times New Roman"/>
              </a:rPr>
              <a:t>Tutki mitä tapahtuu</a:t>
            </a:r>
          </a:p>
          <a:p>
            <a:endParaRPr lang="fi-FI">
              <a:latin typeface="Times New Roman"/>
              <a:cs typeface="Times New Roman"/>
            </a:endParaRP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BDD9056E-C03B-418D-9C9D-B0AC057B5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7895" y="1873946"/>
            <a:ext cx="2013736" cy="2024009"/>
          </a:xfrm>
          <a:prstGeom prst="ellipse">
            <a:avLst/>
          </a:prstGeom>
          <a:noFill/>
          <a:ln>
            <a:solidFill>
              <a:srgbClr val="583C5E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109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924F5712-8399-4576-89A8-BA0646627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-4782" y="0"/>
            <a:ext cx="12194536" cy="6989366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3FB267-6655-4FA0-803D-04AE384DB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419" y="411944"/>
            <a:ext cx="8633416" cy="1325563"/>
          </a:xfrm>
        </p:spPr>
        <p:txBody>
          <a:bodyPr>
            <a:normAutofit/>
          </a:bodyPr>
          <a:lstStyle/>
          <a:p>
            <a:r>
              <a:rPr lang="fi-FI" sz="2800">
                <a:latin typeface="+mn-lt"/>
              </a:rPr>
              <a:t> 1. Työvaihe: ympyrän piirtäminen</a:t>
            </a:r>
            <a:endParaRPr lang="fi-FI" sz="2800">
              <a:latin typeface="+mn-lt"/>
              <a:ea typeface="Calibri"/>
              <a:cs typeface="Calibr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D1867F-04D5-40BC-9F1E-15D60621A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044" y="1459230"/>
            <a:ext cx="7190488" cy="1468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000"/>
              <a:t>Ympyrä muodostuu pisteitä, jotka ovat täsmälleen yhtä kaukana sen keskipisteestä. Toteamme sen hyödyntäen lankaa harppina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208" name="Tekstiruutu 207">
            <a:extLst>
              <a:ext uri="{FF2B5EF4-FFF2-40B4-BE49-F238E27FC236}">
                <a16:creationId xmlns:a16="http://schemas.microsoft.com/office/drawing/2014/main" id="{257F0FAC-7404-493C-B022-9543CA93DB30}"/>
              </a:ext>
            </a:extLst>
          </p:cNvPr>
          <p:cNvSpPr txBox="1"/>
          <p:nvPr/>
        </p:nvSpPr>
        <p:spPr>
          <a:xfrm>
            <a:off x="953469" y="2686678"/>
            <a:ext cx="4440606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fi-FI"/>
              <a:t>Leikkaa noin 20 cm mittainen naru.  </a:t>
            </a:r>
            <a:endParaRPr lang="fi-FI"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fi-FI"/>
              <a:t>Solmi narun molemmat päät siten, että päihin jää kynän mentävät lenkit.</a:t>
            </a:r>
            <a:endParaRPr lang="fi-FI">
              <a:ea typeface="Calibri"/>
              <a:cs typeface="Calibri"/>
            </a:endParaRPr>
          </a:p>
          <a:p>
            <a:pPr marL="342900" indent="-342900">
              <a:buAutoNum type="arabicPeriod" startAt="3"/>
            </a:pPr>
            <a:r>
              <a:rPr lang="fi-FI"/>
              <a:t>Aseta toinen kynä suunnilleen paperin keskipisteeseen, niin että langan toinen lenkki on kynän ympärillä.</a:t>
            </a:r>
            <a:endParaRPr lang="fi-FI">
              <a:ea typeface="Calibri"/>
              <a:cs typeface="Calibri"/>
            </a:endParaRPr>
          </a:p>
          <a:p>
            <a:pPr marL="342900" indent="-342900">
              <a:buAutoNum type="arabicPeriod" startAt="3"/>
            </a:pPr>
            <a:r>
              <a:rPr lang="fi-FI"/>
              <a:t>Laita toinen kynä kiinni langan toiseen päähän ja piirrä sillä ympyrä pitäen keskellä olevaan kynää paikallaan.</a:t>
            </a:r>
            <a:endParaRPr lang="fi-FI">
              <a:ea typeface="Calibri"/>
              <a:cs typeface="Calibri"/>
            </a:endParaRPr>
          </a:p>
          <a:p>
            <a:pPr marL="342900" indent="-342900">
              <a:buAutoNum type="arabicPeriod" startAt="3"/>
            </a:pPr>
            <a:r>
              <a:rPr lang="fi-FI"/>
              <a:t>Tee ympyrä molemmille papereillesi.</a:t>
            </a:r>
            <a:endParaRPr lang="fi-FI">
              <a:ea typeface="Calibri"/>
              <a:cs typeface="Calibri"/>
            </a:endParaRPr>
          </a:p>
          <a:p>
            <a:r>
              <a:rPr lang="fi-FI" sz="1800" kern="1200">
                <a:latin typeface="+mn-lt"/>
              </a:rPr>
              <a:t>Lopputulos on kaunis viiva, joka kulkee kokoajan täsmälleen narun määrittämän etäisyyden päässä keskipisteestä.</a:t>
            </a:r>
            <a:endParaRPr lang="fi-FI" sz="1800" kern="1200">
              <a:latin typeface="+mn-lt"/>
              <a:ea typeface="Calibri"/>
              <a:cs typeface="Calibri"/>
            </a:endParaRPr>
          </a:p>
        </p:txBody>
      </p:sp>
      <p:pic>
        <p:nvPicPr>
          <p:cNvPr id="5" name="Picture 3" descr="Ympyrän piirtäminen kahden kynän ja langan avulla. Ensimmäinen kynä ympyrän keskipisteessä, lanka ympyrän säteenä ja ympyrän kehä piirretään toisen kynän avulla. Kynät ovat yhdistetty langalla toisiinsa.">
            <a:extLst>
              <a:ext uri="{FF2B5EF4-FFF2-40B4-BE49-F238E27FC236}">
                <a16:creationId xmlns:a16="http://schemas.microsoft.com/office/drawing/2014/main" id="{A293B37B-92C8-45D2-845B-A36015EC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701" y="2380131"/>
            <a:ext cx="2903040" cy="39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Kuva 275">
            <a:extLst>
              <a:ext uri="{FF2B5EF4-FFF2-40B4-BE49-F238E27FC236}">
                <a16:creationId xmlns:a16="http://schemas.microsoft.com/office/drawing/2014/main" id="{59ECFCF5-5DDE-4E79-9336-5F2D074D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2" y="621251"/>
            <a:ext cx="2213682" cy="1852472"/>
          </a:xfrm>
          <a:prstGeom prst="rect">
            <a:avLst/>
          </a:prstGeom>
        </p:spPr>
      </p:pic>
      <p:cxnSp>
        <p:nvCxnSpPr>
          <p:cNvPr id="281" name="Suora yhdysviiva 280">
            <a:extLst>
              <a:ext uri="{FF2B5EF4-FFF2-40B4-BE49-F238E27FC236}">
                <a16:creationId xmlns:a16="http://schemas.microsoft.com/office/drawing/2014/main" id="{930AD9BD-02B3-45B2-8920-8586977B5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40829" y="4768044"/>
            <a:ext cx="315428" cy="2010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3" name="Suora yhdysviiva 282">
            <a:extLst>
              <a:ext uri="{FF2B5EF4-FFF2-40B4-BE49-F238E27FC236}">
                <a16:creationId xmlns:a16="http://schemas.microsoft.com/office/drawing/2014/main" id="{871D2BCF-C5CA-4C63-AB71-4C562751C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827365" y="4815095"/>
            <a:ext cx="356703" cy="1069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1" name="Kaari 310">
            <a:extLst>
              <a:ext uri="{FF2B5EF4-FFF2-40B4-BE49-F238E27FC236}">
                <a16:creationId xmlns:a16="http://schemas.microsoft.com/office/drawing/2014/main" id="{35C43841-2535-497F-8BEB-F073255D8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43826" y="4399911"/>
            <a:ext cx="2519680" cy="1004757"/>
          </a:xfrm>
          <a:prstGeom prst="arc">
            <a:avLst>
              <a:gd name="adj1" fmla="val 16200000"/>
              <a:gd name="adj2" fmla="val 11506698"/>
            </a:avLst>
          </a:prstGeom>
          <a:ln>
            <a:solidFill>
              <a:srgbClr val="5F4B64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71" name="Kuva 270">
            <a:extLst>
              <a:ext uri="{FF2B5EF4-FFF2-40B4-BE49-F238E27FC236}">
                <a16:creationId xmlns:a16="http://schemas.microsoft.com/office/drawing/2014/main" id="{D594C7AD-F5B0-4B85-B6F4-67B8F557B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526">
            <a:off x="6848303" y="2942238"/>
            <a:ext cx="507541" cy="19950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14" name="Käsinkirjoitus 313">
                <a:extLst>
                  <a:ext uri="{FF2B5EF4-FFF2-40B4-BE49-F238E27FC236}">
                    <a16:creationId xmlns:a16="http://schemas.microsoft.com/office/drawing/2014/main" id="{CB58A08A-6246-4C52-9DA5-FF3A827A05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883315" y="4332458"/>
              <a:ext cx="1055160" cy="148680"/>
            </p14:xfrm>
          </p:contentPart>
        </mc:Choice>
        <mc:Fallback xmlns="">
          <p:pic>
            <p:nvPicPr>
              <p:cNvPr id="314" name="Käsinkirjoitus 313">
                <a:extLst>
                  <a:ext uri="{FF2B5EF4-FFF2-40B4-BE49-F238E27FC236}">
                    <a16:creationId xmlns:a16="http://schemas.microsoft.com/office/drawing/2014/main" id="{CB58A08A-6246-4C52-9DA5-FF3A827A05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4315" y="4323458"/>
                <a:ext cx="1072800" cy="166320"/>
              </a:xfrm>
              <a:prstGeom prst="rect">
                <a:avLst/>
              </a:prstGeom>
            </p:spPr>
          </p:pic>
        </mc:Fallback>
      </mc:AlternateContent>
      <p:pic>
        <p:nvPicPr>
          <p:cNvPr id="272" name="Kuva 271">
            <a:extLst>
              <a:ext uri="{FF2B5EF4-FFF2-40B4-BE49-F238E27FC236}">
                <a16:creationId xmlns:a16="http://schemas.microsoft.com/office/drawing/2014/main" id="{68C72780-9780-4D89-A329-F4EC2B24F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9870" flipH="1">
            <a:off x="5424151" y="2900213"/>
            <a:ext cx="553205" cy="1830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18" name="Käsinkirjoitus 317">
                <a:extLst>
                  <a:ext uri="{FF2B5EF4-FFF2-40B4-BE49-F238E27FC236}">
                    <a16:creationId xmlns:a16="http://schemas.microsoft.com/office/drawing/2014/main" id="{5661855D-1F7C-4B1A-ACC0-8ABC71E9C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648595" y="4291058"/>
              <a:ext cx="232560" cy="48960"/>
            </p14:xfrm>
          </p:contentPart>
        </mc:Choice>
        <mc:Fallback xmlns="">
          <p:pic>
            <p:nvPicPr>
              <p:cNvPr id="318" name="Käsinkirjoitus 317">
                <a:extLst>
                  <a:ext uri="{FF2B5EF4-FFF2-40B4-BE49-F238E27FC236}">
                    <a16:creationId xmlns:a16="http://schemas.microsoft.com/office/drawing/2014/main" id="{5661855D-1F7C-4B1A-ACC0-8ABC71E9C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39609" y="4282058"/>
                <a:ext cx="250173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19" name="Käsinkirjoitus 318">
                <a:extLst>
                  <a:ext uri="{FF2B5EF4-FFF2-40B4-BE49-F238E27FC236}">
                    <a16:creationId xmlns:a16="http://schemas.microsoft.com/office/drawing/2014/main" id="{B80308EB-0444-4E50-92DB-64A0814FA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/>
              <p14:nvPr/>
            </p14:nvContentPartPr>
            <p14:xfrm>
              <a:off x="5867835" y="4252178"/>
              <a:ext cx="60840" cy="122040"/>
            </p14:xfrm>
          </p:contentPart>
        </mc:Choice>
        <mc:Fallback xmlns="">
          <p:pic>
            <p:nvPicPr>
              <p:cNvPr id="319" name="Käsinkirjoitus 318">
                <a:extLst>
                  <a:ext uri="{FF2B5EF4-FFF2-40B4-BE49-F238E27FC236}">
                    <a16:creationId xmlns:a16="http://schemas.microsoft.com/office/drawing/2014/main" id="{B80308EB-0444-4E50-92DB-64A0814FA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58835" y="4243178"/>
                <a:ext cx="78480" cy="13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1" name="Ryhmä 320">
            <a:extLst>
              <a:ext uri="{FF2B5EF4-FFF2-40B4-BE49-F238E27FC236}">
                <a16:creationId xmlns:a16="http://schemas.microsoft.com/office/drawing/2014/main" id="{0830A83F-2043-4175-917A-ADF56EF2B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5315" y="4429658"/>
            <a:ext cx="343800" cy="103680"/>
            <a:chOff x="6855315" y="4429658"/>
            <a:chExt cx="343800" cy="103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315" name="Käsinkirjoitus 314">
                  <a:extLst>
                    <a:ext uri="{FF2B5EF4-FFF2-40B4-BE49-F238E27FC236}">
                      <a16:creationId xmlns:a16="http://schemas.microsoft.com/office/drawing/2014/main" id="{FF86A0DD-223A-400C-8E3A-B7F7F450870B}"/>
                    </a:ext>
                  </a:extLst>
                </p14:cNvPr>
                <p14:cNvContentPartPr/>
                <p14:nvPr/>
              </p14:nvContentPartPr>
              <p14:xfrm>
                <a:off x="6944235" y="4455578"/>
                <a:ext cx="254880" cy="77760"/>
              </p14:xfrm>
            </p:contentPart>
          </mc:Choice>
          <mc:Fallback xmlns="">
            <p:pic>
              <p:nvPicPr>
                <p:cNvPr id="315" name="Käsinkirjoitus 314">
                  <a:extLst>
                    <a:ext uri="{FF2B5EF4-FFF2-40B4-BE49-F238E27FC236}">
                      <a16:creationId xmlns:a16="http://schemas.microsoft.com/office/drawing/2014/main" id="{FF86A0DD-223A-400C-8E3A-B7F7F450870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35235" y="4446578"/>
                  <a:ext cx="2725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316" name="Käsinkirjoitus 315">
                  <a:extLst>
                    <a:ext uri="{FF2B5EF4-FFF2-40B4-BE49-F238E27FC236}">
                      <a16:creationId xmlns:a16="http://schemas.microsoft.com/office/drawing/2014/main" id="{15FFA36A-7CBA-4992-A93F-89945F417569}"/>
                    </a:ext>
                  </a:extLst>
                </p14:cNvPr>
                <p14:cNvContentPartPr/>
                <p14:nvPr/>
              </p14:nvContentPartPr>
              <p14:xfrm>
                <a:off x="6855315" y="4463138"/>
                <a:ext cx="89280" cy="50040"/>
              </p14:xfrm>
            </p:contentPart>
          </mc:Choice>
          <mc:Fallback xmlns="">
            <p:pic>
              <p:nvPicPr>
                <p:cNvPr id="316" name="Käsinkirjoitus 315">
                  <a:extLst>
                    <a:ext uri="{FF2B5EF4-FFF2-40B4-BE49-F238E27FC236}">
                      <a16:creationId xmlns:a16="http://schemas.microsoft.com/office/drawing/2014/main" id="{15FFA36A-7CBA-4992-A93F-89945F41756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46315" y="4454138"/>
                  <a:ext cx="1069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320" name="Käsinkirjoitus 319">
                  <a:extLst>
                    <a:ext uri="{FF2B5EF4-FFF2-40B4-BE49-F238E27FC236}">
                      <a16:creationId xmlns:a16="http://schemas.microsoft.com/office/drawing/2014/main" id="{692591C5-39D2-42A2-9918-1A3563BF3DAA}"/>
                    </a:ext>
                  </a:extLst>
                </p14:cNvPr>
                <p14:cNvContentPartPr/>
                <p14:nvPr/>
              </p14:nvContentPartPr>
              <p14:xfrm>
                <a:off x="6931635" y="4429658"/>
                <a:ext cx="36000" cy="18360"/>
              </p14:xfrm>
            </p:contentPart>
          </mc:Choice>
          <mc:Fallback xmlns="">
            <p:pic>
              <p:nvPicPr>
                <p:cNvPr id="320" name="Käsinkirjoitus 319">
                  <a:extLst>
                    <a:ext uri="{FF2B5EF4-FFF2-40B4-BE49-F238E27FC236}">
                      <a16:creationId xmlns:a16="http://schemas.microsoft.com/office/drawing/2014/main" id="{692591C5-39D2-42A2-9918-1A3563BF3DA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22635" y="4420658"/>
                  <a:ext cx="5364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16305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204A3F63-DE29-425F-A6C5-9D8AC7F3B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71000">
                <a:srgbClr val="72728A"/>
              </a:gs>
              <a:gs pos="46000">
                <a:srgbClr val="C9BCCC"/>
              </a:gs>
              <a:gs pos="1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i-FI">
              <a:solidFill>
                <a:srgbClr val="39273D"/>
              </a:solidFill>
              <a:latin typeface="Times New Roman"/>
              <a:cs typeface="Times New Roman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ECB1B92-4796-4D86-AE91-41F7F6BF17B9}"/>
              </a:ext>
            </a:extLst>
          </p:cNvPr>
          <p:cNvSpPr txBox="1"/>
          <p:nvPr/>
        </p:nvSpPr>
        <p:spPr>
          <a:xfrm>
            <a:off x="991186" y="761398"/>
            <a:ext cx="628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/>
              <a:t>2. Työvaihe: maalaaminen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B69AC41-7809-40CE-9182-F42C8B08E510}"/>
              </a:ext>
            </a:extLst>
          </p:cNvPr>
          <p:cNvSpPr txBox="1"/>
          <p:nvPr/>
        </p:nvSpPr>
        <p:spPr>
          <a:xfrm>
            <a:off x="991186" y="1679742"/>
            <a:ext cx="56658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Times New Roman"/>
                <a:cs typeface="Times New Roman"/>
              </a:rPr>
              <a:t>Maalaa</a:t>
            </a:r>
            <a:r>
              <a:rPr lang="fi-FI" b="0" i="0">
                <a:effectLst/>
                <a:latin typeface="Times New Roman"/>
                <a:cs typeface="Times New Roman"/>
              </a:rPr>
              <a:t> mustikat mustikka</a:t>
            </a:r>
            <a:r>
              <a:rPr lang="fi-FI">
                <a:latin typeface="Times New Roman"/>
                <a:cs typeface="Times New Roman"/>
              </a:rPr>
              <a:t>mehulla tai aiemmin metsästä poimimillasi mustikoilla.</a:t>
            </a:r>
          </a:p>
          <a:p>
            <a:endParaRPr lang="fi-FI">
              <a:latin typeface="Times New Roman"/>
              <a:cs typeface="Times New Roman"/>
            </a:endParaRPr>
          </a:p>
          <a:p>
            <a:r>
              <a:rPr lang="fi-FI">
                <a:latin typeface="Times New Roman"/>
                <a:cs typeface="Times New Roman"/>
              </a:rPr>
              <a:t>Jätä toinen maalauksesi kuivumaan ja jatka sen työstämistä vasta sitten, kun se on täysin kuivunut.</a:t>
            </a:r>
          </a:p>
          <a:p>
            <a:endParaRPr lang="fi-FI">
              <a:solidFill>
                <a:srgbClr val="39273D"/>
              </a:solidFill>
              <a:latin typeface="Times New Roman"/>
              <a:cs typeface="Times New Roman"/>
            </a:endParaRPr>
          </a:p>
          <a:p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B63DA7D-71A6-4FF6-BEBD-10A4EDC611AF}"/>
              </a:ext>
            </a:extLst>
          </p:cNvPr>
          <p:cNvSpPr txBox="1"/>
          <p:nvPr/>
        </p:nvSpPr>
        <p:spPr>
          <a:xfrm>
            <a:off x="991186" y="3571422"/>
            <a:ext cx="5277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b="1">
                <a:latin typeface="Times New Roman"/>
                <a:cs typeface="Times New Roman"/>
              </a:rPr>
              <a:t>Huomio! </a:t>
            </a:r>
            <a:r>
              <a:rPr lang="fi-FI">
                <a:latin typeface="Times New Roman"/>
                <a:cs typeface="Times New Roman"/>
              </a:rPr>
              <a:t>Mustikkamehuista parhaiten maalaamiseen soveltuu täysmustikkamehu.</a:t>
            </a:r>
          </a:p>
          <a:p>
            <a:pPr marL="285750" indent="-285750">
              <a:buFontTx/>
              <a:buChar char="-"/>
            </a:pPr>
            <a:r>
              <a:rPr lang="fi-FI">
                <a:latin typeface="Times New Roman"/>
                <a:cs typeface="Times New Roman"/>
              </a:rPr>
              <a:t>Jos käytät mustikoita maalaamiseen, niistä jää helposti tekstuuria (kuoria ja siemeniä) maalaukseen. Halutessasi täysin sileän pinnan, voit murskata mustikat ja hyödyntää vaan niistä tulleen nesteen</a:t>
            </a:r>
          </a:p>
          <a:p>
            <a:pPr algn="r"/>
            <a:endParaRPr lang="fi-FI">
              <a:solidFill>
                <a:srgbClr val="39273D"/>
              </a:solidFill>
              <a:latin typeface="Times New Roman" panose="02020603050405020304" pitchFamily="18" charset="0"/>
              <a:cs typeface="Times New Roman"/>
            </a:endParaRPr>
          </a:p>
          <a:p>
            <a:endParaRPr lang="fi-FI"/>
          </a:p>
        </p:txBody>
      </p:sp>
      <p:pic>
        <p:nvPicPr>
          <p:cNvPr id="10" name="Picture 4" descr="Ympyrän täyttäminen maalaamalla mustikkamehulla">
            <a:extLst>
              <a:ext uri="{FF2B5EF4-FFF2-40B4-BE49-F238E27FC236}">
                <a16:creationId xmlns:a16="http://schemas.microsoft.com/office/drawing/2014/main" id="{DC4F543D-9080-4B98-8251-15D21A0A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24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46" y="1305675"/>
            <a:ext cx="3174116" cy="42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8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3D8F4891-4546-4163-94BD-DC9C758BC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>
              <a:solidFill>
                <a:srgbClr val="39273D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53EFA1B3-5BE6-405A-B9DF-799BAB708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64686" y="3808400"/>
            <a:ext cx="4895519" cy="2316933"/>
          </a:xfrm>
          <a:prstGeom prst="rect">
            <a:avLst/>
          </a:prstGeom>
          <a:solidFill>
            <a:srgbClr val="5F4B64">
              <a:alpha val="5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B2B6B3C-8281-4BCC-BA46-4BD1B7C0D0B5}"/>
              </a:ext>
            </a:extLst>
          </p:cNvPr>
          <p:cNvSpPr txBox="1"/>
          <p:nvPr/>
        </p:nvSpPr>
        <p:spPr>
          <a:xfrm>
            <a:off x="1006867" y="667820"/>
            <a:ext cx="4931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/>
              <a:t>3. Työvaihe: happamien ja emäksien lisääminen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C58D0AB-5047-4F4F-9C3D-66E3D2DE609F}"/>
              </a:ext>
            </a:extLst>
          </p:cNvPr>
          <p:cNvSpPr txBox="1"/>
          <p:nvPr/>
        </p:nvSpPr>
        <p:spPr>
          <a:xfrm>
            <a:off x="3305622" y="2217300"/>
            <a:ext cx="26518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Times New Roman"/>
                <a:cs typeface="Times New Roman"/>
              </a:rPr>
              <a:t>Lisää aineita mustikkasi päälle </a:t>
            </a:r>
          </a:p>
          <a:p>
            <a:endParaRPr lang="fi-FI">
              <a:latin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fi-FI">
                <a:latin typeface="Times New Roman"/>
                <a:cs typeface="Times New Roman"/>
              </a:rPr>
              <a:t>etiikkaa</a:t>
            </a:r>
            <a:endParaRPr lang="fi-FI">
              <a:latin typeface="Times New Roman" panose="02020603050405020304" pitchFamily="18" charset="0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fi-FI">
                <a:latin typeface="Times New Roman"/>
                <a:cs typeface="Times New Roman"/>
              </a:rPr>
              <a:t>sitruunamehua</a:t>
            </a:r>
            <a:endParaRPr lang="fi-FI">
              <a:latin typeface="Times New Roman" panose="02020603050405020304" pitchFamily="18" charset="0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fi-FI">
                <a:latin typeface="Times New Roman"/>
                <a:cs typeface="Times New Roman"/>
              </a:rPr>
              <a:t>soodaliuosta</a:t>
            </a:r>
            <a:endParaRPr lang="fi-FI">
              <a:latin typeface="Times New Roman" panose="02020603050405020304" pitchFamily="18" charset="0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fi-FI">
                <a:latin typeface="Times New Roman"/>
                <a:cs typeface="Times New Roman"/>
              </a:rPr>
              <a:t>astianpesuaineliuosta</a:t>
            </a:r>
            <a:endParaRPr lang="fi-FI">
              <a:latin typeface="Times New Roman" panose="02020603050405020304" pitchFamily="18" charset="0"/>
              <a:cs typeface="Times New Roman"/>
            </a:endParaRPr>
          </a:p>
          <a:p>
            <a:pPr marL="285750" indent="-285750">
              <a:buFontTx/>
              <a:buChar char="-"/>
            </a:pPr>
            <a:endParaRPr lang="fi-FI">
              <a:solidFill>
                <a:srgbClr val="39273D"/>
              </a:solidFill>
              <a:latin typeface="Times New Roman" panose="02020603050405020304" pitchFamily="18" charset="0"/>
              <a:cs typeface="Times New Roman"/>
            </a:endParaRPr>
          </a:p>
          <a:p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A949354-AD26-4B7B-A9A3-0A46FAC7B003}"/>
              </a:ext>
            </a:extLst>
          </p:cNvPr>
          <p:cNvSpPr txBox="1"/>
          <p:nvPr/>
        </p:nvSpPr>
        <p:spPr>
          <a:xfrm>
            <a:off x="895508" y="5161984"/>
            <a:ext cx="4172606" cy="122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Times New Roman"/>
                <a:cs typeface="Times New Roman"/>
              </a:rPr>
              <a:t>Voit kokeilla eri menetelmiä kuten siveltimellä, pipetillä tai </a:t>
            </a:r>
            <a:r>
              <a:rPr lang="fi-FI" err="1">
                <a:latin typeface="Times New Roman"/>
                <a:cs typeface="Times New Roman"/>
              </a:rPr>
              <a:t>töpöttimillä</a:t>
            </a:r>
            <a:r>
              <a:rPr lang="fi-FI">
                <a:latin typeface="Times New Roman"/>
                <a:cs typeface="Times New Roman"/>
              </a:rPr>
              <a:t> aineen lisäämistä. </a:t>
            </a:r>
            <a:endParaRPr lang="fi-FI">
              <a:ea typeface="Calibri" panose="020F0502020204030204"/>
              <a:cs typeface="Calibri" panose="020F0502020204030204"/>
            </a:endParaRPr>
          </a:p>
          <a:p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1F22916-D09E-4FDA-BB51-6C82DEC0F64B}"/>
              </a:ext>
            </a:extLst>
          </p:cNvPr>
          <p:cNvSpPr txBox="1"/>
          <p:nvPr/>
        </p:nvSpPr>
        <p:spPr>
          <a:xfrm>
            <a:off x="6581009" y="3867743"/>
            <a:ext cx="4248512" cy="2126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i-FI">
                <a:solidFill>
                  <a:srgbClr val="E6E0E8"/>
                </a:solidFill>
                <a:ea typeface="Calibri"/>
                <a:cs typeface="Calibri"/>
              </a:rPr>
              <a:t>Mikäli havaitset teoksessasi kuplia tai kuulet kihisevää ääntä, kyseessä on </a:t>
            </a:r>
            <a:r>
              <a:rPr lang="fi-FI" b="1">
                <a:solidFill>
                  <a:srgbClr val="E6E0E8"/>
                </a:solidFill>
                <a:ea typeface="Calibri"/>
                <a:cs typeface="Calibri"/>
              </a:rPr>
              <a:t>kemiallinen reaktio</a:t>
            </a:r>
            <a:r>
              <a:rPr lang="fi-FI">
                <a:solidFill>
                  <a:srgbClr val="E6E0E8"/>
                </a:solidFill>
                <a:ea typeface="Calibri"/>
                <a:cs typeface="Calibri"/>
              </a:rPr>
              <a:t>. Se syntyy happaman ja emäksisen aineen reagoidessa keskenään, neutraloiden toinen toistaan.</a:t>
            </a:r>
          </a:p>
        </p:txBody>
      </p:sp>
      <p:pic>
        <p:nvPicPr>
          <p:cNvPr id="11" name="Picture 5" descr="Mustikka mehuun lisätään happamia ja emäksisiä aineita, kuten soodaliuosta, etikkaa, astianpesuaineliuosta ja sitruunamehua">
            <a:extLst>
              <a:ext uri="{FF2B5EF4-FFF2-40B4-BE49-F238E27FC236}">
                <a16:creationId xmlns:a16="http://schemas.microsoft.com/office/drawing/2014/main" id="{B0ADED6E-0CD7-414B-A287-890440A1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8" y="1805681"/>
            <a:ext cx="2314167" cy="307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610FCEF-3DC1-483C-BF1B-57CAB33BE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5049" y="1102305"/>
            <a:ext cx="2957105" cy="221783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7EC45D60-FEC7-447A-87CC-33E9B0BD0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66" y="668877"/>
            <a:ext cx="2554939" cy="191620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AA9AF100-75A6-4C7C-A937-C352E7F33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5" t="11544" r="19004" b="5716"/>
          <a:stretch/>
        </p:blipFill>
        <p:spPr>
          <a:xfrm rot="3830425">
            <a:off x="8885466" y="2650877"/>
            <a:ext cx="1042975" cy="1051235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DEB3007-E090-4515-8642-54A00B02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2288" y="5349875"/>
            <a:ext cx="1089425" cy="108942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A59FFE2-3085-43E2-B161-4492A8E95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013998">
            <a:off x="10143798" y="2758364"/>
            <a:ext cx="1503196" cy="15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9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E83E5F32-CDF0-4E8D-9A73-B647AFE14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>
              <a:solidFill>
                <a:srgbClr val="39273D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C522F1C-7B90-4C88-A82D-2C9F8DCB76CC}"/>
              </a:ext>
            </a:extLst>
          </p:cNvPr>
          <p:cNvSpPr txBox="1"/>
          <p:nvPr/>
        </p:nvSpPr>
        <p:spPr>
          <a:xfrm>
            <a:off x="863280" y="843099"/>
            <a:ext cx="684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/>
              <a:t>Märkää märälle vs. märkää kuivalle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E01AEC0D-BD6F-4EEF-8966-1DBFDF509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758" y="1673358"/>
            <a:ext cx="5723269" cy="2607381"/>
          </a:xfrm>
          <a:prstGeom prst="rect">
            <a:avLst/>
          </a:prstGeom>
          <a:solidFill>
            <a:srgbClr val="5F4B64">
              <a:alpha val="7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C360025-805A-48A7-AE69-44D3C6D5EE89}"/>
              </a:ext>
            </a:extLst>
          </p:cNvPr>
          <p:cNvSpPr txBox="1"/>
          <p:nvPr/>
        </p:nvSpPr>
        <p:spPr>
          <a:xfrm>
            <a:off x="1088852" y="1881087"/>
            <a:ext cx="5303066" cy="22701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i-FI" sz="1600">
                <a:solidFill>
                  <a:srgbClr val="E6E0E8"/>
                </a:solidFill>
                <a:ea typeface="Calibri"/>
                <a:cs typeface="Calibri"/>
              </a:rPr>
              <a:t>Märälle ja kuivalle pohjalle aineita lisätessäsi huomaat, miten sattuma ja aineiden yhteen l</a:t>
            </a:r>
            <a:r>
              <a:rPr lang="fi-FI" sz="1600" b="1">
                <a:solidFill>
                  <a:srgbClr val="E6E0E8"/>
                </a:solidFill>
                <a:ea typeface="Calibri"/>
                <a:cs typeface="Calibri"/>
              </a:rPr>
              <a:t>iukeneminen</a:t>
            </a:r>
            <a:r>
              <a:rPr lang="fi-FI" sz="1600">
                <a:solidFill>
                  <a:srgbClr val="E6E0E8"/>
                </a:solidFill>
                <a:ea typeface="Calibri"/>
                <a:cs typeface="Calibri"/>
              </a:rPr>
              <a:t>  vaikuttaa lopputulokseen.</a:t>
            </a:r>
          </a:p>
          <a:p>
            <a:pPr>
              <a:lnSpc>
                <a:spcPct val="150000"/>
              </a:lnSpc>
            </a:pPr>
            <a:r>
              <a:rPr lang="fi-FI" sz="1600">
                <a:solidFill>
                  <a:srgbClr val="E6E0E8"/>
                </a:solidFill>
                <a:ea typeface="Calibri"/>
                <a:cs typeface="Calibri"/>
              </a:rPr>
              <a:t>Kuivalle maalatessa teosta on helpompi hallita. Märkä pohja jättää puolestaan enemmän tilaa leikilliselle maalaamiselle ja sattumille.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70F0FFA-47DE-4DDB-8384-C221FD53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89549">
            <a:off x="358946" y="1426370"/>
            <a:ext cx="1227167" cy="122716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D06FD2E-781A-4D6A-B967-25AA20248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100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58494" y="3835886"/>
            <a:ext cx="2607382" cy="1955537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CFE23DBF-203B-42C5-8E94-6E140CE59740}"/>
              </a:ext>
            </a:extLst>
          </p:cNvPr>
          <p:cNvSpPr txBox="1"/>
          <p:nvPr/>
        </p:nvSpPr>
        <p:spPr>
          <a:xfrm>
            <a:off x="8671091" y="2965817"/>
            <a:ext cx="1955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/>
              <a:t>Kuiva pohja</a:t>
            </a:r>
          </a:p>
        </p:txBody>
      </p:sp>
      <p:pic>
        <p:nvPicPr>
          <p:cNvPr id="11" name="Kuva 10" descr="esimerkki teos &quot;märkää kuivalle&quot; menetelmästä. Anniina Jokitalo 2022">
            <a:extLst>
              <a:ext uri="{FF2B5EF4-FFF2-40B4-BE49-F238E27FC236}">
                <a16:creationId xmlns:a16="http://schemas.microsoft.com/office/drawing/2014/main" id="{A0FE053F-3BE0-4F15-9E4F-8BD3299F70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9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6" t="8812" r="3164" b="9267"/>
          <a:stretch/>
        </p:blipFill>
        <p:spPr>
          <a:xfrm>
            <a:off x="7045148" y="636951"/>
            <a:ext cx="2421698" cy="2387600"/>
          </a:xfrm>
          <a:prstGeom prst="ellipse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reflection endPos="0" dist="50800" dir="5400000" sy="-100000" algn="bl" rotWithShape="0"/>
            <a:softEdge rad="0"/>
          </a:effectLst>
        </p:spPr>
      </p:pic>
      <p:pic>
        <p:nvPicPr>
          <p:cNvPr id="13" name="Kuva 12" descr="Esimerkki teos &quot;märkää kuivalle&quot; menetelmästä. Anniina Jokitalo 2022.">
            <a:extLst>
              <a:ext uri="{FF2B5EF4-FFF2-40B4-BE49-F238E27FC236}">
                <a16:creationId xmlns:a16="http://schemas.microsoft.com/office/drawing/2014/main" id="{7BE507FF-1233-4C5F-8D8D-D787A3EF6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417" y="577397"/>
            <a:ext cx="1955535" cy="2607380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24E3A62C-58F1-4AA5-AF21-CFA3EC81D561}"/>
              </a:ext>
            </a:extLst>
          </p:cNvPr>
          <p:cNvSpPr txBox="1"/>
          <p:nvPr/>
        </p:nvSpPr>
        <p:spPr>
          <a:xfrm>
            <a:off x="3134379" y="6415367"/>
            <a:ext cx="1677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/>
              <a:t>Märkä pohja</a:t>
            </a:r>
          </a:p>
        </p:txBody>
      </p:sp>
      <p:pic>
        <p:nvPicPr>
          <p:cNvPr id="18" name="Kuva 17" descr="Esimerkkiteos tekniikasta märkää märälle. Anniina Jokitalo">
            <a:extLst>
              <a:ext uri="{FF2B5EF4-FFF2-40B4-BE49-F238E27FC236}">
                <a16:creationId xmlns:a16="http://schemas.microsoft.com/office/drawing/2014/main" id="{FF8CEEF6-18E4-41A8-93BA-88AA63F0A7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7" y="4429919"/>
            <a:ext cx="2751589" cy="1944185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587DF5C2-953D-43A5-BAA0-396564B23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77" y="4424088"/>
            <a:ext cx="2751589" cy="1926899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3764BB78-31BD-4A41-B7CA-884D51B11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86" y="3406888"/>
            <a:ext cx="2040526" cy="13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8C3933B9-36D3-45C3-92CE-942697713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-517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0F3C68D-A442-4A9F-8DD4-0B8DC5D1606D}"/>
              </a:ext>
            </a:extLst>
          </p:cNvPr>
          <p:cNvSpPr txBox="1"/>
          <p:nvPr/>
        </p:nvSpPr>
        <p:spPr>
          <a:xfrm>
            <a:off x="1277899" y="812671"/>
            <a:ext cx="52973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>
                <a:latin typeface="Times New Roman"/>
                <a:cs typeface="Times New Roman"/>
              </a:rPr>
              <a:t>4. Tutki mielenkiinnolla mitä tapahtuu</a:t>
            </a:r>
          </a:p>
          <a:p>
            <a:endParaRPr lang="fi-FI"/>
          </a:p>
        </p:txBody>
      </p:sp>
      <p:pic>
        <p:nvPicPr>
          <p:cNvPr id="29" name="Picture 2" descr="Kuvassa tutkitaan, miten mustikkamehun sävy  muuttuu siihen lisättyjen happamien ja emästen vaikutuksesta">
            <a:extLst>
              <a:ext uri="{FF2B5EF4-FFF2-40B4-BE49-F238E27FC236}">
                <a16:creationId xmlns:a16="http://schemas.microsoft.com/office/drawing/2014/main" id="{952272B5-A3C8-424D-BAB5-BB7E7EB3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07" y="2081708"/>
            <a:ext cx="2437163" cy="324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43ADDE81-56DB-43C3-8509-0BD5205AC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97723" y="2081708"/>
            <a:ext cx="2079763" cy="1559823"/>
          </a:xfrm>
          <a:prstGeom prst="rect">
            <a:avLst/>
          </a:prstGeom>
        </p:spPr>
      </p:pic>
      <p:sp>
        <p:nvSpPr>
          <p:cNvPr id="39" name="Otsikko 1">
            <a:extLst>
              <a:ext uri="{FF2B5EF4-FFF2-40B4-BE49-F238E27FC236}">
                <a16:creationId xmlns:a16="http://schemas.microsoft.com/office/drawing/2014/main" id="{FF643AA9-5700-46F1-ADF9-FA28E700B786}"/>
              </a:ext>
            </a:extLst>
          </p:cNvPr>
          <p:cNvSpPr txBox="1">
            <a:spLocks/>
          </p:cNvSpPr>
          <p:nvPr/>
        </p:nvSpPr>
        <p:spPr>
          <a:xfrm>
            <a:off x="6668845" y="778744"/>
            <a:ext cx="4776481" cy="8002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b="1"/>
              <a:t>Mustikka indikaattorina</a:t>
            </a:r>
            <a:endParaRPr lang="fi-FI" sz="2400" b="1">
              <a:ea typeface="Calibri Light"/>
              <a:cs typeface="Calibri Light"/>
            </a:endParaRPr>
          </a:p>
        </p:txBody>
      </p:sp>
      <p:sp>
        <p:nvSpPr>
          <p:cNvPr id="32" name="Sisällön paikkamerkki 2">
            <a:extLst>
              <a:ext uri="{FF2B5EF4-FFF2-40B4-BE49-F238E27FC236}">
                <a16:creationId xmlns:a16="http://schemas.microsoft.com/office/drawing/2014/main" id="{B6C6E4B0-B3DE-46EB-9969-23EB3270383A}"/>
              </a:ext>
            </a:extLst>
          </p:cNvPr>
          <p:cNvSpPr txBox="1">
            <a:spLocks/>
          </p:cNvSpPr>
          <p:nvPr/>
        </p:nvSpPr>
        <p:spPr>
          <a:xfrm>
            <a:off x="6492936" y="1634296"/>
            <a:ext cx="5046017" cy="35000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fi-FI" sz="1700"/>
              <a:t>Maalatessasi huomasit mustikkamehun muuttavan väriään siihen lisätyn aineen kanssa reagoidessaan; mehu toimii </a:t>
            </a:r>
            <a:r>
              <a:rPr lang="fi-FI" sz="1700" b="1"/>
              <a:t>pH-indikaattorin</a:t>
            </a:r>
            <a:r>
              <a:rPr lang="fi-FI" sz="1700"/>
              <a:t> tavoin, eli sen väri vaihtuu siihen lisätyn </a:t>
            </a:r>
            <a:r>
              <a:rPr lang="fi-FI" sz="1700" b="1"/>
              <a:t>happamuuden</a:t>
            </a:r>
            <a:r>
              <a:rPr lang="fi-FI" sz="1700"/>
              <a:t> tai </a:t>
            </a:r>
            <a:r>
              <a:rPr lang="fi-FI" sz="1700" b="1"/>
              <a:t>emäksisyyden</a:t>
            </a:r>
            <a:r>
              <a:rPr lang="fi-FI" sz="1700"/>
              <a:t> mukaisesti</a:t>
            </a:r>
            <a:endParaRPr lang="fi-FI" sz="1700"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fi-FI" sz="1700">
                <a:ea typeface="Calibri"/>
                <a:cs typeface="Calibri"/>
              </a:rPr>
              <a:t>Nyt voit päätellä aineiden happamuutta ja emäksisyyttä alla olevan indikaattorimittarin avulla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endParaRPr lang="fi-FI" sz="1700"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fi-FI" sz="1700" b="1"/>
              <a:t>PH-arvo </a:t>
            </a:r>
            <a:r>
              <a:rPr lang="fi-FI" sz="1700"/>
              <a:t>kuvaa aineen happamuutta ja emäksisyyttä. Sen asteikko on </a:t>
            </a:r>
            <a:r>
              <a:rPr lang="fi-FI" sz="1700" b="1"/>
              <a:t>0-14</a:t>
            </a:r>
            <a:r>
              <a:rPr lang="fi-FI" sz="1700"/>
              <a:t>, jonka puolivälissä on </a:t>
            </a:r>
            <a:r>
              <a:rPr lang="fi-FI" sz="1700" b="1"/>
              <a:t>neutraali (pH7). </a:t>
            </a:r>
            <a:r>
              <a:rPr lang="fi-FI" sz="1700"/>
              <a:t>Aine, jonka pH-arvo on </a:t>
            </a:r>
            <a:r>
              <a:rPr lang="fi-FI" sz="1700" b="1"/>
              <a:t>alle 7 on hapan </a:t>
            </a:r>
            <a:r>
              <a:rPr lang="fi-FI" sz="1700"/>
              <a:t>ja aine, jonka pH-arvo on </a:t>
            </a:r>
            <a:r>
              <a:rPr lang="fi-FI" sz="1700" b="1"/>
              <a:t>yli 7 on emäksinen</a:t>
            </a:r>
            <a:r>
              <a:rPr lang="fi-FI" sz="2000"/>
              <a:t>. </a:t>
            </a:r>
            <a:endParaRPr lang="fi-FI" sz="2000">
              <a:ea typeface="Calibri"/>
              <a:cs typeface="Calibri"/>
            </a:endParaRP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DA74DBA8-478A-4DEC-A8A5-4FF4E7029E64}"/>
              </a:ext>
            </a:extLst>
          </p:cNvPr>
          <p:cNvSpPr txBox="1"/>
          <p:nvPr/>
        </p:nvSpPr>
        <p:spPr>
          <a:xfrm>
            <a:off x="8022229" y="4859621"/>
            <a:ext cx="283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0" i="0">
                <a:effectLst/>
                <a:latin typeface="Calibri" panose="020F0502020204030204" pitchFamily="34" charset="0"/>
              </a:rPr>
              <a:t>pH-indikaattoritaulukk</a:t>
            </a:r>
            <a:r>
              <a:rPr lang="fi-FI" b="0" i="0">
                <a:solidFill>
                  <a:srgbClr val="5F4B64"/>
                </a:solidFill>
                <a:effectLst/>
                <a:latin typeface="Calibri" panose="020F0502020204030204" pitchFamily="34" charset="0"/>
              </a:rPr>
              <a:t>o</a:t>
            </a:r>
            <a:endParaRPr lang="fi-FI">
              <a:solidFill>
                <a:srgbClr val="5F4B64"/>
              </a:solidFill>
            </a:endParaRPr>
          </a:p>
        </p:txBody>
      </p:sp>
      <p:pic>
        <p:nvPicPr>
          <p:cNvPr id="33" name="Picture 7" descr="Kuvassa pH-indikaattori, jossa vasemmalla puolella happamia aineita ilmaisevia värejä, keskellä neutraalia ilmaiseva sävy, ja oikealla emäksisiä aineita ilmaisevia värejä">
            <a:extLst>
              <a:ext uri="{FF2B5EF4-FFF2-40B4-BE49-F238E27FC236}">
                <a16:creationId xmlns:a16="http://schemas.microsoft.com/office/drawing/2014/main" id="{0B307BC5-218C-4F8C-887E-AA3E977C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220" y="5343822"/>
            <a:ext cx="4963733" cy="9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kstiruutu 34">
            <a:extLst>
              <a:ext uri="{FF2B5EF4-FFF2-40B4-BE49-F238E27FC236}">
                <a16:creationId xmlns:a16="http://schemas.microsoft.com/office/drawing/2014/main" id="{BE90F840-AB85-4342-8DC4-F424B5A36FD1}"/>
              </a:ext>
            </a:extLst>
          </p:cNvPr>
          <p:cNvSpPr txBox="1"/>
          <p:nvPr/>
        </p:nvSpPr>
        <p:spPr>
          <a:xfrm>
            <a:off x="6773592" y="6335851"/>
            <a:ext cx="91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hapan</a:t>
            </a:r>
            <a:endParaRPr lang="fi-FI"/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0B4EFDD9-DCCE-4D48-9B3C-7BB892B64245}"/>
              </a:ext>
            </a:extLst>
          </p:cNvPr>
          <p:cNvSpPr txBox="1"/>
          <p:nvPr/>
        </p:nvSpPr>
        <p:spPr>
          <a:xfrm>
            <a:off x="8752597" y="6280457"/>
            <a:ext cx="162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neutraali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5B7C58FF-9B86-4C67-A225-443242A8171F}"/>
              </a:ext>
            </a:extLst>
          </p:cNvPr>
          <p:cNvSpPr txBox="1"/>
          <p:nvPr/>
        </p:nvSpPr>
        <p:spPr>
          <a:xfrm>
            <a:off x="10861916" y="6273755"/>
            <a:ext cx="109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emäs</a:t>
            </a:r>
            <a:endParaRPr lang="fi-FI"/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820455BE-3547-4CEE-9EF3-3FC1B25D9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21" y="3753914"/>
            <a:ext cx="2079765" cy="155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63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E3EB6329-8D42-3D4C-DD1B-89D78BC77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8410" y="914401"/>
            <a:ext cx="9961122" cy="4601184"/>
          </a:xfrm>
          <a:prstGeom prst="rect">
            <a:avLst/>
          </a:prstGeom>
          <a:solidFill>
            <a:srgbClr val="5F4B64">
              <a:alpha val="5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4AB53E4-C86D-B173-23A4-3874C748BB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42416"/>
            <a:ext cx="9144000" cy="3915383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bg1"/>
                </a:solidFill>
              </a:rPr>
              <a:t>Maagiset mustikat –oppimateriaali sisältää oppimateriaalia ja tehtäviä lasten monialaiseen oppimiseen ja opetukseen. Materiaali on suunnattu lasten omaan käyttöön sekä opettajien käyttöön osana monialaista opettamista.</a:t>
            </a:r>
          </a:p>
          <a:p>
            <a:r>
              <a:rPr lang="fi-FI">
                <a:solidFill>
                  <a:schemeClr val="bg1"/>
                </a:solidFill>
              </a:rPr>
              <a:t>Materiaali on lisensoitu Creative </a:t>
            </a:r>
            <a:r>
              <a:rPr lang="fi-FI" err="1">
                <a:solidFill>
                  <a:schemeClr val="bg1"/>
                </a:solidFill>
              </a:rPr>
              <a:t>Commons</a:t>
            </a:r>
            <a:r>
              <a:rPr lang="fi-FI">
                <a:solidFill>
                  <a:schemeClr val="bg1"/>
                </a:solidFill>
              </a:rPr>
              <a:t> BY-  NC-SA-lisenssillä, eli materiaalin levittäminen ja muokkaaminen on  sallittu, kunhan tekijöiden nimet säilyvät mukana ja jatkoversiot  julkaistaan samalla lisenssillä. Kaupallinen käyttö kielletty.</a:t>
            </a:r>
          </a:p>
          <a:p>
            <a:endParaRPr lang="fi-FI">
              <a:solidFill>
                <a:schemeClr val="bg1"/>
              </a:solidFill>
            </a:endParaRPr>
          </a:p>
          <a:p>
            <a:r>
              <a:rPr lang="fi-FI">
                <a:solidFill>
                  <a:schemeClr val="bg1"/>
                </a:solidFill>
              </a:rPr>
              <a:t>Materiaalin tekijä Anniina Jokitalo, 2022</a:t>
            </a:r>
          </a:p>
        </p:txBody>
      </p:sp>
      <p:sp>
        <p:nvSpPr>
          <p:cNvPr id="5" name="object 3" descr="LUMA-keskus Lappi logo">
            <a:extLst>
              <a:ext uri="{FF2B5EF4-FFF2-40B4-BE49-F238E27FC236}">
                <a16:creationId xmlns:a16="http://schemas.microsoft.com/office/drawing/2014/main" id="{2369DEEE-CBEE-77F3-5865-C2AFB3EF97DB}"/>
              </a:ext>
            </a:extLst>
          </p:cNvPr>
          <p:cNvSpPr/>
          <p:nvPr/>
        </p:nvSpPr>
        <p:spPr>
          <a:xfrm>
            <a:off x="2743200" y="5715000"/>
            <a:ext cx="2577083" cy="612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 descr="LApin yliopiston logo">
            <a:extLst>
              <a:ext uri="{FF2B5EF4-FFF2-40B4-BE49-F238E27FC236}">
                <a16:creationId xmlns:a16="http://schemas.microsoft.com/office/drawing/2014/main" id="{A78A739A-399B-5B10-EC9D-A89391C21380}"/>
              </a:ext>
            </a:extLst>
          </p:cNvPr>
          <p:cNvSpPr/>
          <p:nvPr/>
        </p:nvSpPr>
        <p:spPr>
          <a:xfrm>
            <a:off x="6712842" y="5683987"/>
            <a:ext cx="3042418" cy="714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34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Lähikuva mustikoista">
            <a:extLst>
              <a:ext uri="{FF2B5EF4-FFF2-40B4-BE49-F238E27FC236}">
                <a16:creationId xmlns:a16="http://schemas.microsoft.com/office/drawing/2014/main" id="{9CDC16D8-7104-4799-8C83-860A72D30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9136"/>
          <a:stretch/>
        </p:blipFill>
        <p:spPr>
          <a:xfrm flipH="1">
            <a:off x="20" y="-35625"/>
            <a:ext cx="12191980" cy="685800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7785FEC9-78F0-4DEA-B9C5-56A531C7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028" y="615294"/>
            <a:ext cx="10863943" cy="5651162"/>
          </a:xfrm>
          <a:prstGeom prst="rect">
            <a:avLst/>
          </a:prstGeom>
          <a:solidFill>
            <a:srgbClr val="5F4B64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20E1AE-B291-466E-B33D-3D7CA15E4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225" y="878996"/>
            <a:ext cx="9941431" cy="1066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i-FI" sz="3600">
                <a:solidFill>
                  <a:srgbClr val="E6E0E8"/>
                </a:solidFill>
                <a:ea typeface="Calibri"/>
                <a:cs typeface="Calibri"/>
              </a:rPr>
              <a:t>Sisällöt ja keskeiset käsitteet: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i-FI" sz="3600">
              <a:solidFill>
                <a:srgbClr val="E6E0E8"/>
              </a:solidFill>
              <a:ea typeface="Calibri"/>
              <a:cs typeface="Calibri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i-FI" sz="3600">
              <a:solidFill>
                <a:srgbClr val="E6E0E8"/>
              </a:solidFill>
              <a:ea typeface="Calibri"/>
              <a:cs typeface="Calibr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3B18417-808D-B7EF-7705-3D32AC00574F}"/>
              </a:ext>
            </a:extLst>
          </p:cNvPr>
          <p:cNvSpPr txBox="1"/>
          <p:nvPr/>
        </p:nvSpPr>
        <p:spPr>
          <a:xfrm>
            <a:off x="1410194" y="1945796"/>
            <a:ext cx="93716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solidFill>
                  <a:srgbClr val="E6E0E8"/>
                </a:solidFill>
              </a:rPr>
              <a:t>Kuvataide</a:t>
            </a:r>
          </a:p>
          <a:p>
            <a:r>
              <a:rPr lang="fi-FI" sz="2400">
                <a:solidFill>
                  <a:srgbClr val="E6E0E8"/>
                </a:solidFill>
              </a:rPr>
              <a:t>Kemia ja ympäri</a:t>
            </a:r>
            <a:r>
              <a:rPr lang="fi-FI" sz="2400" b="1">
                <a:solidFill>
                  <a:srgbClr val="E6E0E8"/>
                </a:solidFill>
              </a:rPr>
              <a:t>s</a:t>
            </a:r>
            <a:r>
              <a:rPr lang="fi-FI" sz="2400">
                <a:solidFill>
                  <a:srgbClr val="E6E0E8"/>
                </a:solidFill>
              </a:rPr>
              <a:t>töoppi</a:t>
            </a:r>
          </a:p>
          <a:p>
            <a:r>
              <a:rPr lang="fi-FI" sz="2400">
                <a:solidFill>
                  <a:srgbClr val="E6E0E8"/>
                </a:solidFill>
              </a:rPr>
              <a:t>Matematiikka</a:t>
            </a:r>
          </a:p>
          <a:p>
            <a:r>
              <a:rPr lang="fi-FI" sz="2400">
                <a:solidFill>
                  <a:srgbClr val="E6E0E8"/>
                </a:solidFill>
              </a:rPr>
              <a:t>Laaja-alainen osaaminen</a:t>
            </a:r>
          </a:p>
          <a:p>
            <a:endParaRPr lang="fi-FI" sz="2400">
              <a:solidFill>
                <a:srgbClr val="E6E0E8"/>
              </a:solidFill>
            </a:endParaRPr>
          </a:p>
          <a:p>
            <a:r>
              <a:rPr lang="fi-FI" sz="2400">
                <a:solidFill>
                  <a:srgbClr val="E6E0E8"/>
                </a:solidFill>
              </a:rPr>
              <a:t>Keskeiset käsitteet:</a:t>
            </a:r>
          </a:p>
          <a:p>
            <a:r>
              <a:rPr lang="fi-FI" sz="2400">
                <a:solidFill>
                  <a:srgbClr val="E6E0E8"/>
                </a:solidFill>
              </a:rPr>
              <a:t>Happamuus (hapan, emäksinen, pH-arvo)</a:t>
            </a:r>
          </a:p>
          <a:p>
            <a:r>
              <a:rPr lang="fi-FI" sz="2400">
                <a:solidFill>
                  <a:srgbClr val="E6E0E8"/>
                </a:solidFill>
              </a:rPr>
              <a:t>Geometria, ympyrän ominaisuudet, keskipiste, säde, kehä</a:t>
            </a:r>
          </a:p>
          <a:p>
            <a:r>
              <a:rPr lang="fi-FI" sz="2400">
                <a:solidFill>
                  <a:srgbClr val="E6E0E8"/>
                </a:solidFill>
              </a:rPr>
              <a:t>Marjat: mustikka</a:t>
            </a:r>
          </a:p>
          <a:p>
            <a:r>
              <a:rPr lang="fi-FI" sz="2400">
                <a:solidFill>
                  <a:srgbClr val="E6E0E8"/>
                </a:solidFill>
              </a:rPr>
              <a:t>Ympäristötaide, maataide</a:t>
            </a:r>
          </a:p>
        </p:txBody>
      </p:sp>
    </p:spTree>
    <p:extLst>
      <p:ext uri="{BB962C8B-B14F-4D97-AF65-F5344CB8AC3E}">
        <p14:creationId xmlns:p14="http://schemas.microsoft.com/office/powerpoint/2010/main" val="122988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CDC16D8-7104-4799-8C83-860A72D30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9136"/>
          <a:stretch/>
        </p:blipFill>
        <p:spPr>
          <a:xfrm flipH="1">
            <a:off x="20" y="0"/>
            <a:ext cx="12191980" cy="685800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7785FEC9-78F0-4DEA-B9C5-56A531C7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970" y="410969"/>
            <a:ext cx="10863943" cy="6036062"/>
          </a:xfrm>
          <a:prstGeom prst="rect">
            <a:avLst/>
          </a:prstGeom>
          <a:solidFill>
            <a:srgbClr val="5F4B64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20E1AE-B291-466E-B33D-3D7CA15E4D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225" y="727981"/>
            <a:ext cx="9941431" cy="55854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i-FI" sz="2000">
                <a:solidFill>
                  <a:srgbClr val="E6E0E8"/>
                </a:solidFill>
              </a:rPr>
              <a:t>Tehtäväpaketti on </a:t>
            </a:r>
            <a:r>
              <a:rPr lang="fi-FI" sz="2000" b="1">
                <a:solidFill>
                  <a:srgbClr val="E6E0E8"/>
                </a:solidFill>
              </a:rPr>
              <a:t>kolmiosainen</a:t>
            </a:r>
            <a:r>
              <a:rPr lang="fi-FI" sz="2000">
                <a:solidFill>
                  <a:srgbClr val="E6E0E8"/>
                </a:solidFill>
              </a:rPr>
              <a:t> ja voit poimia itsellesi/ryhmällesi sopivimmat tehtävät</a:t>
            </a:r>
            <a:endParaRPr lang="fi-FI" sz="2000">
              <a:solidFill>
                <a:srgbClr val="E6E0E8"/>
              </a:solidFill>
              <a:ea typeface="Calibri"/>
              <a:cs typeface="Calibri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i-FI" sz="2000" b="1">
                <a:solidFill>
                  <a:srgbClr val="E6E0E8"/>
                </a:solidFill>
              </a:rPr>
              <a:t>1.   </a:t>
            </a:r>
            <a:r>
              <a:rPr lang="fi-FI" sz="2000">
                <a:solidFill>
                  <a:srgbClr val="E6E0E8"/>
                </a:solidFill>
              </a:rPr>
              <a:t>Aluksi harjoittelemme pyöreän muodon piirtämistä erilaisilla välineillä tutustuen ympyrän piirtämiseen ja eri piirtimiin</a:t>
            </a:r>
            <a:endParaRPr lang="fi-FI" sz="2000">
              <a:solidFill>
                <a:srgbClr val="E6E0E8"/>
              </a:solidFill>
              <a:ea typeface="Calibri"/>
              <a:cs typeface="Calibri"/>
            </a:endParaRPr>
          </a:p>
          <a:p>
            <a:pPr lvl="1" algn="just">
              <a:lnSpc>
                <a:spcPct val="150000"/>
              </a:lnSpc>
            </a:pPr>
            <a:r>
              <a:rPr lang="fi-FI" sz="1800">
                <a:solidFill>
                  <a:srgbClr val="E6E0E8"/>
                </a:solidFill>
              </a:rPr>
              <a:t>Tavoite: eri materiaalien ja pyöreän muodon tuntemus</a:t>
            </a:r>
            <a:endParaRPr lang="fi-FI" sz="1800">
              <a:solidFill>
                <a:srgbClr val="E6E0E8"/>
              </a:solidFill>
              <a:ea typeface="Calibri"/>
              <a:cs typeface="Calibri"/>
            </a:endParaRPr>
          </a:p>
          <a:p>
            <a:pPr lvl="1" algn="just">
              <a:lnSpc>
                <a:spcPct val="150000"/>
              </a:lnSpc>
            </a:pPr>
            <a:r>
              <a:rPr lang="fi-FI" sz="1800">
                <a:solidFill>
                  <a:srgbClr val="E6E0E8"/>
                </a:solidFill>
              </a:rPr>
              <a:t>Ympyrän piirtäminen motorisena harjoitteluna</a:t>
            </a:r>
            <a:endParaRPr lang="fi-FI" sz="1800">
              <a:solidFill>
                <a:srgbClr val="E6E0E8"/>
              </a:solidFill>
              <a:ea typeface="Calibri"/>
              <a:cs typeface="Calibri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i-FI" sz="2000" b="1">
                <a:solidFill>
                  <a:srgbClr val="E6E0E8"/>
                </a:solidFill>
              </a:rPr>
              <a:t>2. </a:t>
            </a:r>
            <a:r>
              <a:rPr lang="fi-FI" sz="2000">
                <a:solidFill>
                  <a:srgbClr val="E6E0E8"/>
                </a:solidFill>
              </a:rPr>
              <a:t>Seuraavassa vaiheessa menemme maastoon poimimaan ja tutkimaan mustikoita. Teemme myös pienimuotoista ympäristötaidetta. Voit valita haluamasi tehtävän muutamasta vaihtoehdosta</a:t>
            </a:r>
            <a:endParaRPr lang="fi-FI" sz="2000">
              <a:solidFill>
                <a:srgbClr val="E6E0E8"/>
              </a:solidFill>
              <a:ea typeface="Calibri"/>
              <a:cs typeface="Calibri"/>
            </a:endParaRPr>
          </a:p>
          <a:p>
            <a:pPr lvl="1" algn="just">
              <a:lnSpc>
                <a:spcPct val="150000"/>
              </a:lnSpc>
            </a:pPr>
            <a:r>
              <a:rPr lang="fi-FI" sz="1800">
                <a:solidFill>
                  <a:srgbClr val="E6E0E8"/>
                </a:solidFill>
              </a:rPr>
              <a:t>Tavoite: Ulos luokkahuoneesta: lähimetsät tutuksi. Materiaalin tuntemus, kolmiulotteinen hahmottaminen, motorinen harjoitus.</a:t>
            </a:r>
            <a:endParaRPr lang="fi-FI" sz="1800">
              <a:solidFill>
                <a:srgbClr val="E6E0E8"/>
              </a:solidFill>
              <a:ea typeface="Calibri"/>
              <a:cs typeface="Calibri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i-FI" sz="2000" b="1">
                <a:solidFill>
                  <a:srgbClr val="E6E0E8"/>
                </a:solidFill>
              </a:rPr>
              <a:t>3.  </a:t>
            </a:r>
            <a:r>
              <a:rPr lang="fi-FI" sz="2000">
                <a:solidFill>
                  <a:srgbClr val="E6E0E8"/>
                </a:solidFill>
              </a:rPr>
              <a:t>Maalaamme maagiset mustikat inspiroituneena Stig </a:t>
            </a:r>
            <a:r>
              <a:rPr lang="fi-FI" sz="2000" err="1">
                <a:solidFill>
                  <a:srgbClr val="E6E0E8"/>
                </a:solidFill>
              </a:rPr>
              <a:t>Fredrikksonin</a:t>
            </a:r>
            <a:r>
              <a:rPr lang="fi-FI" sz="2000">
                <a:solidFill>
                  <a:srgbClr val="E6E0E8"/>
                </a:solidFill>
              </a:rPr>
              <a:t> teoksesta ”Red </a:t>
            </a:r>
            <a:r>
              <a:rPr lang="fi-FI" sz="2000" err="1">
                <a:solidFill>
                  <a:srgbClr val="E6E0E8"/>
                </a:solidFill>
              </a:rPr>
              <a:t>ball</a:t>
            </a:r>
            <a:r>
              <a:rPr lang="fi-FI" sz="2000">
                <a:solidFill>
                  <a:srgbClr val="E6E0E8"/>
                </a:solidFill>
              </a:rPr>
              <a:t>”</a:t>
            </a:r>
            <a:endParaRPr lang="fi-FI" sz="2000">
              <a:solidFill>
                <a:srgbClr val="E6E0E8"/>
              </a:solidFill>
              <a:ea typeface="Calibri"/>
              <a:cs typeface="Calibri"/>
            </a:endParaRPr>
          </a:p>
          <a:p>
            <a:pPr lvl="1" algn="just">
              <a:lnSpc>
                <a:spcPct val="150000"/>
              </a:lnSpc>
            </a:pPr>
            <a:r>
              <a:rPr lang="fi-FI" sz="1800">
                <a:solidFill>
                  <a:srgbClr val="E6E0E8"/>
                </a:solidFill>
              </a:rPr>
              <a:t>Tavoite: oppia kokeellisesti taiteen keinon ympyrän olemuksesta, happamista ja emäksisistä aineista ja mustikan pH-indikaattorin ominaisuudesta</a:t>
            </a:r>
            <a:endParaRPr lang="fi-FI" sz="1800">
              <a:solidFill>
                <a:srgbClr val="E6E0E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274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66597372-EFFD-4B06-80DB-D3315F5EC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83FF72B-0D44-0009-8FED-A9EECEBD9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051" y="470500"/>
            <a:ext cx="6129807" cy="5917000"/>
          </a:xfrm>
          <a:prstGeom prst="rect">
            <a:avLst/>
          </a:prstGeom>
          <a:solidFill>
            <a:srgbClr val="5F4B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ABE2A5-75B3-4EEF-94AF-9BB343EFB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512" y="688675"/>
            <a:ext cx="5982381" cy="949469"/>
          </a:xfrm>
        </p:spPr>
        <p:txBody>
          <a:bodyPr>
            <a:noAutofit/>
          </a:bodyPr>
          <a:lstStyle/>
          <a:p>
            <a:pPr algn="l"/>
            <a:r>
              <a:rPr lang="fi-FI" sz="4800"/>
              <a:t>1. Pyöreähkö mustikka</a:t>
            </a:r>
            <a:endParaRPr lang="fi-FI" sz="4800">
              <a:ea typeface="Calibri Light"/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2A8E597-2EF1-4384-B339-91BD7853A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686" y="1957888"/>
            <a:ext cx="5610983" cy="408720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fi-FI" sz="1800"/>
              <a:t>Marjojen pyöreä muoto mustikoita piirtäen ja erilaisia välineitä käyttäen</a:t>
            </a:r>
            <a:endParaRPr lang="fi-FI" sz="1800">
              <a:ea typeface="Calibri"/>
              <a:cs typeface="Calibri"/>
            </a:endParaRPr>
          </a:p>
          <a:p>
            <a:pPr algn="l"/>
            <a:endParaRPr lang="fi-FI" sz="1800"/>
          </a:p>
          <a:p>
            <a:pPr marL="285750" indent="-285750" algn="l">
              <a:buChar char="•"/>
            </a:pPr>
            <a:r>
              <a:rPr lang="fi-FI" sz="1800" b="1"/>
              <a:t>Piirrä paperiisi erilaisia mustikoita</a:t>
            </a:r>
            <a:r>
              <a:rPr lang="fi-FI" sz="1800"/>
              <a:t> eri piirtimillä</a:t>
            </a:r>
            <a:endParaRPr lang="fi-FI" sz="1800">
              <a:ea typeface="Calibri"/>
              <a:cs typeface="Calibri"/>
            </a:endParaRPr>
          </a:p>
          <a:p>
            <a:pPr algn="l"/>
            <a:r>
              <a:rPr lang="fi-FI" sz="1800" b="1"/>
              <a:t>Tarvikkeet:</a:t>
            </a:r>
            <a:r>
              <a:rPr lang="fi-FI" sz="1800"/>
              <a:t> A3 paperi, eri piirtimiä, kuten lyijykynä, tussi, hiili, sivellin, akvarellit, liidut, cocktailtikku ja muste/vahva kahvi</a:t>
            </a:r>
            <a:endParaRPr lang="fi-FI" sz="1800">
              <a:ea typeface="Calibri"/>
              <a:cs typeface="Calibri"/>
            </a:endParaRPr>
          </a:p>
          <a:p>
            <a:pPr algn="l"/>
            <a:r>
              <a:rPr lang="fi-FI" sz="1800"/>
              <a:t>Voit käyttää vapaasti erilaisia piirtimiä tai maaleja, joita sinulla on käytettävissä.</a:t>
            </a:r>
            <a:endParaRPr lang="fi-FI" sz="1800">
              <a:ea typeface="Calibri"/>
              <a:cs typeface="Calibri"/>
            </a:endParaRPr>
          </a:p>
          <a:p>
            <a:pPr algn="l"/>
            <a:r>
              <a:rPr lang="fi-FI" sz="1800" b="1">
                <a:ea typeface="Calibri"/>
                <a:cs typeface="Calibri"/>
              </a:rPr>
              <a:t>Kokeile erilaisia tyylejä:</a:t>
            </a:r>
            <a:r>
              <a:rPr lang="fi-FI" sz="1800">
                <a:ea typeface="Calibri"/>
                <a:cs typeface="Calibri"/>
              </a:rPr>
              <a:t> piirrä kevyesti, paina rajusti, piirrä mustikoita sekä vasemmalla että oikealla kädellä. Kokeile myös  piirtää molemmilla käsillä samanaikaisesti.</a:t>
            </a:r>
          </a:p>
          <a:p>
            <a:pPr algn="l"/>
            <a:endParaRPr lang="fi-FI" sz="1800">
              <a:ea typeface="Calibri"/>
              <a:cs typeface="Calibri"/>
            </a:endParaRPr>
          </a:p>
          <a:p>
            <a:pPr algn="l"/>
            <a:r>
              <a:rPr lang="fi-FI" sz="1800"/>
              <a:t>Tarkastele mustikoittesi luonnetta. Millaisia ne ovat? Ovatko ne pieniä, suuria, ryttyisiä, soikeita, pyöreitä, iloisia, surullisia, nuoria, vanhoja? Voit myös nimetä mustikkasi. Kirjoita vastauksesi muistiin.</a:t>
            </a:r>
            <a:endParaRPr lang="fi-FI" sz="1800">
              <a:ea typeface="Calibri"/>
              <a:cs typeface="Calibri"/>
            </a:endParaRPr>
          </a:p>
        </p:txBody>
      </p:sp>
      <p:pic>
        <p:nvPicPr>
          <p:cNvPr id="6" name="Kuva 6" descr="Eri tekniikoin piirrettyjä ja maalattuja pyöreitä muotoja akvarellipaperilla kuvaamassa erilaisia mustikoita. Kuvassa myös kyniä, kahvikuppi ja sivellin">
            <a:extLst>
              <a:ext uri="{FF2B5EF4-FFF2-40B4-BE49-F238E27FC236}">
                <a16:creationId xmlns:a16="http://schemas.microsoft.com/office/drawing/2014/main" id="{A6AE6455-006F-5A4B-61BB-ED9575D72E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colorTemperature colorTemp="6416"/>
                    </a14:imgEffect>
                    <a14:imgEffect>
                      <a14:brightnessContrast bright="6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304" y="470500"/>
            <a:ext cx="4862507" cy="5917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90790EC1-0015-4723-A764-EB2E7C3B5400}"/>
              </a:ext>
            </a:extLst>
          </p:cNvPr>
          <p:cNvSpPr txBox="1"/>
          <p:nvPr/>
        </p:nvSpPr>
        <p:spPr>
          <a:xfrm>
            <a:off x="9489062" y="3755268"/>
            <a:ext cx="141514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00">
                <a:highlight>
                  <a:srgbClr val="C0C0C0"/>
                </a:highlight>
                <a:ea typeface="Calibri"/>
                <a:cs typeface="Calibri"/>
              </a:rPr>
              <a:t>Iso "hepuli" mustikka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8E28EC-9F12-0330-CCEC-FF9695C1DAFA}"/>
              </a:ext>
            </a:extLst>
          </p:cNvPr>
          <p:cNvSpPr txBox="1"/>
          <p:nvPr/>
        </p:nvSpPr>
        <p:spPr>
          <a:xfrm>
            <a:off x="6355333" y="3825388"/>
            <a:ext cx="152499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900">
                <a:highlight>
                  <a:srgbClr val="C0C0C0"/>
                </a:highlight>
                <a:ea typeface="Calibri"/>
                <a:cs typeface="Calibri"/>
              </a:rPr>
              <a:t>Kurttuinen mustikkavanhus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8A09021-E406-563A-EF1E-E363FDA535F7}"/>
              </a:ext>
            </a:extLst>
          </p:cNvPr>
          <p:cNvSpPr txBox="1"/>
          <p:nvPr/>
        </p:nvSpPr>
        <p:spPr>
          <a:xfrm>
            <a:off x="8208630" y="999785"/>
            <a:ext cx="12804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900">
                <a:highlight>
                  <a:srgbClr val="C0C0C0"/>
                </a:highlight>
                <a:ea typeface="Calibri"/>
                <a:cs typeface="Calibri"/>
              </a:rPr>
              <a:t>Pieni, mutta oikein soma vauvamustikka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50A97658-4484-0AC2-9E96-8AB81BA09C46}"/>
              </a:ext>
            </a:extLst>
          </p:cNvPr>
          <p:cNvSpPr txBox="1"/>
          <p:nvPr/>
        </p:nvSpPr>
        <p:spPr>
          <a:xfrm>
            <a:off x="8482815" y="2637065"/>
            <a:ext cx="7700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900">
                <a:highlight>
                  <a:srgbClr val="C0C0C0"/>
                </a:highlight>
                <a:ea typeface="Calibri"/>
                <a:cs typeface="Calibri"/>
              </a:rPr>
              <a:t>Täydellisen pyöreä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CAEC55C-9311-8280-7675-C35DB1D4CAB5}"/>
              </a:ext>
            </a:extLst>
          </p:cNvPr>
          <p:cNvSpPr txBox="1"/>
          <p:nvPr/>
        </p:nvSpPr>
        <p:spPr>
          <a:xfrm>
            <a:off x="9972135" y="5427170"/>
            <a:ext cx="1569122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00">
                <a:ea typeface="Calibri"/>
                <a:cs typeface="Calibri"/>
              </a:rPr>
              <a:t>Tarvikkeet esimerkkityössä: kahvi maalina, pakastemustikka piirtimenä, tussi, puuväri, hiili, öljypastelli, </a:t>
            </a:r>
            <a:r>
              <a:rPr lang="fi-FI" sz="1000" err="1">
                <a:ea typeface="Calibri"/>
                <a:cs typeface="Calibri"/>
              </a:rPr>
              <a:t>stomppi</a:t>
            </a:r>
            <a:endParaRPr lang="fi-FI" sz="1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93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3661538-3FAE-4E0A-905E-835274E9F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9136"/>
          <a:stretch/>
        </p:blipFill>
        <p:spPr>
          <a:xfrm flipH="1">
            <a:off x="20" y="-2"/>
            <a:ext cx="12191980" cy="6858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5B9AF53-0993-4638-AB19-1B2E66F4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759" y="1577058"/>
            <a:ext cx="9380482" cy="1190846"/>
          </a:xfrm>
        </p:spPr>
        <p:txBody>
          <a:bodyPr>
            <a:normAutofit/>
          </a:bodyPr>
          <a:lstStyle/>
          <a:p>
            <a:r>
              <a:rPr lang="fi-FI" sz="5400">
                <a:solidFill>
                  <a:srgbClr val="E6E0E8"/>
                </a:solidFill>
                <a:highlight>
                  <a:srgbClr val="39273D"/>
                </a:highlight>
              </a:rPr>
              <a:t>2. Ympäristötaidetta marjoista</a:t>
            </a:r>
            <a:endParaRPr lang="fi-FI" sz="5400">
              <a:solidFill>
                <a:srgbClr val="E6E0E8"/>
              </a:solidFill>
              <a:highlight>
                <a:srgbClr val="39273D"/>
              </a:highlight>
              <a:ea typeface="Calibri Light"/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63EBDCE-3CA7-4A25-81C3-C5F26C887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5144" y="4864922"/>
            <a:ext cx="8325891" cy="18448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i-FI" sz="180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Inspiraationa voit tutustua Anni Rapinojan teoksiin hänen nettisivuiltaan: </a:t>
            </a:r>
            <a:endParaRPr lang="en-US" sz="1800">
              <a:solidFill>
                <a:srgbClr val="E6E0E8"/>
              </a:solidFill>
              <a:highlight>
                <a:srgbClr val="39273D"/>
              </a:highlight>
              <a:ea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i-FI" sz="180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https://www.rapinoja.com/teokset/teoksia-sisatiloissa/</a:t>
            </a:r>
            <a:r>
              <a:rPr lang="fi-FI" sz="180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 </a:t>
            </a:r>
            <a:endParaRPr lang="en-US" sz="1800">
              <a:solidFill>
                <a:srgbClr val="E6E0E8"/>
              </a:solidFill>
              <a:highlight>
                <a:srgbClr val="39273D"/>
              </a:highlight>
              <a:ea typeface="+mn-lt"/>
              <a:cs typeface="+mn-lt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i-FI" sz="180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https://www.rapinoja.com/teokset/luonnon-garderobi/</a:t>
            </a:r>
            <a:r>
              <a:rPr lang="fi-FI" sz="1800">
                <a:solidFill>
                  <a:srgbClr val="E6E0E8"/>
                </a:solidFill>
                <a:highlight>
                  <a:srgbClr val="39273D"/>
                </a:highlight>
                <a:ea typeface="Calibri"/>
                <a:cs typeface="Calibri"/>
              </a:rPr>
              <a:t> </a:t>
            </a:r>
            <a:endParaRPr lang="fi-FI" sz="1800">
              <a:solidFill>
                <a:srgbClr val="E6E0E8"/>
              </a:solidFill>
              <a:highlight>
                <a:srgbClr val="39273D"/>
              </a:highlight>
              <a:ea typeface="+mn-lt"/>
              <a:cs typeface="+mn-lt"/>
            </a:endParaRPr>
          </a:p>
          <a:p>
            <a:endParaRPr lang="fi-FI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99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D8FC9011-6E23-4115-B730-981D6B8C7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2A67C4F-F37E-40F4-A686-D919FC5C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54" y="569211"/>
            <a:ext cx="6451600" cy="1325563"/>
          </a:xfrm>
        </p:spPr>
        <p:txBody>
          <a:bodyPr>
            <a:normAutofit/>
          </a:bodyPr>
          <a:lstStyle/>
          <a:p>
            <a:r>
              <a:rPr lang="fi-FI" sz="3200"/>
              <a:t>Mustikoiden poimiminen ja ympäristötaide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E8C79A-4E28-430F-816D-D7B250D4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854" y="1859639"/>
            <a:ext cx="4312535" cy="47969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800" b="1"/>
              <a:t>Vaihtoehto 1.</a:t>
            </a:r>
            <a:endParaRPr lang="fi-FI" sz="1800" b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1800"/>
              <a:t>Mennään metsään ja poimimaan ja tarkastelemaan mustikoita. Löydätkö aiemmin piirtämiesi mustikoiden eri luonteen piirteineen? (iloiset, surulliset, soikeat, ryttyiset jne.)</a:t>
            </a:r>
            <a:endParaRPr lang="fi-FI" sz="1800">
              <a:ea typeface="Calibri"/>
              <a:cs typeface="Calibri"/>
            </a:endParaRPr>
          </a:p>
          <a:p>
            <a:pPr marL="0" indent="0">
              <a:buNone/>
            </a:pPr>
            <a:endParaRPr lang="fi-FI" sz="1800">
              <a:ea typeface="Calibri"/>
              <a:cs typeface="Calibri"/>
            </a:endParaRPr>
          </a:p>
          <a:p>
            <a:r>
              <a:rPr lang="fi-FI" sz="1800" b="1"/>
              <a:t>Poimi marjoja</a:t>
            </a:r>
            <a:r>
              <a:rPr lang="fi-FI" sz="1800"/>
              <a:t> kuppiin myöhempää tehtävää varten. </a:t>
            </a:r>
            <a:endParaRPr lang="fi-FI" sz="1800" b="1">
              <a:ea typeface="Calibri"/>
              <a:cs typeface="Calibri"/>
            </a:endParaRPr>
          </a:p>
          <a:p>
            <a:r>
              <a:rPr lang="fi-FI" sz="1800" b="1"/>
              <a:t>Tutki</a:t>
            </a:r>
            <a:r>
              <a:rPr lang="fi-FI" sz="1800"/>
              <a:t> samalla </a:t>
            </a:r>
            <a:r>
              <a:rPr lang="fi-FI" sz="1800" b="1"/>
              <a:t>luonnon</a:t>
            </a:r>
            <a:r>
              <a:rPr lang="fi-FI" sz="1800"/>
              <a:t> erilaisia </a:t>
            </a:r>
            <a:r>
              <a:rPr lang="fi-FI" sz="1800" b="1"/>
              <a:t>muotoja</a:t>
            </a:r>
            <a:r>
              <a:rPr lang="fi-FI" sz="1800"/>
              <a:t>. Rakenna muotoihin, kuten juurakoihin tai puun koloihin, ympäristötaideteos marjoillasi.  </a:t>
            </a:r>
            <a:r>
              <a:rPr lang="fi-FI" sz="1800" b="1"/>
              <a:t>Samalla piirrät luonnon muodot näkyviksi marjoilla.</a:t>
            </a:r>
            <a:endParaRPr lang="fi-FI" sz="2400" b="1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fi-FI"/>
          </a:p>
        </p:txBody>
      </p:sp>
      <p:pic>
        <p:nvPicPr>
          <p:cNvPr id="8" name="Kuva 8" descr="Kuva, jossa puun runko. Rungossa oleva kolo täytetty mustikoilla&#10;Kuva: Anniina Jokitalo 2022">
            <a:extLst>
              <a:ext uri="{FF2B5EF4-FFF2-40B4-BE49-F238E27FC236}">
                <a16:creationId xmlns:a16="http://schemas.microsoft.com/office/drawing/2014/main" id="{D2DCB1E0-04DC-BA6F-D0C1-D6872AC79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826" y="488023"/>
            <a:ext cx="2837847" cy="1858798"/>
          </a:xfrm>
          <a:prstGeom prst="rect">
            <a:avLst/>
          </a:prstGeom>
        </p:spPr>
      </p:pic>
      <p:pic>
        <p:nvPicPr>
          <p:cNvPr id="4" name="Kuva 3" descr="Kuva ympäristötaiteesta, jossa juurakkoa on tuotu esiin puolukoilla&#10;Anniina Jokitalo 2022&#10;">
            <a:extLst>
              <a:ext uri="{FF2B5EF4-FFF2-40B4-BE49-F238E27FC236}">
                <a16:creationId xmlns:a16="http://schemas.microsoft.com/office/drawing/2014/main" id="{74602F34-EB38-4CE4-A371-4B7ADB818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970" y="474483"/>
            <a:ext cx="2767249" cy="1868278"/>
          </a:xfrm>
          <a:prstGeom prst="rect">
            <a:avLst/>
          </a:prstGeom>
        </p:spPr>
      </p:pic>
      <p:pic>
        <p:nvPicPr>
          <p:cNvPr id="6" name="Kuva 5" descr="Kuva ympäristötaiteesta, jossa puunrungon koloja täytetty puolikoilla&#10;Anniina Jokitalo">
            <a:extLst>
              <a:ext uri="{FF2B5EF4-FFF2-40B4-BE49-F238E27FC236}">
                <a16:creationId xmlns:a16="http://schemas.microsoft.com/office/drawing/2014/main" id="{A3A7370C-AEA0-45FB-AFF0-2D43B333EF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613" r="-297" b="-1502"/>
          <a:stretch/>
        </p:blipFill>
        <p:spPr>
          <a:xfrm rot="5400000">
            <a:off x="5267882" y="2973344"/>
            <a:ext cx="3830405" cy="2865796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FCACB4F7-4D3F-9766-CC36-921C28BB8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4742" y="470716"/>
            <a:ext cx="4946537" cy="5818073"/>
          </a:xfrm>
          <a:prstGeom prst="rect">
            <a:avLst/>
          </a:prstGeom>
          <a:solidFill>
            <a:srgbClr val="5F4B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7" descr="Kuva, jossa puun runko. Rungossa oleva kolo täytetty mustikoilla&#10;Kuva: Anniina Jokitalo 2022">
            <a:extLst>
              <a:ext uri="{FF2B5EF4-FFF2-40B4-BE49-F238E27FC236}">
                <a16:creationId xmlns:a16="http://schemas.microsoft.com/office/drawing/2014/main" id="{5AE8760A-4BA3-E611-5402-D1514015D6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2" t="616" r="153" b="703"/>
          <a:stretch/>
        </p:blipFill>
        <p:spPr>
          <a:xfrm rot="5400000">
            <a:off x="8265064" y="3015498"/>
            <a:ext cx="3811014" cy="27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1495F489-B2FC-4787-98F9-2B5B1B7A8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2728A"/>
              </a:gs>
              <a:gs pos="52000">
                <a:srgbClr val="C9BCCC"/>
              </a:gs>
              <a:gs pos="83000">
                <a:srgbClr val="E6E0E8"/>
              </a:gs>
            </a:gsLst>
            <a:lin ang="10800000" scaled="1"/>
            <a:tileRect/>
          </a:gra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BFA9B5E-DDCE-D063-C476-D83A6C14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388" y="432637"/>
            <a:ext cx="11209224" cy="6036062"/>
          </a:xfrm>
          <a:prstGeom prst="rect">
            <a:avLst/>
          </a:prstGeom>
          <a:solidFill>
            <a:srgbClr val="5F4B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rtl="0"/>
            <a:endParaRPr lang="fi-FI">
              <a:ea typeface="Calibri"/>
              <a:cs typeface="Segoe U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CA3156-92F4-487E-8855-19549D639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850" y="977559"/>
            <a:ext cx="5978025" cy="33571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000" b="1"/>
              <a:t>Vaihtoehto 2. </a:t>
            </a:r>
            <a:r>
              <a:rPr lang="fi-FI" sz="2000"/>
              <a:t>Ota metsään mukaan tikkuja, rautalankaa tai heinänkorsia. Pujota marjat niihin ja rakenna veistos.</a:t>
            </a:r>
            <a:endParaRPr lang="fi-FI" sz="20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000"/>
              <a:t>Kuvaa teoksesi luonnonympäristössä ja sisätiloissa. Mikäli sinulla on käytettävissä muutamia valoja (taskulamput, pöytävalaisimet jne. ) voit rakentaa pienen valokuva studion ja leikitellä varjoilla kuvatessasi.</a:t>
            </a:r>
            <a:endParaRPr lang="fi-FI" sz="2000">
              <a:ea typeface="Calibri"/>
              <a:cs typeface="Calibri"/>
            </a:endParaRPr>
          </a:p>
          <a:p>
            <a:pPr marL="0" indent="0">
              <a:buNone/>
            </a:pPr>
            <a:endParaRPr lang="fi-FI" sz="2000">
              <a:solidFill>
                <a:srgbClr val="39273D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fi-FI" sz="2000"/>
          </a:p>
          <a:p>
            <a:endParaRPr lang="fi-FI"/>
          </a:p>
          <a:p>
            <a:endParaRPr lang="fi-FI"/>
          </a:p>
        </p:txBody>
      </p:sp>
      <p:pic>
        <p:nvPicPr>
          <p:cNvPr id="4" name="Kuva 3" descr="Kuvassa mustikoista rakennettu spiraalimainen veistos&#10;Anniina Jokitalo 2022">
            <a:extLst>
              <a:ext uri="{FF2B5EF4-FFF2-40B4-BE49-F238E27FC236}">
                <a16:creationId xmlns:a16="http://schemas.microsoft.com/office/drawing/2014/main" id="{B8293F58-52D8-4D1E-83B1-856EDB29D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819" y="652761"/>
            <a:ext cx="3889849" cy="2591836"/>
          </a:xfrm>
          <a:prstGeom prst="rect">
            <a:avLst/>
          </a:prstGeom>
        </p:spPr>
      </p:pic>
      <p:pic>
        <p:nvPicPr>
          <p:cNvPr id="12" name="Kuva 11" descr="Kuvassa luonnonympäristössä oleva ympäritötaideteos. Rakennettu rautalangasta ja mustikoista&#10;Anniina Jokitalo">
            <a:extLst>
              <a:ext uri="{FF2B5EF4-FFF2-40B4-BE49-F238E27FC236}">
                <a16:creationId xmlns:a16="http://schemas.microsoft.com/office/drawing/2014/main" id="{62ECAC09-8B81-4964-B871-F022A42D4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819"/>
          <a:stretch/>
        </p:blipFill>
        <p:spPr>
          <a:xfrm>
            <a:off x="7406609" y="3450668"/>
            <a:ext cx="1768414" cy="2814089"/>
          </a:xfrm>
          <a:prstGeom prst="rect">
            <a:avLst/>
          </a:prstGeom>
        </p:spPr>
      </p:pic>
      <p:pic>
        <p:nvPicPr>
          <p:cNvPr id="13" name="Kuva 12" descr="Kuvassa luonnonympäristössä oleva ympäritötaideteos. Rakennettu rautalangasta ja mustikoista&#10;Anniina Jokitalo">
            <a:extLst>
              <a:ext uri="{FF2B5EF4-FFF2-40B4-BE49-F238E27FC236}">
                <a16:creationId xmlns:a16="http://schemas.microsoft.com/office/drawing/2014/main" id="{9B7C7B7A-8520-4424-ADED-EDF5775F9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3916" y="3917213"/>
            <a:ext cx="2814085" cy="1880995"/>
          </a:xfrm>
          <a:prstGeom prst="rect">
            <a:avLst/>
          </a:prstGeom>
        </p:spPr>
      </p:pic>
      <p:pic>
        <p:nvPicPr>
          <p:cNvPr id="14" name="Kuva 13" descr="Kuvassa luonnonympäristössä oleva ympäritötaideteos. Rakennettu rautalangasta ja mustikoista&#10;Anniina Jokitalo">
            <a:extLst>
              <a:ext uri="{FF2B5EF4-FFF2-40B4-BE49-F238E27FC236}">
                <a16:creationId xmlns:a16="http://schemas.microsoft.com/office/drawing/2014/main" id="{F88F5D94-F98A-4710-8013-3D88EDBA5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772395" y="3895546"/>
            <a:ext cx="2814088" cy="1880996"/>
          </a:xfrm>
          <a:prstGeom prst="rect">
            <a:avLst/>
          </a:prstGeom>
        </p:spPr>
      </p:pic>
      <p:pic>
        <p:nvPicPr>
          <p:cNvPr id="15" name="Kuva 11" descr="Kuvassa mustikoista ja tikuista rakennettu veistos&#10;Anniina Jokitalo">
            <a:extLst>
              <a:ext uri="{FF2B5EF4-FFF2-40B4-BE49-F238E27FC236}">
                <a16:creationId xmlns:a16="http://schemas.microsoft.com/office/drawing/2014/main" id="{2E098693-5AED-4610-8883-A79F90E29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99259" y="3922780"/>
            <a:ext cx="2830670" cy="1897856"/>
          </a:xfrm>
          <a:prstGeom prst="rect">
            <a:avLst/>
          </a:prstGeom>
        </p:spPr>
      </p:pic>
      <p:pic>
        <p:nvPicPr>
          <p:cNvPr id="8" name="Kuva 7" descr="Kuvassa luonnonympäristössä oleva ympäritötaideteos. Rakennettu rautalangasta ja mustikoista&#10;Anniina Jokitalo">
            <a:extLst>
              <a:ext uri="{FF2B5EF4-FFF2-40B4-BE49-F238E27FC236}">
                <a16:creationId xmlns:a16="http://schemas.microsoft.com/office/drawing/2014/main" id="{2FBE3C83-9E02-479B-9168-B7E57B267A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r="26485"/>
          <a:stretch/>
        </p:blipFill>
        <p:spPr>
          <a:xfrm>
            <a:off x="3112506" y="3452269"/>
            <a:ext cx="1880997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1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0" descr="Kuvassa luonnonympäristössä oleva ympäritötaideteos. Rakennettu rautalangasta ja mustikoista&#10;Anniina Jokitalo">
            <a:extLst>
              <a:ext uri="{FF2B5EF4-FFF2-40B4-BE49-F238E27FC236}">
                <a16:creationId xmlns:a16="http://schemas.microsoft.com/office/drawing/2014/main" id="{0A5F0C85-07C7-318D-2B7F-36BFC1E1D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9" t="10320" r="-151" b="5959"/>
          <a:stretch/>
        </p:blipFill>
        <p:spPr>
          <a:xfrm>
            <a:off x="-202775" y="35625"/>
            <a:ext cx="12692800" cy="6871340"/>
          </a:xfrm>
          <a:prstGeom prst="rect">
            <a:avLst/>
          </a:prstGeom>
        </p:spPr>
      </p:pic>
      <p:pic>
        <p:nvPicPr>
          <p:cNvPr id="7" name="Kuva 9" descr="Kuvassa luonnonympäristössä oleva ympäritötaideteos. Rakennettu rautalangasta ja mustikoista&#10;Anniina Jokitalo">
            <a:extLst>
              <a:ext uri="{FF2B5EF4-FFF2-40B4-BE49-F238E27FC236}">
                <a16:creationId xmlns:a16="http://schemas.microsoft.com/office/drawing/2014/main" id="{AB8E2731-A3CC-98BE-9F9C-360BDFE98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33475" y="762118"/>
            <a:ext cx="4233863" cy="2845359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B7A3A140-0F40-48B9-0A32-F7F7EBD5D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3475" y="4472582"/>
            <a:ext cx="4233863" cy="1623300"/>
          </a:xfrm>
          <a:prstGeom prst="rect">
            <a:avLst/>
          </a:prstGeom>
          <a:solidFill>
            <a:srgbClr val="5F4B64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3BB6C4A-7B9C-CCCF-0293-DB7826E7022F}"/>
              </a:ext>
            </a:extLst>
          </p:cNvPr>
          <p:cNvSpPr txBox="1"/>
          <p:nvPr/>
        </p:nvSpPr>
        <p:spPr>
          <a:xfrm>
            <a:off x="1307986" y="4674815"/>
            <a:ext cx="452675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fi-FI" sz="1600">
                <a:solidFill>
                  <a:schemeClr val="bg1"/>
                </a:solidFill>
                <a:latin typeface="Calibri"/>
                <a:ea typeface="Segoe UI"/>
                <a:cs typeface="Segoe UI"/>
              </a:rPr>
              <a:t>Inspiraationa marjaveistoksille Anne Rapinojan luonnonmateriaalitaide, kuten ”Luonnonvalot”. </a:t>
            </a:r>
            <a:r>
              <a:rPr lang="en-US" sz="1600">
                <a:solidFill>
                  <a:schemeClr val="bg1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pPr rtl="0"/>
            <a:r>
              <a:rPr lang="fi-FI" sz="1600">
                <a:solidFill>
                  <a:schemeClr val="bg1"/>
                </a:solidFill>
                <a:latin typeface="Calibri"/>
                <a:ea typeface="Segoe UI"/>
                <a:cs typeface="Segoe UI"/>
              </a:rPr>
              <a:t>Linkit: </a:t>
            </a:r>
            <a:r>
              <a:rPr lang="en-US" sz="1600">
                <a:solidFill>
                  <a:schemeClr val="bg1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pPr rtl="0"/>
            <a:r>
              <a:rPr lang="fi-FI" sz="1200">
                <a:solidFill>
                  <a:schemeClr val="bg1"/>
                </a:solidFill>
                <a:latin typeface="Calibri"/>
                <a:ea typeface="Segoe UI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https://www.rapinoja.com/teokset/teoksia-sisatiloissa/</a:t>
            </a:r>
            <a:r>
              <a:rPr lang="fi-FI" sz="1200">
                <a:solidFill>
                  <a:schemeClr val="bg1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pPr rtl="0"/>
            <a:r>
              <a:rPr lang="fi-FI" sz="1200">
                <a:solidFill>
                  <a:schemeClr val="bg1"/>
                </a:solidFill>
                <a:latin typeface="Calibri"/>
                <a:ea typeface="Segoe UI"/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https://www.rapinoja.com/teokset/luonnon-garderobi/</a:t>
            </a:r>
            <a:r>
              <a:rPr lang="fi-FI" sz="1200">
                <a:solidFill>
                  <a:schemeClr val="bg1"/>
                </a:solidFill>
                <a:latin typeface="Calibri"/>
                <a:ea typeface="Segoe UI"/>
                <a:cs typeface="Segoe UI"/>
              </a:rPr>
              <a:t>​</a:t>
            </a:r>
            <a:endParaRPr lang="fi-FI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38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EDE2EA5-D815-47FF-B74C-F08D3D77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6162391E-5C1F-477D-887A-71E056502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8778" y="365125"/>
            <a:ext cx="10863943" cy="6355296"/>
          </a:xfrm>
          <a:prstGeom prst="rect">
            <a:avLst/>
          </a:prstGeom>
          <a:solidFill>
            <a:srgbClr val="5F4B64">
              <a:alpha val="7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F1C2652-7BAF-46B6-82E1-B8348BC3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67" y="365125"/>
            <a:ext cx="10515600" cy="1325563"/>
          </a:xfrm>
        </p:spPr>
        <p:txBody>
          <a:bodyPr/>
          <a:lstStyle/>
          <a:p>
            <a:r>
              <a:rPr lang="fi-FI">
                <a:solidFill>
                  <a:srgbClr val="E6E0E8"/>
                </a:solidFill>
              </a:rPr>
              <a:t>3. Mustikkamagiaa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42B8E8-8771-4211-8610-682FCBBB0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67" y="1433739"/>
            <a:ext cx="9020156" cy="251681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fi-FI" sz="7200">
                <a:solidFill>
                  <a:schemeClr val="bg1"/>
                </a:solidFill>
              </a:rPr>
              <a:t>Mustikka marjana on poikkeuksellinen sen kemiallisen ominaiseeden vuoksi. Mustikan mehu toimii pH-indikaattorin tavoin. Se siis muuttaa väriä siihen lisätyn happaman tai emäksisen aineen mukaan. </a:t>
            </a:r>
            <a:endParaRPr lang="fi-FI" sz="44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fi-FI" sz="7200">
                <a:solidFill>
                  <a:schemeClr val="bg1"/>
                </a:solidFill>
                <a:ea typeface="Calibri" panose="020F0502020204030204"/>
                <a:cs typeface="Calibri" panose="020F0502020204030204"/>
              </a:rPr>
              <a:t>Seuraavassa tehtävässä maalaamme kokeellisesti mustikalla ja muilla tavallisilla kodin aineilla. Samalla opimme aineiden happamuuksista hauskalla tavalla taiteillessa.</a:t>
            </a:r>
          </a:p>
          <a:p>
            <a:r>
              <a:rPr lang="fi-FI" sz="7200">
                <a:solidFill>
                  <a:schemeClr val="bg1"/>
                </a:solidFill>
                <a:ea typeface="Calibri" panose="020F0502020204030204"/>
                <a:cs typeface="Calibri" panose="020F0502020204030204"/>
              </a:rPr>
              <a:t>Aiemman ympyrän vapaalla kädellä piirtämisen harjoittelun lisäksi opimme hahmottamaan ympyrän olemusta lankaharpilla piirtämisen avulla.</a:t>
            </a:r>
          </a:p>
          <a:p>
            <a:r>
              <a:rPr lang="fi-FI" sz="8000">
                <a:solidFill>
                  <a:schemeClr val="bg1"/>
                </a:solidFill>
              </a:rPr>
              <a:t>Voit hyödyntää aiemmin poimimasi marjat tai valmista mustikkamehua</a:t>
            </a:r>
            <a:endParaRPr lang="fi-FI" sz="3600"/>
          </a:p>
          <a:p>
            <a:pPr marL="0" indent="0">
              <a:buNone/>
            </a:pPr>
            <a:endParaRPr lang="fi-FI"/>
          </a:p>
        </p:txBody>
      </p:sp>
      <p:pic>
        <p:nvPicPr>
          <p:cNvPr id="4" name="Kuva 6" descr="Kuvassa lähikuvassa värejä taiteellisesta toiminnasta&#10;Anniina Jokitalo ">
            <a:extLst>
              <a:ext uri="{FF2B5EF4-FFF2-40B4-BE49-F238E27FC236}">
                <a16:creationId xmlns:a16="http://schemas.microsoft.com/office/drawing/2014/main" id="{F1F5FB95-C911-F164-A813-EBB77B1F8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63063" y="1034788"/>
            <a:ext cx="2802731" cy="1880951"/>
          </a:xfrm>
          <a:prstGeom prst="rect">
            <a:avLst/>
          </a:prstGeom>
        </p:spPr>
      </p:pic>
      <p:pic>
        <p:nvPicPr>
          <p:cNvPr id="7" name="Kuva 7" descr="Kuvassa lähikuvassa värejä taiteellisesta toiminnasta&#10;Anniina Jokitalo ">
            <a:extLst>
              <a:ext uri="{FF2B5EF4-FFF2-40B4-BE49-F238E27FC236}">
                <a16:creationId xmlns:a16="http://schemas.microsoft.com/office/drawing/2014/main" id="{C1CBFA71-89D9-13FA-4D70-AB418FA08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" t="1531" r="12080" b="-510"/>
          <a:stretch/>
        </p:blipFill>
        <p:spPr>
          <a:xfrm>
            <a:off x="6827279" y="4070790"/>
            <a:ext cx="3005694" cy="2300776"/>
          </a:xfrm>
          <a:prstGeom prst="rect">
            <a:avLst/>
          </a:prstGeom>
        </p:spPr>
      </p:pic>
      <p:pic>
        <p:nvPicPr>
          <p:cNvPr id="8" name="Kuva 8" descr="Kuvassa lähikuvassa värejä taiteellisesta toiminnasta&#10;Anniina Jokitalo ">
            <a:extLst>
              <a:ext uri="{FF2B5EF4-FFF2-40B4-BE49-F238E27FC236}">
                <a16:creationId xmlns:a16="http://schemas.microsoft.com/office/drawing/2014/main" id="{810AF72A-F824-07C1-3CAD-20B712165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62034" y="4055040"/>
            <a:ext cx="2811535" cy="188264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402A8AF8-9A21-3A36-8FD4-69198DA6F3C8}"/>
              </a:ext>
            </a:extLst>
          </p:cNvPr>
          <p:cNvSpPr txBox="1"/>
          <p:nvPr/>
        </p:nvSpPr>
        <p:spPr>
          <a:xfrm>
            <a:off x="832342" y="3763744"/>
            <a:ext cx="5958188" cy="32191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fi-FI" sz="1600">
                <a:solidFill>
                  <a:schemeClr val="bg1"/>
                </a:solidFill>
                <a:ea typeface="+mn-lt"/>
                <a:cs typeface="+mn-lt"/>
              </a:rPr>
              <a:t>Välineet:</a:t>
            </a:r>
            <a:endParaRPr lang="en-US" sz="160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spcBef>
                <a:spcPts val="500"/>
              </a:spcBef>
              <a:spcAft>
                <a:spcPts val="800"/>
              </a:spcAft>
              <a:buFont typeface="Arial"/>
              <a:buChar char="•"/>
            </a:pPr>
            <a:r>
              <a:rPr lang="fi-FI" sz="1200">
                <a:solidFill>
                  <a:schemeClr val="bg1"/>
                </a:solidFill>
                <a:ea typeface="Calibri"/>
                <a:cs typeface="Calibri"/>
              </a:rPr>
              <a:t>Kaksi  A3 akvarellipaperia</a:t>
            </a:r>
            <a:endParaRPr lang="en-US" sz="120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spcBef>
                <a:spcPts val="500"/>
              </a:spcBef>
              <a:spcAft>
                <a:spcPts val="800"/>
              </a:spcAft>
              <a:buFont typeface="Arial"/>
              <a:buChar char="•"/>
            </a:pPr>
            <a:r>
              <a:rPr lang="fi-FI" sz="1200">
                <a:solidFill>
                  <a:schemeClr val="bg1"/>
                </a:solidFill>
                <a:ea typeface="Calibri"/>
                <a:cs typeface="Calibri"/>
              </a:rPr>
              <a:t>Voit hyödyntää aiemmin poimimiasi mustikoita maalaamisessa</a:t>
            </a:r>
            <a:endParaRPr lang="fi-FI" sz="120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spcBef>
                <a:spcPts val="500"/>
              </a:spcBef>
              <a:spcAft>
                <a:spcPts val="800"/>
              </a:spcAft>
              <a:buFont typeface="Arial"/>
              <a:buChar char="•"/>
            </a:pPr>
            <a:r>
              <a:rPr lang="fi-FI" sz="1200">
                <a:solidFill>
                  <a:schemeClr val="bg1"/>
                </a:solidFill>
                <a:ea typeface="Calibri"/>
                <a:cs typeface="Calibri"/>
              </a:rPr>
              <a:t>Ympyrän piirtäminen: 2 x lyijykynä, lankaa, viivain</a:t>
            </a:r>
            <a:endParaRPr lang="en-US" sz="120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spcBef>
                <a:spcPts val="500"/>
              </a:spcBef>
              <a:spcAft>
                <a:spcPts val="800"/>
              </a:spcAft>
              <a:buFont typeface="Arial"/>
              <a:buChar char="•"/>
            </a:pPr>
            <a:r>
              <a:rPr lang="fi-FI" sz="1200">
                <a:solidFill>
                  <a:schemeClr val="bg1"/>
                </a:solidFill>
                <a:ea typeface="Calibri"/>
                <a:cs typeface="Calibri"/>
              </a:rPr>
              <a:t>Mustikka(</a:t>
            </a:r>
            <a:r>
              <a:rPr lang="fi-FI" sz="1200" err="1">
                <a:solidFill>
                  <a:schemeClr val="bg1"/>
                </a:solidFill>
                <a:ea typeface="Calibri"/>
                <a:cs typeface="Calibri"/>
              </a:rPr>
              <a:t>täys</a:t>
            </a:r>
            <a:r>
              <a:rPr lang="fi-FI" sz="1200">
                <a:solidFill>
                  <a:schemeClr val="bg1"/>
                </a:solidFill>
                <a:ea typeface="Calibri"/>
                <a:cs typeface="Calibri"/>
              </a:rPr>
              <a:t>)mehua tai mustikoita, sitruunamehua, etiikkaa, ruokasoodaa, astianpesuaine tabletti</a:t>
            </a:r>
            <a:endParaRPr lang="en-US" sz="1200">
              <a:solidFill>
                <a:schemeClr val="bg1"/>
              </a:solidFill>
              <a:ea typeface="Calibri"/>
              <a:cs typeface="Calibri"/>
            </a:endParaRPr>
          </a:p>
          <a:p>
            <a:pPr marL="742950" lvl="1" indent="-285750">
              <a:spcBef>
                <a:spcPts val="500"/>
              </a:spcBef>
              <a:spcAft>
                <a:spcPts val="800"/>
              </a:spcAft>
              <a:buFont typeface="Arial"/>
              <a:buChar char="•"/>
            </a:pPr>
            <a:r>
              <a:rPr lang="fi-FI" sz="1200">
                <a:solidFill>
                  <a:schemeClr val="bg1"/>
                </a:solidFill>
                <a:ea typeface="Calibri"/>
                <a:cs typeface="Calibri"/>
              </a:rPr>
              <a:t>Maalaamiseen: kuppeja mehuille ja aineille, siveltimiä, </a:t>
            </a:r>
            <a:r>
              <a:rPr lang="fi-FI" sz="1200" err="1">
                <a:solidFill>
                  <a:schemeClr val="bg1"/>
                </a:solidFill>
                <a:ea typeface="Calibri"/>
                <a:cs typeface="Calibri"/>
              </a:rPr>
              <a:t>töpöttimiä</a:t>
            </a:r>
            <a:r>
              <a:rPr lang="fi-FI" sz="1200">
                <a:solidFill>
                  <a:schemeClr val="bg1"/>
                </a:solidFill>
                <a:ea typeface="Calibri"/>
                <a:cs typeface="Calibri"/>
              </a:rPr>
              <a:t>, pipettejä tai pillejä + mahdollisia muita välineitä voi hyödyntää luovasti kokeillen (piparimuotit, sabluunat, leimasimet)</a:t>
            </a:r>
            <a:endParaRPr lang="en-US" sz="120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fi-FI" sz="1100">
              <a:ea typeface="+mn-lt"/>
              <a:cs typeface="+mn-lt"/>
            </a:endParaRPr>
          </a:p>
          <a:p>
            <a:pPr algn="l"/>
            <a:endParaRPr lang="fi-FI" sz="11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405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DA4256B39E29B4E835BE618DB6A7830" ma:contentTypeVersion="12" ma:contentTypeDescription="Luo uusi asiakirja." ma:contentTypeScope="" ma:versionID="0bd44854853850fd4cbe3b755430a9d9">
  <xsd:schema xmlns:xsd="http://www.w3.org/2001/XMLSchema" xmlns:xs="http://www.w3.org/2001/XMLSchema" xmlns:p="http://schemas.microsoft.com/office/2006/metadata/properties" xmlns:ns2="74296f75-c492-4a95-8726-cfc9eeaa9792" xmlns:ns3="41f8bf2f-8356-411b-8f29-26b8a7f1cee9" targetNamespace="http://schemas.microsoft.com/office/2006/metadata/properties" ma:root="true" ma:fieldsID="8919672adf171088c38ac4e8a9f1a5f5" ns2:_="" ns3:_="">
    <xsd:import namespace="74296f75-c492-4a95-8726-cfc9eeaa9792"/>
    <xsd:import namespace="41f8bf2f-8356-411b-8f29-26b8a7f1c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96f75-c492-4a95-8726-cfc9eeaa97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4453bc8f-1269-434e-ac00-62be680902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8bf2f-8356-411b-8f29-26b8a7f1cee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f93f752-41b5-45e9-a8a4-9258de6be643}" ma:internalName="TaxCatchAll" ma:showField="CatchAllData" ma:web="41f8bf2f-8356-411b-8f29-26b8a7f1c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296f75-c492-4a95-8726-cfc9eeaa9792">
      <Terms xmlns="http://schemas.microsoft.com/office/infopath/2007/PartnerControls"/>
    </lcf76f155ced4ddcb4097134ff3c332f>
    <TaxCatchAll xmlns="41f8bf2f-8356-411b-8f29-26b8a7f1cee9" xsi:nil="true"/>
  </documentManagement>
</p:properties>
</file>

<file path=customXml/itemProps1.xml><?xml version="1.0" encoding="utf-8"?>
<ds:datastoreItem xmlns:ds="http://schemas.openxmlformats.org/officeDocument/2006/customXml" ds:itemID="{B93842CE-B85A-465F-89A3-4BA7D536FB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296f75-c492-4a95-8726-cfc9eeaa9792"/>
    <ds:schemaRef ds:uri="41f8bf2f-8356-411b-8f29-26b8a7f1ce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C0405A-2AEB-4963-AA78-E1A17C9052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517B51-4F72-4428-AC0F-D10007B5FAC6}">
  <ds:schemaRefs>
    <ds:schemaRef ds:uri="48a9c32b-9a87-4504-8746-f3e54c4ef780"/>
    <ds:schemaRef ds:uri="9cbfa6bb-ae4a-45ca-9907-98accbe7a7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4296f75-c492-4a95-8726-cfc9eeaa9792"/>
    <ds:schemaRef ds:uri="41f8bf2f-8356-411b-8f29-26b8a7f1cee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Office-teema</vt:lpstr>
      <vt:lpstr>Maagiset mustikat</vt:lpstr>
      <vt:lpstr>PowerPoint Presentation</vt:lpstr>
      <vt:lpstr>PowerPoint Presentation</vt:lpstr>
      <vt:lpstr>1. Pyöreähkö mustikka</vt:lpstr>
      <vt:lpstr>2. Ympäristötaidetta marjoista</vt:lpstr>
      <vt:lpstr>Mustikoiden poimiminen ja ympäristötaide</vt:lpstr>
      <vt:lpstr>PowerPoint Presentation</vt:lpstr>
      <vt:lpstr>PowerPoint Presentation</vt:lpstr>
      <vt:lpstr>3. Mustikkamagiaa</vt:lpstr>
      <vt:lpstr>Mustikkamagiaa</vt:lpstr>
      <vt:lpstr>PowerPoint Presentation</vt:lpstr>
      <vt:lpstr> 1. Työvaihe: ympyrän piirtäminen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Luma oppimateriaali </dc:title>
  <dc:creator>Jokitalo Anniina</dc:creator>
  <cp:revision>4</cp:revision>
  <dcterms:created xsi:type="dcterms:W3CDTF">2022-06-06T08:19:15Z</dcterms:created>
  <dcterms:modified xsi:type="dcterms:W3CDTF">2023-01-30T13:26:40Z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0x010100AAED9D0412D2254BB1922487E7A75068</vt:lpwstr>
  </property>
</Properties>
</file>