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68"/>
  </p:notesMasterIdLst>
  <p:sldIdLst>
    <p:sldId id="297" r:id="rId3"/>
    <p:sldId id="326" r:id="rId4"/>
    <p:sldId id="298" r:id="rId5"/>
    <p:sldId id="300" r:id="rId6"/>
    <p:sldId id="268" r:id="rId7"/>
    <p:sldId id="545" r:id="rId8"/>
    <p:sldId id="305" r:id="rId9"/>
    <p:sldId id="379" r:id="rId10"/>
    <p:sldId id="382" r:id="rId11"/>
    <p:sldId id="574" r:id="rId12"/>
    <p:sldId id="383" r:id="rId13"/>
    <p:sldId id="392" r:id="rId14"/>
    <p:sldId id="384" r:id="rId15"/>
    <p:sldId id="381" r:id="rId16"/>
    <p:sldId id="302" r:id="rId17"/>
    <p:sldId id="259" r:id="rId18"/>
    <p:sldId id="265" r:id="rId19"/>
    <p:sldId id="262" r:id="rId20"/>
    <p:sldId id="258" r:id="rId21"/>
    <p:sldId id="385" r:id="rId22"/>
    <p:sldId id="400" r:id="rId23"/>
    <p:sldId id="565" r:id="rId24"/>
    <p:sldId id="350" r:id="rId25"/>
    <p:sldId id="393" r:id="rId26"/>
    <p:sldId id="366" r:id="rId27"/>
    <p:sldId id="356" r:id="rId28"/>
    <p:sldId id="575" r:id="rId29"/>
    <p:sldId id="339" r:id="rId30"/>
    <p:sldId id="340" r:id="rId31"/>
    <p:sldId id="568" r:id="rId32"/>
    <p:sldId id="570" r:id="rId33"/>
    <p:sldId id="571" r:id="rId34"/>
    <p:sldId id="369" r:id="rId35"/>
    <p:sldId id="576" r:id="rId36"/>
    <p:sldId id="301" r:id="rId37"/>
    <p:sldId id="288" r:id="rId38"/>
    <p:sldId id="330" r:id="rId39"/>
    <p:sldId id="331" r:id="rId40"/>
    <p:sldId id="295" r:id="rId41"/>
    <p:sldId id="289" r:id="rId42"/>
    <p:sldId id="290" r:id="rId43"/>
    <p:sldId id="291" r:id="rId44"/>
    <p:sldId id="293" r:id="rId45"/>
    <p:sldId id="334" r:id="rId46"/>
    <p:sldId id="307" r:id="rId47"/>
    <p:sldId id="276" r:id="rId48"/>
    <p:sldId id="323" r:id="rId49"/>
    <p:sldId id="324" r:id="rId50"/>
    <p:sldId id="389" r:id="rId51"/>
    <p:sldId id="325" r:id="rId52"/>
    <p:sldId id="386" r:id="rId53"/>
    <p:sldId id="387" r:id="rId54"/>
    <p:sldId id="388" r:id="rId55"/>
    <p:sldId id="390" r:id="rId56"/>
    <p:sldId id="391" r:id="rId57"/>
    <p:sldId id="303" r:id="rId58"/>
    <p:sldId id="309" r:id="rId59"/>
    <p:sldId id="396" r:id="rId60"/>
    <p:sldId id="394" r:id="rId61"/>
    <p:sldId id="395" r:id="rId62"/>
    <p:sldId id="403" r:id="rId63"/>
    <p:sldId id="308" r:id="rId64"/>
    <p:sldId id="327" r:id="rId65"/>
    <p:sldId id="337" r:id="rId66"/>
    <p:sldId id="353" r:id="rId67"/>
  </p:sldIdLst>
  <p:sldSz cx="12192000" cy="6858000"/>
  <p:notesSz cx="6799263" cy="99298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änen Matti" initials="KM" lastIdx="1" clrIdx="0">
    <p:extLst>
      <p:ext uri="{19B8F6BF-5375-455C-9EA6-DF929625EA0E}">
        <p15:presenceInfo xmlns:p15="http://schemas.microsoft.com/office/powerpoint/2012/main" userId="S-1-5-21-3121845505-432103665-3658532612-523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475" autoAdjust="0"/>
    <p:restoredTop sz="84861" autoAdjust="0"/>
  </p:normalViewPr>
  <p:slideViewPr>
    <p:cSldViewPr snapToGrid="0">
      <p:cViewPr varScale="1">
        <p:scale>
          <a:sx n="54" d="100"/>
          <a:sy n="54" d="100"/>
        </p:scale>
        <p:origin x="6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Kaavio%20Microsoft%20Word%20-sovelluksessa"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305545292631177E-2"/>
          <c:y val="5.4777648546108747E-2"/>
          <c:w val="0.85262179576953112"/>
          <c:h val="0.72200308814904002"/>
        </c:manualLayout>
      </c:layout>
      <c:barChart>
        <c:barDir val="col"/>
        <c:grouping val="clustered"/>
        <c:varyColors val="0"/>
        <c:ser>
          <c:idx val="1"/>
          <c:order val="0"/>
          <c:tx>
            <c:strRef>
              <c:f>'[Kaavio Microsoft Word -sovelluksessa]Taul1'!$C$1</c:f>
              <c:strCache>
                <c:ptCount val="1"/>
                <c:pt idx="0">
                  <c:v>2019</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'[Kaavio Microsoft Word -sovelluksessa]Taul1'!$A$2</c:f>
              <c:strCache>
                <c:ptCount val="1"/>
                <c:pt idx="0">
                  <c:v>Ruokakassia</c:v>
                </c:pt>
              </c:strCache>
            </c:strRef>
          </c:cat>
          <c:val>
            <c:numRef>
              <c:f>'[Kaavio Microsoft Word -sovelluksessa]Taul1'!$C$2</c:f>
              <c:numCache>
                <c:formatCode>0</c:formatCode>
                <c:ptCount val="1"/>
                <c:pt idx="0">
                  <c:v>132855</c:v>
                </c:pt>
              </c:numCache>
            </c:numRef>
          </c:val>
          <c:extLst>
            <c:ext xmlns:c16="http://schemas.microsoft.com/office/drawing/2014/chart" uri="{C3380CC4-5D6E-409C-BE32-E72D297353CC}">
              <c16:uniqueId val="{00000000-FF89-43DB-88E7-6C7B53A20BB3}"/>
            </c:ext>
          </c:extLst>
        </c:ser>
        <c:ser>
          <c:idx val="2"/>
          <c:order val="1"/>
          <c:tx>
            <c:strRef>
              <c:f>'[Kaavio Microsoft Word -sovelluksessa]Taul1'!$D$1</c:f>
              <c:strCache>
                <c:ptCount val="1"/>
                <c:pt idx="0">
                  <c:v>2020</c:v>
                </c:pt>
              </c:strCache>
            </c:strRef>
          </c:tx>
          <c:spPr>
            <a:solidFill>
              <a:schemeClr val="accent3"/>
            </a:solidFill>
            <a:ln>
              <a:noFill/>
            </a:ln>
            <a:effectLst/>
          </c:spPr>
          <c:invertIfNegative val="0"/>
          <c:dLbls>
            <c:dLbl>
              <c:idx val="0"/>
              <c:layout>
                <c:manualLayout>
                  <c:x val="4.6886925073309303E-3"/>
                  <c:y val="-3.887737193513803E-2"/>
                </c:manualLayout>
              </c:layout>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extLst>
                <c:ext xmlns:c15="http://schemas.microsoft.com/office/drawing/2012/chart" uri="{CE6537A1-D6FC-4f65-9D91-7224C49458BB}">
                  <c15:layout>
                    <c:manualLayout>
                      <c:w val="8.5345925364691211E-2"/>
                      <c:h val="4.0910190559472051E-2"/>
                    </c:manualLayout>
                  </c15:layout>
                </c:ext>
                <c:ext xmlns:c16="http://schemas.microsoft.com/office/drawing/2014/chart" uri="{C3380CC4-5D6E-409C-BE32-E72D297353CC}">
                  <c16:uniqueId val="{00000000-B8DE-43D2-8598-D60A4FEAEEB0}"/>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'[Kaavio Microsoft Word -sovelluksessa]Taul1'!$A$2</c:f>
              <c:strCache>
                <c:ptCount val="1"/>
                <c:pt idx="0">
                  <c:v>Ruokakassia</c:v>
                </c:pt>
              </c:strCache>
            </c:strRef>
          </c:cat>
          <c:val>
            <c:numRef>
              <c:f>'[Kaavio Microsoft Word -sovelluksessa]Taul1'!$D$2</c:f>
              <c:numCache>
                <c:formatCode>0</c:formatCode>
                <c:ptCount val="1"/>
                <c:pt idx="0">
                  <c:v>264362</c:v>
                </c:pt>
              </c:numCache>
            </c:numRef>
          </c:val>
          <c:extLst>
            <c:ext xmlns:c16="http://schemas.microsoft.com/office/drawing/2014/chart" uri="{C3380CC4-5D6E-409C-BE32-E72D297353CC}">
              <c16:uniqueId val="{00000001-FF89-43DB-88E7-6C7B53A20BB3}"/>
            </c:ext>
          </c:extLst>
        </c:ser>
        <c:ser>
          <c:idx val="3"/>
          <c:order val="2"/>
          <c:tx>
            <c:strRef>
              <c:f>'[Kaavio Microsoft Word -sovelluksessa]Taul1'!$E$1</c:f>
              <c:strCache>
                <c:ptCount val="1"/>
                <c:pt idx="0">
                  <c:v>2021*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'[Kaavio Microsoft Word -sovelluksessa]Taul1'!$A$2</c:f>
              <c:strCache>
                <c:ptCount val="1"/>
                <c:pt idx="0">
                  <c:v>Ruokakassia</c:v>
                </c:pt>
              </c:strCache>
            </c:strRef>
          </c:cat>
          <c:val>
            <c:numRef>
              <c:f>'[Kaavio Microsoft Word -sovelluksessa]Taul1'!$E$2</c:f>
              <c:numCache>
                <c:formatCode>0</c:formatCode>
                <c:ptCount val="1"/>
                <c:pt idx="0">
                  <c:v>571912</c:v>
                </c:pt>
              </c:numCache>
            </c:numRef>
          </c:val>
          <c:extLst>
            <c:ext xmlns:c16="http://schemas.microsoft.com/office/drawing/2014/chart" uri="{C3380CC4-5D6E-409C-BE32-E72D297353CC}">
              <c16:uniqueId val="{00000002-FF89-43DB-88E7-6C7B53A20BB3}"/>
            </c:ext>
          </c:extLst>
        </c:ser>
        <c:dLbls>
          <c:showLegendKey val="0"/>
          <c:showVal val="0"/>
          <c:showCatName val="0"/>
          <c:showSerName val="0"/>
          <c:showPercent val="0"/>
          <c:showBubbleSize val="0"/>
        </c:dLbls>
        <c:gapWidth val="219"/>
        <c:overlap val="-27"/>
        <c:axId val="422847760"/>
        <c:axId val="230932464"/>
      </c:barChart>
      <c:catAx>
        <c:axId val="42284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fi-FI"/>
          </a:p>
        </c:txPr>
        <c:crossAx val="230932464"/>
        <c:crosses val="autoZero"/>
        <c:auto val="1"/>
        <c:lblAlgn val="ctr"/>
        <c:lblOffset val="100"/>
        <c:noMultiLvlLbl val="0"/>
      </c:catAx>
      <c:valAx>
        <c:axId val="230932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i-FI"/>
          </a:p>
        </c:txPr>
        <c:crossAx val="42284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i-F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0.37283</cdr:x>
      <cdr:y>0</cdr:y>
    </cdr:from>
    <cdr:to>
      <cdr:x>0.62717</cdr:x>
      <cdr:y>0.16413</cdr:y>
    </cdr:to>
    <cdr:sp macro="" textlink="">
      <cdr:nvSpPr>
        <cdr:cNvPr id="2" name="Tekstiruutu 1"/>
        <cdr:cNvSpPr txBox="1"/>
      </cdr:nvSpPr>
      <cdr:spPr>
        <a:xfrm xmlns:a="http://schemas.openxmlformats.org/drawingml/2006/main">
          <a:off x="4065693" y="-643466"/>
          <a:ext cx="277368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fi-FI" sz="1600" b="1" dirty="0" err="1"/>
            <a:t>Number</a:t>
          </a:r>
          <a:r>
            <a:rPr lang="fi-FI" sz="1600" b="1" dirty="0"/>
            <a:t> of </a:t>
          </a:r>
          <a:r>
            <a:rPr lang="fi-FI" sz="1600" b="1" dirty="0" err="1"/>
            <a:t>foodbags</a:t>
          </a:r>
          <a:r>
            <a:rPr lang="fi-FI" sz="1600" b="1" dirty="0"/>
            <a:t> </a:t>
          </a:r>
          <a:r>
            <a:rPr lang="fi-FI" sz="1600" b="1" dirty="0" err="1"/>
            <a:t>given</a:t>
          </a:r>
          <a:endParaRPr lang="fi-FI" sz="16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93665BB1-8C02-4369-86FD-2D0AEC33B4ED}" type="datetimeFigureOut">
              <a:rPr lang="fi-FI" smtClean="0"/>
              <a:t>15.6.2023</a:t>
            </a:fld>
            <a:endParaRPr lang="fi-FI"/>
          </a:p>
        </p:txBody>
      </p:sp>
      <p:sp>
        <p:nvSpPr>
          <p:cNvPr id="4" name="Dian kuvan paikkamerkki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5D672588-DB8B-4777-87AF-E3ACA8ECE2E0}" type="slidenum">
              <a:rPr lang="fi-FI" smtClean="0"/>
              <a:t>‹#›</a:t>
            </a:fld>
            <a:endParaRPr lang="fi-FI"/>
          </a:p>
        </p:txBody>
      </p:sp>
    </p:spTree>
    <p:extLst>
      <p:ext uri="{BB962C8B-B14F-4D97-AF65-F5344CB8AC3E}">
        <p14:creationId xmlns:p14="http://schemas.microsoft.com/office/powerpoint/2010/main" val="805350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s.fi/haku/?query=Eija%20Eronen"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www.hs.fi/haku/?query=Jenni%20Simonen" TargetMode="External"/><Relationship Id="rId5" Type="http://schemas.openxmlformats.org/officeDocument/2006/relationships/hyperlink" Target="https://www.hs.fi/haku/?query=Roosa%20Veijola" TargetMode="External"/><Relationship Id="rId4" Type="http://schemas.openxmlformats.org/officeDocument/2006/relationships/hyperlink" Target="https://www.hs.fi/haku/?query=Vilma%20Niskanen"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kela.fi/how-the-war-in-ukraine-affects-the-benefits-available-from-kela#i-have-lived-in-finland-for-a-year-can-i-get-benefits-from-kela"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kaleva.fi/galleriat/rovaniemen-tuho-1944/2496474"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tm.fi/en/social-and-health-services/responsible-agenci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Whole</a:t>
            </a:r>
            <a:r>
              <a:rPr lang="fi-FI" baseline="0" dirty="0"/>
              <a:t> </a:t>
            </a:r>
            <a:r>
              <a:rPr lang="fi-FI" baseline="0" dirty="0" err="1"/>
              <a:t>systems</a:t>
            </a:r>
            <a:r>
              <a:rPr lang="fi-FI" baseline="0" dirty="0"/>
              <a:t> </a:t>
            </a:r>
            <a:r>
              <a:rPr lang="fi-FI" baseline="0" dirty="0" err="1"/>
              <a:t>prvents</a:t>
            </a:r>
            <a:r>
              <a:rPr lang="fi-FI" baseline="0" dirty="0"/>
              <a:t> </a:t>
            </a:r>
            <a:r>
              <a:rPr lang="fi-FI" baseline="0" dirty="0" err="1"/>
              <a:t>poverty</a:t>
            </a:r>
            <a:r>
              <a:rPr lang="fi-FI" baseline="0" dirty="0"/>
              <a:t> and </a:t>
            </a:r>
            <a:r>
              <a:rPr lang="fi-FI" baseline="0" dirty="0" err="1"/>
              <a:t>gives</a:t>
            </a:r>
            <a:r>
              <a:rPr lang="fi-FI" baseline="0" dirty="0"/>
              <a:t> </a:t>
            </a:r>
            <a:r>
              <a:rPr lang="fi-FI" baseline="0" dirty="0" err="1"/>
              <a:t>people</a:t>
            </a:r>
            <a:r>
              <a:rPr lang="fi-FI" baseline="0" dirty="0"/>
              <a:t> </a:t>
            </a:r>
            <a:r>
              <a:rPr lang="fi-FI" baseline="0" dirty="0" err="1"/>
              <a:t>chance</a:t>
            </a:r>
            <a:r>
              <a:rPr lang="fi-FI" baseline="0" dirty="0"/>
              <a:t> to </a:t>
            </a:r>
            <a:r>
              <a:rPr lang="fi-FI" baseline="0" dirty="0" err="1"/>
              <a:t>participate</a:t>
            </a:r>
            <a:r>
              <a:rPr lang="fi-FI" baseline="0" dirty="0"/>
              <a:t> </a:t>
            </a:r>
          </a:p>
          <a:p>
            <a:r>
              <a:rPr lang="fi-FI" baseline="0" dirty="0" err="1"/>
              <a:t>Social</a:t>
            </a:r>
            <a:r>
              <a:rPr lang="fi-FI" baseline="0" dirty="0"/>
              <a:t> </a:t>
            </a:r>
            <a:r>
              <a:rPr lang="fi-FI" baseline="0" dirty="0" err="1"/>
              <a:t>rights</a:t>
            </a:r>
            <a:endParaRPr lang="fi-FI" baseline="0" dirty="0"/>
          </a:p>
          <a:p>
            <a:r>
              <a:rPr lang="fi-FI" baseline="0" dirty="0" err="1"/>
              <a:t>Genaral</a:t>
            </a:r>
            <a:r>
              <a:rPr lang="fi-FI" baseline="0" dirty="0"/>
              <a:t> and </a:t>
            </a:r>
            <a:r>
              <a:rPr lang="fi-FI" baseline="0" dirty="0" err="1"/>
              <a:t>full</a:t>
            </a:r>
            <a:r>
              <a:rPr lang="fi-FI" baseline="0" dirty="0"/>
              <a:t> </a:t>
            </a:r>
            <a:r>
              <a:rPr lang="fi-FI" baseline="0" dirty="0" err="1"/>
              <a:t>coverage</a:t>
            </a:r>
            <a:r>
              <a:rPr lang="fi-FI" baseline="0" dirty="0"/>
              <a:t> </a:t>
            </a:r>
            <a:r>
              <a:rPr lang="fi-FI" baseline="0" dirty="0" err="1"/>
              <a:t>against</a:t>
            </a:r>
            <a:r>
              <a:rPr lang="fi-FI" baseline="0" dirty="0"/>
              <a:t> </a:t>
            </a:r>
            <a:r>
              <a:rPr lang="fi-FI" baseline="0" dirty="0" err="1"/>
              <a:t>risks</a:t>
            </a:r>
            <a:r>
              <a:rPr lang="fi-FI" baseline="0" dirty="0"/>
              <a:t> (</a:t>
            </a:r>
            <a:r>
              <a:rPr lang="fi-FI" baseline="0" dirty="0" err="1"/>
              <a:t>social</a:t>
            </a:r>
            <a:r>
              <a:rPr lang="fi-FI" baseline="0" dirty="0"/>
              <a:t> &amp; </a:t>
            </a:r>
            <a:r>
              <a:rPr lang="fi-FI" baseline="0" dirty="0" err="1"/>
              <a:t>economic</a:t>
            </a:r>
            <a:r>
              <a:rPr lang="fi-FI" baseline="0" dirty="0"/>
              <a:t>)</a:t>
            </a:r>
            <a:endParaRPr lang="fi-FI" dirty="0"/>
          </a:p>
          <a:p>
            <a:endParaRPr lang="fi-FI" dirty="0"/>
          </a:p>
        </p:txBody>
      </p:sp>
      <p:sp>
        <p:nvSpPr>
          <p:cNvPr id="4" name="Dian numeron paikkamerkki 3"/>
          <p:cNvSpPr>
            <a:spLocks noGrp="1"/>
          </p:cNvSpPr>
          <p:nvPr>
            <p:ph type="sldNum" sz="quarter" idx="10"/>
          </p:nvPr>
        </p:nvSpPr>
        <p:spPr/>
        <p:txBody>
          <a:bodyPr/>
          <a:lstStyle/>
          <a:p>
            <a:fld id="{5D672588-DB8B-4777-87AF-E3ACA8ECE2E0}" type="slidenum">
              <a:rPr lang="fi-FI" smtClean="0"/>
              <a:t>5</a:t>
            </a:fld>
            <a:endParaRPr lang="fi-FI"/>
          </a:p>
        </p:txBody>
      </p:sp>
    </p:spTree>
    <p:extLst>
      <p:ext uri="{BB962C8B-B14F-4D97-AF65-F5344CB8AC3E}">
        <p14:creationId xmlns:p14="http://schemas.microsoft.com/office/powerpoint/2010/main" val="1502636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Terveydenhuolto,</a:t>
            </a:r>
            <a:r>
              <a:rPr lang="fi-FI" baseline="0" dirty="0"/>
              <a:t> sosiaalihuolto</a:t>
            </a:r>
            <a:r>
              <a:rPr lang="fi-FI" dirty="0"/>
              <a:t> ja apteekit</a:t>
            </a:r>
            <a:r>
              <a:rPr lang="fi-FI" baseline="0" dirty="0"/>
              <a:t> käyttävät omia järjestelmiään Kanta-palveluissa olevien tietojen hyödyntämiseen. </a:t>
            </a:r>
            <a:endParaRPr lang="fi-FI" dirty="0"/>
          </a:p>
        </p:txBody>
      </p:sp>
      <p:sp>
        <p:nvSpPr>
          <p:cNvPr id="4" name="Dian numeron paikkamerkki 3"/>
          <p:cNvSpPr>
            <a:spLocks noGrp="1"/>
          </p:cNvSpPr>
          <p:nvPr>
            <p:ph type="sldNum" sz="quarter" idx="10"/>
          </p:nvPr>
        </p:nvSpPr>
        <p:spPr/>
        <p:txBody>
          <a:bodyPr/>
          <a:lstStyle/>
          <a:p>
            <a:fld id="{E42C928E-C37F-4D7B-9346-BC6094768148}" type="slidenum">
              <a:rPr lang="fi-FI" smtClean="0"/>
              <a:t>23</a:t>
            </a:fld>
            <a:endParaRPr lang="fi-FI"/>
          </a:p>
        </p:txBody>
      </p:sp>
    </p:spTree>
    <p:extLst>
      <p:ext uri="{BB962C8B-B14F-4D97-AF65-F5344CB8AC3E}">
        <p14:creationId xmlns:p14="http://schemas.microsoft.com/office/powerpoint/2010/main" val="897375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206375" y="803275"/>
            <a:ext cx="7148513" cy="4021138"/>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p:txBody>
      </p:sp>
      <p:sp>
        <p:nvSpPr>
          <p:cNvPr id="4" name="Dian numeron paikkamerkki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EA0A3-FC4F-48CC-93CB-A8497F772081}" type="slidenum">
              <a:rPr kumimoji="0" lang="fi-FI"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i-FI"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latunnisteen paikkamerkki 4"/>
          <p:cNvSpPr>
            <a:spLocks noGrp="1"/>
          </p:cNvSpPr>
          <p:nvPr>
            <p:ph type="ftr" sz="quarter" idx="11"/>
          </p:nvPr>
        </p:nvSpPr>
        <p:spPr/>
        <p:txBody>
          <a:bodyPr/>
          <a:lstStyle/>
          <a:p>
            <a:endParaRPr lang="fi-FI"/>
          </a:p>
        </p:txBody>
      </p:sp>
    </p:spTree>
    <p:extLst>
      <p:ext uri="{BB962C8B-B14F-4D97-AF65-F5344CB8AC3E}">
        <p14:creationId xmlns:p14="http://schemas.microsoft.com/office/powerpoint/2010/main" val="2692064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sz="1800" b="1" i="1" u="none" strike="noStrike" baseline="0" dirty="0">
                <a:latin typeface="Times-Italic"/>
              </a:rPr>
              <a:t>Keizer, </a:t>
            </a:r>
            <a:r>
              <a:rPr lang="en-US" sz="1800" b="1" i="1" u="none" strike="noStrike" baseline="0" dirty="0" err="1">
                <a:latin typeface="Times-Italic"/>
              </a:rPr>
              <a:t>Tiemeijer</a:t>
            </a:r>
            <a:r>
              <a:rPr lang="en-US" sz="1800" b="1" i="1" u="none" strike="noStrike" baseline="0" dirty="0">
                <a:latin typeface="Times-Italic"/>
              </a:rPr>
              <a:t>, </a:t>
            </a:r>
            <a:r>
              <a:rPr lang="en-US" sz="1800" b="1" i="1" u="none" strike="noStrike" baseline="0" dirty="0" err="1">
                <a:latin typeface="Times-Italic"/>
              </a:rPr>
              <a:t>Bovens</a:t>
            </a:r>
            <a:r>
              <a:rPr lang="en-US" sz="1800" b="1" i="1" u="none" strike="noStrike" baseline="0" dirty="0">
                <a:latin typeface="Times-Italic"/>
              </a:rPr>
              <a:t>: Why knowing what to do is not enough. A Realistic </a:t>
            </a:r>
            <a:r>
              <a:rPr lang="en-US" sz="1800" b="1" i="1" u="none" strike="noStrike" baseline="0" dirty="0" err="1">
                <a:latin typeface="Times-Italic"/>
              </a:rPr>
              <a:t>Perspecitve</a:t>
            </a:r>
            <a:r>
              <a:rPr lang="en-US" sz="1800" b="1" i="1" u="none" strike="noStrike" baseline="0" dirty="0">
                <a:latin typeface="Times-Italic"/>
              </a:rPr>
              <a:t> on Self-Reliance. The Netherlands Scientific council for </a:t>
            </a:r>
            <a:r>
              <a:rPr lang="en-US" sz="1800" b="1" i="1" u="none" strike="noStrike" baseline="0" dirty="0" err="1">
                <a:latin typeface="Times-Italic"/>
              </a:rPr>
              <a:t>Goverments</a:t>
            </a:r>
            <a:r>
              <a:rPr lang="en-US" sz="1800" b="1" i="1" u="none" strike="noStrike" baseline="0" dirty="0">
                <a:latin typeface="Times-Italic"/>
              </a:rPr>
              <a:t> policy. The Hague. 2020</a:t>
            </a:r>
            <a:r>
              <a:rPr lang="en-US" sz="1800" b="0" i="1" u="none" strike="noStrike" baseline="0" dirty="0">
                <a:latin typeface="Times-Italic"/>
              </a:rPr>
              <a:t>.  p.</a:t>
            </a:r>
            <a:r>
              <a:rPr lang="fi-FI" sz="1800" b="0" i="0" u="none" strike="noStrike" baseline="0" dirty="0">
                <a:solidFill>
                  <a:srgbClr val="000000"/>
                </a:solidFill>
                <a:latin typeface="Times" panose="02020603050405020304" pitchFamily="18" charset="0"/>
              </a:rPr>
              <a:t>10 </a:t>
            </a:r>
            <a:endParaRPr lang="fi-FI" dirty="0"/>
          </a:p>
        </p:txBody>
      </p:sp>
      <p:sp>
        <p:nvSpPr>
          <p:cNvPr id="4" name="Dian numeron paikkamerkki 3"/>
          <p:cNvSpPr>
            <a:spLocks noGrp="1"/>
          </p:cNvSpPr>
          <p:nvPr>
            <p:ph type="sldNum" sz="quarter" idx="5"/>
          </p:nvPr>
        </p:nvSpPr>
        <p:spPr/>
        <p:txBody>
          <a:bodyPr/>
          <a:lstStyle/>
          <a:p>
            <a:fld id="{5D672588-DB8B-4777-87AF-E3ACA8ECE2E0}" type="slidenum">
              <a:rPr lang="fi-FI" smtClean="0"/>
              <a:t>32</a:t>
            </a:fld>
            <a:endParaRPr lang="fi-FI"/>
          </a:p>
        </p:txBody>
      </p:sp>
    </p:spTree>
    <p:extLst>
      <p:ext uri="{BB962C8B-B14F-4D97-AF65-F5344CB8AC3E}">
        <p14:creationId xmlns:p14="http://schemas.microsoft.com/office/powerpoint/2010/main" val="1095435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0" i="0" u="none" strike="noStrike" kern="1200" baseline="0" dirty="0">
                <a:solidFill>
                  <a:schemeClr val="tx1"/>
                </a:solidFill>
                <a:latin typeface="+mn-lt"/>
                <a:ea typeface="+mn-ea"/>
                <a:cs typeface="+mn-cs"/>
              </a:rPr>
              <a:t>Sosiaaliturvan työryhmän selvitystä 5/2022: Kela voisi käyttää harkintaa etuuskäsittelyprosessissa asiakkaan eduksi laissa erikseen</a:t>
            </a:r>
          </a:p>
          <a:p>
            <a:r>
              <a:rPr lang="fi-FI" sz="1200" b="0" i="0" u="none" strike="noStrike" kern="1200" baseline="0" dirty="0">
                <a:solidFill>
                  <a:schemeClr val="tx1"/>
                </a:solidFill>
                <a:latin typeface="+mn-lt"/>
                <a:ea typeface="+mn-ea"/>
                <a:cs typeface="+mn-cs"/>
              </a:rPr>
              <a:t>säädetyissä tilanteissa. Harkinta ei tarkoittaisi rinnastaa Kelan harkintaa sosiaalihuollon</a:t>
            </a:r>
          </a:p>
          <a:p>
            <a:r>
              <a:rPr lang="fi-FI" sz="1200" b="0" i="0" u="none" strike="noStrike" kern="1200" baseline="0" dirty="0">
                <a:solidFill>
                  <a:schemeClr val="tx1"/>
                </a:solidFill>
                <a:latin typeface="+mn-lt"/>
                <a:ea typeface="+mn-ea"/>
                <a:cs typeface="+mn-cs"/>
              </a:rPr>
              <a:t>lainsäädännön tapaiseen sosiaalialan ammattilaisen toteuttamaan harkintaan,</a:t>
            </a:r>
          </a:p>
          <a:p>
            <a:r>
              <a:rPr lang="fi-FI" sz="1200" b="0" i="0" u="none" strike="noStrike" kern="1200" baseline="0" dirty="0">
                <a:solidFill>
                  <a:schemeClr val="tx1"/>
                </a:solidFill>
                <a:latin typeface="+mn-lt"/>
                <a:ea typeface="+mn-ea"/>
                <a:cs typeface="+mn-cs"/>
              </a:rPr>
              <a:t>vaan kyse olisi etuuskäsittelyssä tapahtuvasta mahdollisuudesta tilannekohtaiseen</a:t>
            </a:r>
          </a:p>
          <a:p>
            <a:r>
              <a:rPr lang="fi-FI" sz="1200" b="0" i="0" u="none" strike="noStrike" kern="1200" baseline="0" dirty="0">
                <a:solidFill>
                  <a:schemeClr val="tx1"/>
                </a:solidFill>
                <a:latin typeface="+mn-lt"/>
                <a:ea typeface="+mn-ea"/>
                <a:cs typeface="+mn-cs"/>
              </a:rPr>
              <a:t>joustoon yhdenvertaisuutta kunnioittaen.</a:t>
            </a:r>
            <a:endParaRPr lang="fi-FI" dirty="0"/>
          </a:p>
        </p:txBody>
      </p:sp>
      <p:sp>
        <p:nvSpPr>
          <p:cNvPr id="4" name="Dian numeron paikkamerkki 3"/>
          <p:cNvSpPr>
            <a:spLocks noGrp="1"/>
          </p:cNvSpPr>
          <p:nvPr>
            <p:ph type="sldNum" sz="quarter" idx="10"/>
          </p:nvPr>
        </p:nvSpPr>
        <p:spPr/>
        <p:txBody>
          <a:bodyPr/>
          <a:lstStyle/>
          <a:p>
            <a:fld id="{5D672588-DB8B-4777-87AF-E3ACA8ECE2E0}" type="slidenum">
              <a:rPr lang="fi-FI" smtClean="0"/>
              <a:t>36</a:t>
            </a:fld>
            <a:endParaRPr lang="fi-FI"/>
          </a:p>
        </p:txBody>
      </p:sp>
    </p:spTree>
    <p:extLst>
      <p:ext uri="{BB962C8B-B14F-4D97-AF65-F5344CB8AC3E}">
        <p14:creationId xmlns:p14="http://schemas.microsoft.com/office/powerpoint/2010/main" val="2481817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Income</a:t>
            </a:r>
            <a:r>
              <a:rPr lang="fi-FI" baseline="0" dirty="0"/>
              <a:t> </a:t>
            </a:r>
            <a:r>
              <a:rPr lang="fi-FI" baseline="0" dirty="0" err="1"/>
              <a:t>register</a:t>
            </a:r>
            <a:r>
              <a:rPr lang="fi-FI" baseline="0" dirty="0"/>
              <a:t>  </a:t>
            </a:r>
            <a:r>
              <a:rPr lang="fi-FI" baseline="0" dirty="0" err="1"/>
              <a:t>available</a:t>
            </a:r>
            <a:endParaRPr lang="fi-FI" dirty="0"/>
          </a:p>
        </p:txBody>
      </p:sp>
      <p:sp>
        <p:nvSpPr>
          <p:cNvPr id="4" name="Dian numeron paikkamerkki 3"/>
          <p:cNvSpPr>
            <a:spLocks noGrp="1"/>
          </p:cNvSpPr>
          <p:nvPr>
            <p:ph type="sldNum" sz="quarter" idx="10"/>
          </p:nvPr>
        </p:nvSpPr>
        <p:spPr/>
        <p:txBody>
          <a:bodyPr/>
          <a:lstStyle/>
          <a:p>
            <a:fld id="{5D672588-DB8B-4777-87AF-E3ACA8ECE2E0}" type="slidenum">
              <a:rPr lang="fi-FI" smtClean="0"/>
              <a:t>39</a:t>
            </a:fld>
            <a:endParaRPr lang="fi-FI"/>
          </a:p>
        </p:txBody>
      </p:sp>
    </p:spTree>
    <p:extLst>
      <p:ext uri="{BB962C8B-B14F-4D97-AF65-F5344CB8AC3E}">
        <p14:creationId xmlns:p14="http://schemas.microsoft.com/office/powerpoint/2010/main" val="2362230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Lähde:</a:t>
            </a:r>
            <a:r>
              <a:rPr lang="fi-FI" baseline="0" dirty="0"/>
              <a:t> </a:t>
            </a:r>
            <a:r>
              <a:rPr lang="fi-FI" dirty="0" err="1"/>
              <a:t>Hiilamo</a:t>
            </a:r>
            <a:r>
              <a:rPr lang="fi-FI" dirty="0"/>
              <a:t>: Aikuissosiaalityön</a:t>
            </a:r>
            <a:r>
              <a:rPr lang="fi-FI" baseline="0" dirty="0"/>
              <a:t> päivät 1/22.</a:t>
            </a:r>
          </a:p>
          <a:p>
            <a:r>
              <a:rPr lang="fi-FI" baseline="0" dirty="0"/>
              <a:t>+ HS: 29.5.2022</a:t>
            </a:r>
            <a:endParaRPr lang="fi-FI" dirty="0"/>
          </a:p>
        </p:txBody>
      </p:sp>
      <p:sp>
        <p:nvSpPr>
          <p:cNvPr id="4" name="Dian numeron paikkamerkki 3"/>
          <p:cNvSpPr>
            <a:spLocks noGrp="1"/>
          </p:cNvSpPr>
          <p:nvPr>
            <p:ph type="sldNum" sz="quarter" idx="10"/>
          </p:nvPr>
        </p:nvSpPr>
        <p:spPr/>
        <p:txBody>
          <a:bodyPr/>
          <a:lstStyle/>
          <a:p>
            <a:fld id="{5D672588-DB8B-4777-87AF-E3ACA8ECE2E0}" type="slidenum">
              <a:rPr lang="fi-FI" smtClean="0"/>
              <a:t>46</a:t>
            </a:fld>
            <a:endParaRPr lang="fi-FI"/>
          </a:p>
        </p:txBody>
      </p:sp>
    </p:spTree>
    <p:extLst>
      <p:ext uri="{BB962C8B-B14F-4D97-AF65-F5344CB8AC3E}">
        <p14:creationId xmlns:p14="http://schemas.microsoft.com/office/powerpoint/2010/main" val="2971998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 </a:t>
            </a:r>
            <a:r>
              <a:rPr lang="fi-FI" sz="1200" b="0" i="0" kern="1200" dirty="0">
                <a:solidFill>
                  <a:schemeClr val="tx1"/>
                </a:solidFill>
                <a:effectLst/>
                <a:latin typeface="+mn-lt"/>
                <a:ea typeface="+mn-ea"/>
                <a:cs typeface="+mn-cs"/>
              </a:rPr>
              <a:t>Hankkeen loppuraportin </a:t>
            </a:r>
            <a:r>
              <a:rPr lang="fi-FI" sz="1200" b="0" i="1" kern="1200" dirty="0">
                <a:solidFill>
                  <a:schemeClr val="tx1"/>
                </a:solidFill>
                <a:effectLst/>
                <a:latin typeface="+mn-lt"/>
                <a:ea typeface="+mn-ea"/>
                <a:cs typeface="+mn-cs"/>
              </a:rPr>
              <a:t>“’</a:t>
            </a:r>
            <a:r>
              <a:rPr lang="fi-FI" sz="1200" b="0" i="1" kern="1200" dirty="0" err="1">
                <a:solidFill>
                  <a:schemeClr val="tx1"/>
                </a:solidFill>
                <a:effectLst/>
                <a:latin typeface="+mn-lt"/>
                <a:ea typeface="+mn-ea"/>
                <a:cs typeface="+mn-cs"/>
              </a:rPr>
              <a:t>Sä</a:t>
            </a:r>
            <a:r>
              <a:rPr lang="fi-FI" sz="1200" b="0" i="1" kern="1200" dirty="0">
                <a:solidFill>
                  <a:schemeClr val="tx1"/>
                </a:solidFill>
                <a:effectLst/>
                <a:latin typeface="+mn-lt"/>
                <a:ea typeface="+mn-ea"/>
                <a:cs typeface="+mn-cs"/>
              </a:rPr>
              <a:t> teet </a:t>
            </a:r>
            <a:r>
              <a:rPr lang="fi-FI" sz="1200" b="0" i="1" kern="1200" dirty="0" err="1">
                <a:solidFill>
                  <a:schemeClr val="tx1"/>
                </a:solidFill>
                <a:effectLst/>
                <a:latin typeface="+mn-lt"/>
                <a:ea typeface="+mn-ea"/>
                <a:cs typeface="+mn-cs"/>
              </a:rPr>
              <a:t>tän</a:t>
            </a:r>
            <a:r>
              <a:rPr lang="fi-FI" sz="1200" b="0" i="1" kern="1200" dirty="0">
                <a:solidFill>
                  <a:schemeClr val="tx1"/>
                </a:solidFill>
                <a:effectLst/>
                <a:latin typeface="+mn-lt"/>
                <a:ea typeface="+mn-ea"/>
                <a:cs typeface="+mn-cs"/>
              </a:rPr>
              <a:t> elämän </a:t>
            </a:r>
            <a:r>
              <a:rPr lang="fi-FI" sz="1200" b="0" i="1" kern="1200" dirty="0" err="1">
                <a:solidFill>
                  <a:schemeClr val="tx1"/>
                </a:solidFill>
                <a:effectLst/>
                <a:latin typeface="+mn-lt"/>
                <a:ea typeface="+mn-ea"/>
                <a:cs typeface="+mn-cs"/>
              </a:rPr>
              <a:t>itelles</a:t>
            </a:r>
            <a:r>
              <a:rPr lang="fi-FI" sz="1200" b="0" i="1" kern="1200" dirty="0">
                <a:solidFill>
                  <a:schemeClr val="tx1"/>
                </a:solidFill>
                <a:effectLst/>
                <a:latin typeface="+mn-lt"/>
                <a:ea typeface="+mn-ea"/>
                <a:cs typeface="+mn-cs"/>
              </a:rPr>
              <a:t>´: Alle 30-vuotiaiden nuorten aikuisten näkemyksiä hyvästä elämästä”</a:t>
            </a:r>
            <a:r>
              <a:rPr lang="fi-FI" sz="1200" b="0" i="0" kern="1200" dirty="0">
                <a:solidFill>
                  <a:schemeClr val="tx1"/>
                </a:solidFill>
                <a:effectLst/>
                <a:latin typeface="+mn-lt"/>
                <a:ea typeface="+mn-ea"/>
                <a:cs typeface="+mn-cs"/>
              </a:rPr>
              <a:t> ovat tehneet tutkimusavustajat YTM </a:t>
            </a:r>
            <a:r>
              <a:rPr lang="fi-FI" sz="1200" b="1" i="0" kern="1200" dirty="0">
                <a:solidFill>
                  <a:schemeClr val="tx1"/>
                </a:solidFill>
                <a:effectLst/>
                <a:latin typeface="+mn-lt"/>
                <a:ea typeface="+mn-ea"/>
                <a:cs typeface="+mn-cs"/>
                <a:hlinkClick r:id="rId3"/>
              </a:rPr>
              <a:t>Eija Eronen</a:t>
            </a:r>
            <a:r>
              <a:rPr lang="fi-FI" sz="1200" b="0" i="0" kern="1200" dirty="0">
                <a:solidFill>
                  <a:schemeClr val="tx1"/>
                </a:solidFill>
                <a:effectLst/>
                <a:latin typeface="+mn-lt"/>
                <a:ea typeface="+mn-ea"/>
                <a:cs typeface="+mn-cs"/>
              </a:rPr>
              <a:t> ja FM </a:t>
            </a:r>
            <a:r>
              <a:rPr lang="fi-FI" sz="1200" b="1" i="0" kern="1200" dirty="0">
                <a:solidFill>
                  <a:schemeClr val="tx1"/>
                </a:solidFill>
                <a:effectLst/>
                <a:latin typeface="+mn-lt"/>
                <a:ea typeface="+mn-ea"/>
                <a:cs typeface="+mn-cs"/>
                <a:hlinkClick r:id="rId4"/>
              </a:rPr>
              <a:t>Vilma Niskanen</a:t>
            </a:r>
            <a:r>
              <a:rPr lang="fi-FI" sz="1200" b="0" i="0" kern="1200" dirty="0">
                <a:solidFill>
                  <a:schemeClr val="tx1"/>
                </a:solidFill>
                <a:effectLst/>
                <a:latin typeface="+mn-lt"/>
                <a:ea typeface="+mn-ea"/>
                <a:cs typeface="+mn-cs"/>
              </a:rPr>
              <a:t>, asiantuntija FM </a:t>
            </a:r>
            <a:r>
              <a:rPr lang="fi-FI" sz="1200" b="1" i="0" kern="1200" dirty="0">
                <a:solidFill>
                  <a:schemeClr val="tx1"/>
                </a:solidFill>
                <a:effectLst/>
                <a:latin typeface="+mn-lt"/>
                <a:ea typeface="+mn-ea"/>
                <a:cs typeface="+mn-cs"/>
                <a:hlinkClick r:id="rId5"/>
              </a:rPr>
              <a:t>Roosa Veijola</a:t>
            </a:r>
            <a:r>
              <a:rPr lang="fi-FI" sz="1200" b="0" i="0" kern="1200" dirty="0">
                <a:solidFill>
                  <a:schemeClr val="tx1"/>
                </a:solidFill>
                <a:effectLst/>
                <a:latin typeface="+mn-lt"/>
                <a:ea typeface="+mn-ea"/>
                <a:cs typeface="+mn-cs"/>
              </a:rPr>
              <a:t> ja ohjelmajohtaja VTT </a:t>
            </a:r>
            <a:r>
              <a:rPr lang="fi-FI" sz="1200" b="1" i="0" kern="1200" dirty="0">
                <a:solidFill>
                  <a:schemeClr val="tx1"/>
                </a:solidFill>
                <a:effectLst/>
                <a:latin typeface="+mn-lt"/>
                <a:ea typeface="+mn-ea"/>
                <a:cs typeface="+mn-cs"/>
                <a:hlinkClick r:id="rId6"/>
              </a:rPr>
              <a:t>Jenni Simonen</a:t>
            </a:r>
            <a:r>
              <a:rPr lang="fi-FI" sz="1200" b="0" i="0" kern="1200" dirty="0">
                <a:solidFill>
                  <a:schemeClr val="tx1"/>
                </a:solidFill>
                <a:effectLst/>
                <a:latin typeface="+mn-lt"/>
                <a:ea typeface="+mn-ea"/>
                <a:cs typeface="+mn-cs"/>
              </a:rPr>
              <a:t>.</a:t>
            </a:r>
            <a:endParaRPr lang="fi-FI" dirty="0"/>
          </a:p>
        </p:txBody>
      </p:sp>
      <p:sp>
        <p:nvSpPr>
          <p:cNvPr id="4" name="Dian numeron paikkamerkki 3"/>
          <p:cNvSpPr>
            <a:spLocks noGrp="1"/>
          </p:cNvSpPr>
          <p:nvPr>
            <p:ph type="sldNum" sz="quarter" idx="10"/>
          </p:nvPr>
        </p:nvSpPr>
        <p:spPr/>
        <p:txBody>
          <a:bodyPr/>
          <a:lstStyle/>
          <a:p>
            <a:fld id="{5D672588-DB8B-4777-87AF-E3ACA8ECE2E0}" type="slidenum">
              <a:rPr lang="fi-FI" smtClean="0"/>
              <a:t>47</a:t>
            </a:fld>
            <a:endParaRPr lang="fi-FI"/>
          </a:p>
        </p:txBody>
      </p:sp>
    </p:spTree>
    <p:extLst>
      <p:ext uri="{BB962C8B-B14F-4D97-AF65-F5344CB8AC3E}">
        <p14:creationId xmlns:p14="http://schemas.microsoft.com/office/powerpoint/2010/main" val="3593053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err="1"/>
              <a:t>Decions</a:t>
            </a:r>
            <a:r>
              <a:rPr lang="fi-FI" dirty="0"/>
              <a:t> </a:t>
            </a:r>
            <a:r>
              <a:rPr lang="fi-FI" dirty="0" err="1"/>
              <a:t>were</a:t>
            </a:r>
            <a:r>
              <a:rPr lang="fi-FI" dirty="0"/>
              <a:t> made as long as </a:t>
            </a:r>
            <a:r>
              <a:rPr lang="fi-FI" dirty="0" err="1"/>
              <a:t>possible</a:t>
            </a:r>
            <a:endParaRPr lang="fi-FI" dirty="0"/>
          </a:p>
          <a:p>
            <a:r>
              <a:rPr lang="fi-FI" dirty="0" err="1"/>
              <a:t>Decions</a:t>
            </a:r>
            <a:r>
              <a:rPr lang="fi-FI" dirty="0"/>
              <a:t> </a:t>
            </a:r>
            <a:r>
              <a:rPr lang="fi-FI" dirty="0" err="1"/>
              <a:t>were</a:t>
            </a:r>
            <a:r>
              <a:rPr lang="fi-FI" baseline="0" dirty="0"/>
              <a:t> made </a:t>
            </a:r>
            <a:r>
              <a:rPr lang="fi-FI" baseline="0" dirty="0" err="1"/>
              <a:t>trusting</a:t>
            </a:r>
            <a:r>
              <a:rPr lang="fi-FI" baseline="0" dirty="0"/>
              <a:t> </a:t>
            </a:r>
            <a:r>
              <a:rPr lang="fi-FI" baseline="0" dirty="0" err="1"/>
              <a:t>client</a:t>
            </a:r>
            <a:r>
              <a:rPr lang="fi-FI" baseline="0" dirty="0"/>
              <a:t> </a:t>
            </a:r>
            <a:r>
              <a:rPr lang="fi-FI" baseline="0" dirty="0" err="1"/>
              <a:t>more</a:t>
            </a:r>
            <a:r>
              <a:rPr lang="fi-FI" baseline="0" dirty="0"/>
              <a:t> (</a:t>
            </a:r>
            <a:r>
              <a:rPr lang="fi-FI" baseline="0" dirty="0" err="1"/>
              <a:t>attacment</a:t>
            </a:r>
            <a:r>
              <a:rPr lang="fi-FI" baseline="0" dirty="0"/>
              <a:t> </a:t>
            </a:r>
            <a:r>
              <a:rPr lang="fi-FI" baseline="0" dirty="0" err="1"/>
              <a:t>not</a:t>
            </a:r>
            <a:r>
              <a:rPr lang="fi-FI" baseline="0" dirty="0"/>
              <a:t> </a:t>
            </a:r>
            <a:r>
              <a:rPr lang="fi-FI" baseline="0" dirty="0" err="1"/>
              <a:t>alwasys</a:t>
            </a:r>
            <a:r>
              <a:rPr lang="fi-FI" baseline="0" dirty="0"/>
              <a:t> </a:t>
            </a:r>
            <a:r>
              <a:rPr lang="fi-FI" baseline="0" dirty="0" err="1"/>
              <a:t>demanded</a:t>
            </a:r>
            <a:r>
              <a:rPr lang="fi-FI" baseline="0" dirty="0"/>
              <a:t> </a:t>
            </a:r>
            <a:r>
              <a:rPr lang="fi-FI" baseline="0" dirty="0" err="1"/>
              <a:t>fully</a:t>
            </a:r>
            <a:r>
              <a:rPr lang="fi-FI" baseline="0" dirty="0"/>
              <a:t>)</a:t>
            </a:r>
          </a:p>
          <a:p>
            <a:r>
              <a:rPr lang="fi-FI" dirty="0" err="1"/>
              <a:t>Housing</a:t>
            </a:r>
            <a:r>
              <a:rPr lang="fi-FI" dirty="0"/>
              <a:t> </a:t>
            </a:r>
            <a:r>
              <a:rPr lang="fi-FI" dirty="0" err="1"/>
              <a:t>cost</a:t>
            </a:r>
            <a:r>
              <a:rPr lang="fi-FI" dirty="0"/>
              <a:t> </a:t>
            </a:r>
            <a:r>
              <a:rPr lang="fi-FI" dirty="0" err="1"/>
              <a:t>accepted</a:t>
            </a:r>
            <a:r>
              <a:rPr lang="fi-FI" baseline="0" dirty="0"/>
              <a:t> </a:t>
            </a:r>
            <a:r>
              <a:rPr lang="fi-FI" baseline="0" dirty="0" err="1"/>
              <a:t>fully</a:t>
            </a:r>
            <a:r>
              <a:rPr lang="fi-FI" baseline="0" dirty="0"/>
              <a:t>)</a:t>
            </a:r>
          </a:p>
          <a:p>
            <a:r>
              <a:rPr lang="fi-FI" dirty="0"/>
              <a:t>Basic</a:t>
            </a:r>
            <a:r>
              <a:rPr lang="fi-FI" baseline="0" dirty="0"/>
              <a:t> </a:t>
            </a:r>
            <a:r>
              <a:rPr lang="fi-FI" baseline="0" dirty="0" err="1"/>
              <a:t>amount</a:t>
            </a:r>
            <a:r>
              <a:rPr lang="fi-FI" baseline="0" dirty="0"/>
              <a:t> to person </a:t>
            </a:r>
            <a:r>
              <a:rPr lang="fi-FI" baseline="0" dirty="0" err="1"/>
              <a:t>was</a:t>
            </a:r>
            <a:r>
              <a:rPr lang="fi-FI" baseline="0" dirty="0"/>
              <a:t> </a:t>
            </a:r>
            <a:r>
              <a:rPr lang="fi-FI" baseline="0" dirty="0" err="1"/>
              <a:t>not</a:t>
            </a:r>
            <a:r>
              <a:rPr lang="fi-FI" baseline="0" dirty="0"/>
              <a:t> </a:t>
            </a:r>
            <a:r>
              <a:rPr lang="fi-FI" baseline="0" dirty="0" err="1"/>
              <a:t>reduced</a:t>
            </a:r>
            <a:r>
              <a:rPr lang="fi-FI" baseline="0" dirty="0"/>
              <a:t> </a:t>
            </a:r>
            <a:r>
              <a:rPr lang="fi-FI" baseline="0" dirty="0" err="1"/>
              <a:t>although</a:t>
            </a:r>
            <a:r>
              <a:rPr lang="fi-FI" baseline="0" dirty="0"/>
              <a:t> </a:t>
            </a:r>
            <a:r>
              <a:rPr lang="fi-FI" baseline="0" dirty="0" err="1"/>
              <a:t>client</a:t>
            </a:r>
            <a:r>
              <a:rPr lang="fi-FI" baseline="0" dirty="0"/>
              <a:t> </a:t>
            </a:r>
            <a:r>
              <a:rPr lang="fi-FI" baseline="0" dirty="0" err="1"/>
              <a:t>didnt</a:t>
            </a:r>
            <a:r>
              <a:rPr lang="fi-FI" baseline="0" dirty="0"/>
              <a:t> </a:t>
            </a:r>
            <a:r>
              <a:rPr lang="fi-FI" baseline="0" dirty="0" err="1"/>
              <a:t>secured</a:t>
            </a:r>
            <a:r>
              <a:rPr lang="fi-FI" baseline="0" dirty="0"/>
              <a:t> </a:t>
            </a:r>
            <a:r>
              <a:rPr lang="fi-FI" baseline="0" dirty="0" err="1"/>
              <a:t>living</a:t>
            </a:r>
            <a:r>
              <a:rPr lang="fi-FI" baseline="0" dirty="0"/>
              <a:t> </a:t>
            </a:r>
            <a:r>
              <a:rPr lang="fi-FI" baseline="0" dirty="0" err="1"/>
              <a:t>by</a:t>
            </a:r>
            <a:r>
              <a:rPr lang="fi-FI" baseline="0" dirty="0"/>
              <a:t> </a:t>
            </a:r>
            <a:r>
              <a:rPr lang="fi-FI" baseline="0" dirty="0" err="1"/>
              <a:t>himself</a:t>
            </a:r>
            <a:r>
              <a:rPr lang="fi-FI" baseline="0" dirty="0"/>
              <a:t> (</a:t>
            </a:r>
            <a:r>
              <a:rPr lang="fi-FI" baseline="0" dirty="0" err="1"/>
              <a:t>refuse</a:t>
            </a:r>
            <a:r>
              <a:rPr lang="fi-FI" baseline="0" dirty="0"/>
              <a:t> to </a:t>
            </a:r>
            <a:r>
              <a:rPr lang="fi-FI" baseline="0" dirty="0" err="1"/>
              <a:t>sign</a:t>
            </a:r>
            <a:r>
              <a:rPr lang="fi-FI" baseline="0" dirty="0"/>
              <a:t> </a:t>
            </a:r>
            <a:r>
              <a:rPr lang="fi-FI" baseline="0" dirty="0" err="1"/>
              <a:t>jobseekes</a:t>
            </a:r>
            <a:r>
              <a:rPr lang="fi-FI" baseline="0" dirty="0"/>
              <a:t>)</a:t>
            </a:r>
            <a:endParaRPr lang="fi-FI" dirty="0"/>
          </a:p>
        </p:txBody>
      </p:sp>
      <p:sp>
        <p:nvSpPr>
          <p:cNvPr id="4" name="Dian numeron paikkamerkki 3"/>
          <p:cNvSpPr>
            <a:spLocks noGrp="1"/>
          </p:cNvSpPr>
          <p:nvPr>
            <p:ph type="sldNum" sz="quarter" idx="10"/>
          </p:nvPr>
        </p:nvSpPr>
        <p:spPr/>
        <p:txBody>
          <a:bodyPr/>
          <a:lstStyle/>
          <a:p>
            <a:fld id="{5D672588-DB8B-4777-87AF-E3ACA8ECE2E0}" type="slidenum">
              <a:rPr lang="fi-FI" smtClean="0"/>
              <a:t>50</a:t>
            </a:fld>
            <a:endParaRPr lang="fi-FI"/>
          </a:p>
        </p:txBody>
      </p:sp>
    </p:spTree>
    <p:extLst>
      <p:ext uri="{BB962C8B-B14F-4D97-AF65-F5344CB8AC3E}">
        <p14:creationId xmlns:p14="http://schemas.microsoft.com/office/powerpoint/2010/main" val="1932012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hlinkClick r:id="rId3"/>
              </a:rPr>
              <a:t>The war in Ukraine and how it affects the benefits available from </a:t>
            </a:r>
            <a:r>
              <a:rPr lang="en-US" dirty="0" err="1">
                <a:hlinkClick r:id="rId3"/>
              </a:rPr>
              <a:t>Kela</a:t>
            </a:r>
            <a:r>
              <a:rPr lang="en-US" dirty="0">
                <a:hlinkClick r:id="rId3"/>
              </a:rPr>
              <a:t> | Our Services | </a:t>
            </a:r>
            <a:r>
              <a:rPr lang="en-US" dirty="0" err="1">
                <a:hlinkClick r:id="rId3"/>
              </a:rPr>
              <a:t>Kela</a:t>
            </a:r>
            <a:endParaRPr lang="fi-FI" dirty="0"/>
          </a:p>
        </p:txBody>
      </p:sp>
      <p:sp>
        <p:nvSpPr>
          <p:cNvPr id="4" name="Dian numeron paikkamerkki 3"/>
          <p:cNvSpPr>
            <a:spLocks noGrp="1"/>
          </p:cNvSpPr>
          <p:nvPr>
            <p:ph type="sldNum" sz="quarter" idx="5"/>
          </p:nvPr>
        </p:nvSpPr>
        <p:spPr/>
        <p:txBody>
          <a:bodyPr/>
          <a:lstStyle/>
          <a:p>
            <a:fld id="{5D672588-DB8B-4777-87AF-E3ACA8ECE2E0}" type="slidenum">
              <a:rPr lang="fi-FI" smtClean="0"/>
              <a:t>52</a:t>
            </a:fld>
            <a:endParaRPr lang="fi-FI"/>
          </a:p>
        </p:txBody>
      </p:sp>
    </p:spTree>
    <p:extLst>
      <p:ext uri="{BB962C8B-B14F-4D97-AF65-F5344CB8AC3E}">
        <p14:creationId xmlns:p14="http://schemas.microsoft.com/office/powerpoint/2010/main" val="1428617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Power and </a:t>
            </a:r>
            <a:r>
              <a:rPr lang="fi-FI" dirty="0" err="1"/>
              <a:t>Politics</a:t>
            </a:r>
            <a:r>
              <a:rPr lang="fi-FI" dirty="0"/>
              <a:t>. National </a:t>
            </a:r>
            <a:r>
              <a:rPr lang="fi-FI" dirty="0" err="1"/>
              <a:t>state</a:t>
            </a:r>
            <a:r>
              <a:rPr lang="fi-FI" dirty="0"/>
              <a:t> - </a:t>
            </a:r>
            <a:r>
              <a:rPr lang="fi-FI" dirty="0" err="1"/>
              <a:t>Fear</a:t>
            </a:r>
            <a:r>
              <a:rPr lang="fi-FI" dirty="0"/>
              <a:t> –</a:t>
            </a:r>
            <a:r>
              <a:rPr lang="fi-FI" baseline="0" dirty="0"/>
              <a:t> </a:t>
            </a:r>
            <a:r>
              <a:rPr lang="fi-FI" baseline="0" dirty="0" err="1"/>
              <a:t>biggest</a:t>
            </a:r>
            <a:r>
              <a:rPr lang="fi-FI" baseline="0" dirty="0"/>
              <a:t> </a:t>
            </a:r>
            <a:r>
              <a:rPr lang="fi-FI" baseline="0" dirty="0" err="1"/>
              <a:t>emotion</a:t>
            </a:r>
            <a:r>
              <a:rPr lang="fi-FI" baseline="0" dirty="0"/>
              <a:t> </a:t>
            </a:r>
            <a:r>
              <a:rPr lang="fi-FI" baseline="0" dirty="0" err="1"/>
              <a:t>which</a:t>
            </a:r>
            <a:r>
              <a:rPr lang="fi-FI" baseline="0" dirty="0"/>
              <a:t> </a:t>
            </a:r>
            <a:r>
              <a:rPr lang="fi-FI" baseline="0" dirty="0" err="1"/>
              <a:t>overpowers</a:t>
            </a:r>
            <a:r>
              <a:rPr lang="fi-FI" baseline="0" dirty="0"/>
              <a:t> </a:t>
            </a:r>
            <a:r>
              <a:rPr lang="fi-FI" baseline="0" dirty="0" err="1"/>
              <a:t>all</a:t>
            </a:r>
            <a:r>
              <a:rPr lang="fi-FI" baseline="0" dirty="0"/>
              <a:t> </a:t>
            </a:r>
            <a:r>
              <a:rPr lang="fi-FI" baseline="0" dirty="0" err="1"/>
              <a:t>emoitons</a:t>
            </a:r>
            <a:r>
              <a:rPr lang="fi-FI" baseline="0" dirty="0"/>
              <a:t> </a:t>
            </a:r>
            <a:r>
              <a:rPr lang="fi-FI" baseline="0" dirty="0" err="1"/>
              <a:t>cause</a:t>
            </a:r>
            <a:r>
              <a:rPr lang="fi-FI" baseline="0" dirty="0"/>
              <a:t> is </a:t>
            </a:r>
            <a:r>
              <a:rPr lang="fi-FI" baseline="0" dirty="0" err="1"/>
              <a:t>linked</a:t>
            </a:r>
            <a:r>
              <a:rPr lang="fi-FI" baseline="0" dirty="0"/>
              <a:t> </a:t>
            </a:r>
            <a:r>
              <a:rPr lang="fi-FI" baseline="0" dirty="0" err="1"/>
              <a:t>with</a:t>
            </a:r>
            <a:r>
              <a:rPr lang="fi-FI" baseline="0" dirty="0"/>
              <a:t> </a:t>
            </a:r>
            <a:r>
              <a:rPr lang="fi-FI" baseline="0" dirty="0" err="1"/>
              <a:t>existence</a:t>
            </a:r>
            <a:r>
              <a:rPr lang="fi-FI" baseline="0" dirty="0"/>
              <a:t>. </a:t>
            </a:r>
          </a:p>
          <a:p>
            <a:r>
              <a:rPr lang="fi-FI" baseline="0" dirty="0"/>
              <a:t>– </a:t>
            </a:r>
            <a:r>
              <a:rPr lang="fi-FI" baseline="0" dirty="0" err="1"/>
              <a:t>liquid</a:t>
            </a:r>
            <a:r>
              <a:rPr lang="fi-FI" baseline="0" dirty="0"/>
              <a:t> </a:t>
            </a:r>
            <a:r>
              <a:rPr lang="fi-FI" baseline="0" dirty="0" err="1"/>
              <a:t>fear</a:t>
            </a:r>
            <a:r>
              <a:rPr lang="fi-FI" baseline="0" dirty="0"/>
              <a:t> – </a:t>
            </a:r>
            <a:r>
              <a:rPr lang="fi-FI" baseline="0" dirty="0" err="1"/>
              <a:t>concept</a:t>
            </a:r>
            <a:r>
              <a:rPr lang="fi-FI" baseline="0" dirty="0"/>
              <a:t> of </a:t>
            </a:r>
            <a:r>
              <a:rPr lang="fi-FI" baseline="0" dirty="0" err="1"/>
              <a:t>liquid</a:t>
            </a:r>
            <a:r>
              <a:rPr lang="fi-FI" baseline="0" dirty="0"/>
              <a:t> </a:t>
            </a:r>
            <a:r>
              <a:rPr lang="fi-FI" baseline="0" dirty="0" err="1"/>
              <a:t>fear</a:t>
            </a:r>
            <a:r>
              <a:rPr lang="fi-FI" baseline="0" dirty="0"/>
              <a:t> is </a:t>
            </a:r>
            <a:r>
              <a:rPr lang="fi-FI" baseline="0" dirty="0" err="1"/>
              <a:t>present</a:t>
            </a:r>
            <a:r>
              <a:rPr lang="fi-FI" baseline="0" dirty="0"/>
              <a:t> is </a:t>
            </a:r>
            <a:r>
              <a:rPr lang="fi-FI" baseline="0" dirty="0" err="1"/>
              <a:t>nor</a:t>
            </a:r>
            <a:r>
              <a:rPr lang="fi-FI" baseline="0" dirty="0"/>
              <a:t> </a:t>
            </a:r>
            <a:r>
              <a:rPr lang="fi-FI" baseline="0" dirty="0" err="1"/>
              <a:t>every</a:t>
            </a:r>
            <a:r>
              <a:rPr lang="fi-FI" baseline="0" dirty="0"/>
              <a:t> </a:t>
            </a:r>
            <a:r>
              <a:rPr lang="fi-FI" baseline="0" dirty="0" err="1"/>
              <a:t>where</a:t>
            </a:r>
            <a:r>
              <a:rPr lang="fi-FI" baseline="0" dirty="0"/>
              <a:t> – </a:t>
            </a:r>
            <a:r>
              <a:rPr lang="fi-FI" baseline="0" dirty="0" err="1"/>
              <a:t>not</a:t>
            </a:r>
            <a:r>
              <a:rPr lang="fi-FI" baseline="0" dirty="0"/>
              <a:t> </a:t>
            </a:r>
            <a:r>
              <a:rPr lang="fi-FI" baseline="0" dirty="0" err="1"/>
              <a:t>when</a:t>
            </a:r>
            <a:r>
              <a:rPr lang="fi-FI" baseline="0" dirty="0"/>
              <a:t> </a:t>
            </a:r>
            <a:r>
              <a:rPr lang="fi-FI" baseline="0" dirty="0" err="1"/>
              <a:t>or</a:t>
            </a:r>
            <a:r>
              <a:rPr lang="fi-FI" baseline="0" dirty="0"/>
              <a:t> </a:t>
            </a:r>
            <a:r>
              <a:rPr lang="fi-FI" baseline="0" dirty="0" err="1"/>
              <a:t>wher</a:t>
            </a:r>
            <a:r>
              <a:rPr lang="fi-FI" baseline="0" dirty="0"/>
              <a:t> is </a:t>
            </a:r>
            <a:r>
              <a:rPr lang="fi-FI" baseline="0" dirty="0" err="1"/>
              <a:t>going</a:t>
            </a:r>
            <a:r>
              <a:rPr lang="fi-FI" baseline="0" dirty="0"/>
              <a:t> to </a:t>
            </a:r>
            <a:r>
              <a:rPr lang="fi-FI" baseline="0" dirty="0" err="1"/>
              <a:t>happen</a:t>
            </a:r>
            <a:r>
              <a:rPr lang="fi-FI" baseline="0" dirty="0"/>
              <a:t> </a:t>
            </a:r>
            <a:r>
              <a:rPr lang="fi-FI" baseline="0" dirty="0" err="1"/>
              <a:t>somethin</a:t>
            </a:r>
            <a:r>
              <a:rPr lang="fi-FI" baseline="0" dirty="0"/>
              <a:t> </a:t>
            </a:r>
            <a:r>
              <a:rPr lang="fi-FI" baseline="0" dirty="0" err="1"/>
              <a:t>bad</a:t>
            </a:r>
            <a:r>
              <a:rPr lang="fi-FI" baseline="0" dirty="0"/>
              <a:t>, </a:t>
            </a:r>
            <a:r>
              <a:rPr lang="fi-FI" baseline="0" dirty="0" err="1"/>
              <a:t>but</a:t>
            </a:r>
            <a:r>
              <a:rPr lang="fi-FI" baseline="0" dirty="0"/>
              <a:t> it </a:t>
            </a:r>
            <a:r>
              <a:rPr lang="fi-FI" baseline="0" dirty="0" err="1"/>
              <a:t>happens</a:t>
            </a:r>
            <a:r>
              <a:rPr lang="fi-FI" baseline="0" dirty="0"/>
              <a:t> in </a:t>
            </a:r>
            <a:r>
              <a:rPr lang="fi-FI" baseline="0" dirty="0" err="1"/>
              <a:t>modernn</a:t>
            </a:r>
            <a:r>
              <a:rPr lang="fi-FI" baseline="0" dirty="0"/>
              <a:t> </a:t>
            </a:r>
            <a:r>
              <a:rPr lang="fi-FI" baseline="0" dirty="0" err="1"/>
              <a:t>world</a:t>
            </a:r>
            <a:r>
              <a:rPr lang="fi-FI" baseline="0" dirty="0"/>
              <a:t>.. </a:t>
            </a:r>
            <a:r>
              <a:rPr lang="fi-FI" baseline="0" dirty="0" err="1"/>
              <a:t>Painfullly</a:t>
            </a:r>
            <a:r>
              <a:rPr lang="fi-FI" baseline="0" dirty="0"/>
              <a:t> </a:t>
            </a:r>
            <a:r>
              <a:rPr lang="fi-FI" baseline="0" dirty="0" err="1"/>
              <a:t>awere</a:t>
            </a:r>
            <a:r>
              <a:rPr lang="fi-FI" baseline="0" dirty="0"/>
              <a:t> </a:t>
            </a:r>
            <a:r>
              <a:rPr lang="fi-FI" baseline="0" dirty="0" err="1"/>
              <a:t>that</a:t>
            </a:r>
            <a:r>
              <a:rPr lang="fi-FI" baseline="0" dirty="0"/>
              <a:t> </a:t>
            </a:r>
            <a:r>
              <a:rPr lang="fi-FI" baseline="0" dirty="0" err="1"/>
              <a:t>nobody</a:t>
            </a:r>
            <a:r>
              <a:rPr lang="fi-FI" baseline="0" dirty="0"/>
              <a:t> is </a:t>
            </a:r>
            <a:r>
              <a:rPr lang="fi-FI" baseline="0" dirty="0" err="1"/>
              <a:t>non</a:t>
            </a:r>
            <a:r>
              <a:rPr lang="fi-FI" baseline="0" dirty="0"/>
              <a:t> </a:t>
            </a:r>
            <a:r>
              <a:rPr lang="fi-FI" baseline="0" dirty="0" err="1"/>
              <a:t>control</a:t>
            </a:r>
            <a:r>
              <a:rPr lang="fi-FI" baseline="0" dirty="0"/>
              <a:t>.</a:t>
            </a:r>
          </a:p>
          <a:p>
            <a:r>
              <a:rPr lang="fi-FI" baseline="0" dirty="0"/>
              <a:t>World </a:t>
            </a:r>
            <a:r>
              <a:rPr lang="fi-FI" baseline="0" dirty="0" err="1"/>
              <a:t>full</a:t>
            </a:r>
            <a:r>
              <a:rPr lang="fi-FI" baseline="0" dirty="0"/>
              <a:t> of </a:t>
            </a:r>
            <a:r>
              <a:rPr lang="fi-FI" baseline="0" dirty="0" err="1"/>
              <a:t>fears</a:t>
            </a:r>
            <a:r>
              <a:rPr lang="fi-FI" baseline="0" dirty="0"/>
              <a:t> – </a:t>
            </a:r>
            <a:r>
              <a:rPr lang="fi-FI" baseline="0" dirty="0" err="1"/>
              <a:t>they</a:t>
            </a:r>
            <a:r>
              <a:rPr lang="fi-FI" baseline="0" dirty="0"/>
              <a:t> </a:t>
            </a:r>
            <a:r>
              <a:rPr lang="fi-FI" baseline="0" dirty="0" err="1"/>
              <a:t>are</a:t>
            </a:r>
            <a:r>
              <a:rPr lang="fi-FI" baseline="0" dirty="0"/>
              <a:t> </a:t>
            </a:r>
            <a:r>
              <a:rPr lang="fi-FI" baseline="0" dirty="0" err="1"/>
              <a:t>so</a:t>
            </a:r>
            <a:r>
              <a:rPr lang="fi-FI" baseline="0" dirty="0"/>
              <a:t> </a:t>
            </a:r>
            <a:r>
              <a:rPr lang="fi-FI" baseline="0" dirty="0" err="1"/>
              <a:t>stupid</a:t>
            </a:r>
            <a:r>
              <a:rPr lang="fi-FI" baseline="0" dirty="0"/>
              <a:t> and </a:t>
            </a:r>
            <a:r>
              <a:rPr lang="fi-FI" baseline="0" dirty="0" err="1"/>
              <a:t>nobody</a:t>
            </a:r>
            <a:r>
              <a:rPr lang="fi-FI" baseline="0" dirty="0"/>
              <a:t> is on </a:t>
            </a:r>
            <a:r>
              <a:rPr lang="fi-FI" baseline="0" dirty="0" err="1"/>
              <a:t>control</a:t>
            </a:r>
            <a:r>
              <a:rPr lang="fi-FI" baseline="0" dirty="0"/>
              <a:t>. </a:t>
            </a:r>
            <a:r>
              <a:rPr lang="fi-FI" baseline="0" dirty="0" err="1"/>
              <a:t>Guiding</a:t>
            </a:r>
            <a:r>
              <a:rPr lang="fi-FI" baseline="0" dirty="0"/>
              <a:t> </a:t>
            </a:r>
            <a:r>
              <a:rPr lang="fi-FI" baseline="0" dirty="0" err="1"/>
              <a:t>light</a:t>
            </a:r>
            <a:r>
              <a:rPr lang="fi-FI" baseline="0" dirty="0"/>
              <a:t> of </a:t>
            </a:r>
            <a:r>
              <a:rPr lang="fi-FI" baseline="0" dirty="0" err="1"/>
              <a:t>history</a:t>
            </a:r>
            <a:r>
              <a:rPr lang="fi-FI" baseline="0" dirty="0"/>
              <a:t> in </a:t>
            </a:r>
            <a:r>
              <a:rPr lang="fi-FI" baseline="0" dirty="0" err="1"/>
              <a:t>some</a:t>
            </a:r>
            <a:r>
              <a:rPr lang="fi-FI" baseline="0" dirty="0"/>
              <a:t> </a:t>
            </a:r>
            <a:r>
              <a:rPr lang="fi-FI" baseline="0" dirty="0" err="1"/>
              <a:t>time</a:t>
            </a:r>
            <a:r>
              <a:rPr lang="fi-FI" baseline="0" dirty="0"/>
              <a:t> – </a:t>
            </a:r>
            <a:r>
              <a:rPr lang="fi-FI" baseline="0" dirty="0" err="1"/>
              <a:t>much</a:t>
            </a:r>
            <a:r>
              <a:rPr lang="fi-FI" baseline="0" dirty="0"/>
              <a:t> </a:t>
            </a:r>
            <a:r>
              <a:rPr lang="fi-FI" baseline="0" dirty="0" err="1"/>
              <a:t>needed</a:t>
            </a:r>
            <a:r>
              <a:rPr lang="fi-FI" baseline="0" dirty="0"/>
              <a:t> </a:t>
            </a:r>
            <a:r>
              <a:rPr lang="fi-FI" baseline="0" dirty="0" err="1"/>
              <a:t>lesson</a:t>
            </a:r>
            <a:r>
              <a:rPr lang="fi-FI" baseline="0" dirty="0"/>
              <a:t> </a:t>
            </a:r>
            <a:r>
              <a:rPr lang="fi-FI" baseline="0" dirty="0" err="1"/>
              <a:t>which</a:t>
            </a:r>
            <a:r>
              <a:rPr lang="fi-FI" baseline="0" dirty="0"/>
              <a:t> is </a:t>
            </a:r>
            <a:r>
              <a:rPr lang="fi-FI" baseline="0" dirty="0" err="1"/>
              <a:t>important</a:t>
            </a:r>
            <a:r>
              <a:rPr lang="fi-FI" baseline="0" dirty="0"/>
              <a:t> to us – </a:t>
            </a:r>
            <a:r>
              <a:rPr lang="fi-FI" baseline="0" dirty="0" err="1"/>
              <a:t>does</a:t>
            </a:r>
            <a:r>
              <a:rPr lang="fi-FI" baseline="0" dirty="0"/>
              <a:t> it </a:t>
            </a:r>
            <a:r>
              <a:rPr lang="fi-FI" baseline="0" dirty="0" err="1"/>
              <a:t>happened</a:t>
            </a:r>
            <a:r>
              <a:rPr lang="fi-FI" baseline="0" dirty="0"/>
              <a:t>? </a:t>
            </a:r>
          </a:p>
          <a:p>
            <a:r>
              <a:rPr lang="fi-FI" baseline="0" dirty="0" err="1"/>
              <a:t>Important</a:t>
            </a:r>
            <a:r>
              <a:rPr lang="fi-FI" baseline="0" dirty="0"/>
              <a:t> is </a:t>
            </a:r>
            <a:r>
              <a:rPr lang="fi-FI" baseline="0" dirty="0" err="1"/>
              <a:t>how</a:t>
            </a:r>
            <a:r>
              <a:rPr lang="fi-FI" baseline="0" dirty="0"/>
              <a:t> </a:t>
            </a:r>
            <a:r>
              <a:rPr lang="fi-FI" baseline="0" dirty="0" err="1"/>
              <a:t>peopel</a:t>
            </a:r>
            <a:r>
              <a:rPr lang="fi-FI" baseline="0" dirty="0"/>
              <a:t> </a:t>
            </a:r>
            <a:r>
              <a:rPr lang="fi-FI" baseline="0" dirty="0" err="1"/>
              <a:t>feel-</a:t>
            </a:r>
            <a:r>
              <a:rPr lang="fi-FI" baseline="0" dirty="0"/>
              <a:t> </a:t>
            </a:r>
            <a:r>
              <a:rPr lang="fi-FI" baseline="0" dirty="0" err="1"/>
              <a:t>everybody</a:t>
            </a:r>
            <a:r>
              <a:rPr lang="fi-FI" baseline="0" dirty="0"/>
              <a:t> is </a:t>
            </a:r>
            <a:r>
              <a:rPr lang="fi-FI" baseline="0" dirty="0" err="1"/>
              <a:t>scared</a:t>
            </a:r>
            <a:r>
              <a:rPr lang="fi-FI" baseline="0" dirty="0"/>
              <a:t> and </a:t>
            </a:r>
            <a:r>
              <a:rPr lang="fi-FI" baseline="0" dirty="0" err="1"/>
              <a:t>that</a:t>
            </a:r>
            <a:r>
              <a:rPr lang="fi-FI" baseline="0" dirty="0"/>
              <a:t> is </a:t>
            </a:r>
            <a:r>
              <a:rPr lang="fi-FI" baseline="0" dirty="0" err="1"/>
              <a:t>good</a:t>
            </a:r>
            <a:r>
              <a:rPr lang="fi-FI" baseline="0" dirty="0"/>
              <a:t> to </a:t>
            </a:r>
            <a:r>
              <a:rPr lang="fi-FI" baseline="0" dirty="0" err="1"/>
              <a:t>know-</a:t>
            </a:r>
            <a:r>
              <a:rPr lang="fi-FI" baseline="0" dirty="0"/>
              <a:t> </a:t>
            </a:r>
            <a:r>
              <a:rPr lang="fi-FI" baseline="0" dirty="0" err="1"/>
              <a:t>emotion</a:t>
            </a:r>
            <a:r>
              <a:rPr lang="fi-FI" baseline="0" dirty="0"/>
              <a:t> and </a:t>
            </a:r>
            <a:r>
              <a:rPr lang="fi-FI" baseline="0" dirty="0" err="1"/>
              <a:t>strong</a:t>
            </a:r>
            <a:r>
              <a:rPr lang="fi-FI" baseline="0" dirty="0"/>
              <a:t> – </a:t>
            </a:r>
            <a:r>
              <a:rPr lang="fi-FI" baseline="0" dirty="0" err="1"/>
              <a:t>you</a:t>
            </a:r>
            <a:r>
              <a:rPr lang="fi-FI" baseline="0" dirty="0"/>
              <a:t> </a:t>
            </a:r>
            <a:r>
              <a:rPr lang="fi-FI" baseline="0" dirty="0" err="1"/>
              <a:t>need</a:t>
            </a:r>
            <a:r>
              <a:rPr lang="fi-FI" baseline="0" dirty="0"/>
              <a:t> to </a:t>
            </a:r>
            <a:r>
              <a:rPr lang="fi-FI" baseline="0" dirty="0" err="1"/>
              <a:t>be</a:t>
            </a:r>
            <a:r>
              <a:rPr lang="fi-FI" baseline="0" dirty="0"/>
              <a:t> </a:t>
            </a:r>
            <a:r>
              <a:rPr lang="fi-FI" baseline="0" dirty="0" err="1"/>
              <a:t>svared</a:t>
            </a:r>
            <a:r>
              <a:rPr lang="fi-FI" baseline="0" dirty="0"/>
              <a:t> – brave is </a:t>
            </a:r>
            <a:r>
              <a:rPr lang="fi-FI" baseline="0" dirty="0" err="1"/>
              <a:t>who</a:t>
            </a:r>
            <a:r>
              <a:rPr lang="fi-FI" baseline="0" dirty="0"/>
              <a:t> </a:t>
            </a:r>
            <a:r>
              <a:rPr lang="fi-FI" baseline="0" dirty="0" err="1"/>
              <a:t>moves</a:t>
            </a:r>
            <a:r>
              <a:rPr lang="fi-FI" baseline="0" dirty="0"/>
              <a:t> </a:t>
            </a:r>
            <a:r>
              <a:rPr lang="fi-FI" baseline="0" dirty="0" err="1"/>
              <a:t>ahead</a:t>
            </a:r>
            <a:r>
              <a:rPr lang="fi-FI" baseline="0" dirty="0"/>
              <a:t> and </a:t>
            </a:r>
            <a:r>
              <a:rPr lang="fi-FI" baseline="0" dirty="0" err="1"/>
              <a:t>perfoms</a:t>
            </a:r>
            <a:r>
              <a:rPr lang="fi-FI" baseline="0" dirty="0"/>
              <a:t> </a:t>
            </a:r>
            <a:r>
              <a:rPr lang="fi-FI" baseline="0" dirty="0" err="1"/>
              <a:t>important</a:t>
            </a:r>
            <a:r>
              <a:rPr lang="fi-FI" baseline="0" dirty="0"/>
              <a:t> </a:t>
            </a:r>
            <a:r>
              <a:rPr lang="fi-FI" baseline="0" dirty="0" err="1"/>
              <a:t>acions</a:t>
            </a:r>
            <a:r>
              <a:rPr lang="fi-FI" baseline="0" dirty="0"/>
              <a:t> </a:t>
            </a:r>
            <a:r>
              <a:rPr lang="fi-FI" baseline="0" dirty="0" err="1"/>
              <a:t>be</a:t>
            </a:r>
            <a:r>
              <a:rPr lang="fi-FI" baseline="0" dirty="0"/>
              <a:t> </a:t>
            </a:r>
            <a:r>
              <a:rPr lang="fi-FI" baseline="0" dirty="0" err="1"/>
              <a:t>operational</a:t>
            </a:r>
            <a:r>
              <a:rPr lang="fi-FI" baseline="0" dirty="0"/>
              <a:t>  - </a:t>
            </a:r>
            <a:r>
              <a:rPr lang="fi-FI" baseline="0" dirty="0" err="1"/>
              <a:t>empahty</a:t>
            </a:r>
            <a:r>
              <a:rPr lang="fi-FI" baseline="0" dirty="0"/>
              <a:t> and </a:t>
            </a:r>
            <a:r>
              <a:rPr lang="fi-FI" baseline="0" dirty="0" err="1"/>
              <a:t>trust</a:t>
            </a:r>
            <a:r>
              <a:rPr lang="fi-FI" baseline="0" dirty="0"/>
              <a:t> – </a:t>
            </a:r>
            <a:r>
              <a:rPr lang="fi-FI" baseline="0" dirty="0" err="1"/>
              <a:t>shared</a:t>
            </a:r>
            <a:r>
              <a:rPr lang="fi-FI" baseline="0" dirty="0"/>
              <a:t> </a:t>
            </a:r>
            <a:r>
              <a:rPr lang="fi-FI" baseline="0" dirty="0" err="1"/>
              <a:t>humanity</a:t>
            </a:r>
            <a:r>
              <a:rPr lang="fi-FI" baseline="0" dirty="0"/>
              <a:t> and </a:t>
            </a:r>
            <a:r>
              <a:rPr lang="fi-FI" baseline="0" dirty="0" err="1"/>
              <a:t>share</a:t>
            </a:r>
            <a:r>
              <a:rPr lang="fi-FI" baseline="0" dirty="0"/>
              <a:t>  it. </a:t>
            </a:r>
            <a:r>
              <a:rPr lang="fi-FI" baseline="0" dirty="0" err="1"/>
              <a:t>fllpside</a:t>
            </a:r>
            <a:r>
              <a:rPr lang="fi-FI" baseline="0" dirty="0"/>
              <a:t> is </a:t>
            </a:r>
            <a:r>
              <a:rPr lang="fi-FI" baseline="0" dirty="0" err="1"/>
              <a:t>that</a:t>
            </a:r>
            <a:r>
              <a:rPr lang="fi-FI" baseline="0" dirty="0"/>
              <a:t> </a:t>
            </a:r>
            <a:r>
              <a:rPr lang="fi-FI" baseline="0" dirty="0" err="1"/>
              <a:t>We</a:t>
            </a:r>
            <a:r>
              <a:rPr lang="fi-FI" baseline="0" dirty="0"/>
              <a:t> </a:t>
            </a:r>
            <a:r>
              <a:rPr lang="fi-FI" baseline="0" dirty="0" err="1"/>
              <a:t>are</a:t>
            </a:r>
            <a:r>
              <a:rPr lang="fi-FI" baseline="0" dirty="0"/>
              <a:t> </a:t>
            </a:r>
            <a:r>
              <a:rPr lang="fi-FI" baseline="0" dirty="0" err="1"/>
              <a:t>all</a:t>
            </a:r>
            <a:r>
              <a:rPr lang="fi-FI" baseline="0" dirty="0"/>
              <a:t> in </a:t>
            </a:r>
            <a:r>
              <a:rPr lang="fi-FI" baseline="0" dirty="0" err="1"/>
              <a:t>control</a:t>
            </a:r>
            <a:r>
              <a:rPr lang="fi-FI" baseline="0" dirty="0"/>
              <a:t> – </a:t>
            </a:r>
            <a:r>
              <a:rPr lang="fi-FI" baseline="0" dirty="0" err="1"/>
              <a:t>now</a:t>
            </a:r>
            <a:r>
              <a:rPr lang="fi-FI" baseline="0" dirty="0"/>
              <a:t>. </a:t>
            </a:r>
            <a:r>
              <a:rPr lang="fi-FI" baseline="0" dirty="0" err="1"/>
              <a:t>You</a:t>
            </a:r>
            <a:r>
              <a:rPr lang="fi-FI" baseline="0" dirty="0"/>
              <a:t> </a:t>
            </a:r>
            <a:r>
              <a:rPr lang="fi-FI" baseline="0" dirty="0" err="1"/>
              <a:t>are</a:t>
            </a:r>
            <a:r>
              <a:rPr lang="fi-FI" baseline="0" dirty="0"/>
              <a:t> </a:t>
            </a:r>
            <a:r>
              <a:rPr lang="fi-FI" baseline="0" dirty="0" err="1"/>
              <a:t>building</a:t>
            </a:r>
            <a:r>
              <a:rPr lang="fi-FI" baseline="0" dirty="0"/>
              <a:t> </a:t>
            </a:r>
            <a:r>
              <a:rPr lang="fi-FI" baseline="0" dirty="0" err="1"/>
              <a:t>world</a:t>
            </a:r>
            <a:r>
              <a:rPr lang="fi-FI" baseline="0" dirty="0"/>
              <a:t> to </a:t>
            </a:r>
            <a:r>
              <a:rPr lang="fi-FI" baseline="0" dirty="0" err="1"/>
              <a:t>come</a:t>
            </a:r>
            <a:r>
              <a:rPr lang="fi-FI" baseline="0" dirty="0"/>
              <a:t>. </a:t>
            </a:r>
          </a:p>
          <a:p>
            <a:endParaRPr lang="fi-FI" dirty="0"/>
          </a:p>
          <a:p>
            <a:endParaRPr lang="fi-FI" dirty="0"/>
          </a:p>
        </p:txBody>
      </p:sp>
      <p:sp>
        <p:nvSpPr>
          <p:cNvPr id="4" name="Dian numeron paikkamerkki 3"/>
          <p:cNvSpPr>
            <a:spLocks noGrp="1"/>
          </p:cNvSpPr>
          <p:nvPr>
            <p:ph type="sldNum" sz="quarter" idx="10"/>
          </p:nvPr>
        </p:nvSpPr>
        <p:spPr/>
        <p:txBody>
          <a:bodyPr/>
          <a:lstStyle/>
          <a:p>
            <a:fld id="{5D672588-DB8B-4777-87AF-E3ACA8ECE2E0}" type="slidenum">
              <a:rPr lang="fi-FI" smtClean="0"/>
              <a:t>57</a:t>
            </a:fld>
            <a:endParaRPr lang="fi-FI"/>
          </a:p>
        </p:txBody>
      </p:sp>
    </p:spTree>
    <p:extLst>
      <p:ext uri="{BB962C8B-B14F-4D97-AF65-F5344CB8AC3E}">
        <p14:creationId xmlns:p14="http://schemas.microsoft.com/office/powerpoint/2010/main" val="583074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r>
              <a:rPr lang="en-US" sz="1200" dirty="0"/>
              <a:t>Currently, the municipalities a</a:t>
            </a:r>
            <a:r>
              <a:rPr lang="en-GB" sz="1200" dirty="0"/>
              <a:t>re responsible for arranging health and social services in Finland. </a:t>
            </a:r>
          </a:p>
          <a:p>
            <a:pPr marL="342900" indent="-342900">
              <a:buFont typeface="Arial" panose="020B0604020202020204" pitchFamily="34" charset="0"/>
              <a:buChar char="•"/>
            </a:pPr>
            <a:r>
              <a:rPr lang="en-US" sz="1200" dirty="0"/>
              <a:t>Finland is now implementing a service reform for the organization of healthcare, social welfare and rescue services </a:t>
            </a:r>
          </a:p>
          <a:p>
            <a:pPr marL="342900" indent="-342900">
              <a:buFont typeface="Arial" panose="020B0604020202020204" pitchFamily="34" charset="0"/>
              <a:buChar char="•"/>
            </a:pPr>
            <a:r>
              <a:rPr lang="en-US" sz="1200" dirty="0"/>
              <a:t>The reform transfers the responsibility for organizing services from over 300 municipalities to 22 health and social services counties</a:t>
            </a:r>
          </a:p>
          <a:p>
            <a:endParaRPr lang="en-GB" sz="1200" dirty="0"/>
          </a:p>
          <a:p>
            <a:r>
              <a:rPr lang="en-GB" sz="1200" dirty="0"/>
              <a:t>The re</a:t>
            </a:r>
            <a:r>
              <a:rPr lang="en-GB" sz="1200" baseline="0" dirty="0"/>
              <a:t>form is beginning from the start of next year (2023) </a:t>
            </a:r>
            <a:endParaRPr lang="fi-FI" dirty="0"/>
          </a:p>
          <a:p>
            <a:endParaRPr lang="fi-FI" dirty="0"/>
          </a:p>
        </p:txBody>
      </p:sp>
      <p:sp>
        <p:nvSpPr>
          <p:cNvPr id="4" name="Dian numeron paikkamerkki 3"/>
          <p:cNvSpPr>
            <a:spLocks noGrp="1"/>
          </p:cNvSpPr>
          <p:nvPr>
            <p:ph type="sldNum" sz="quarter" idx="10"/>
          </p:nvPr>
        </p:nvSpPr>
        <p:spPr/>
        <p:txBody>
          <a:bodyPr/>
          <a:lstStyle/>
          <a:p>
            <a:fld id="{D8F375D9-CA3B-B948-BCF8-18F6C8E54904}" type="slidenum">
              <a:rPr lang="fi-FI" smtClean="0"/>
              <a:pPr/>
              <a:t>6</a:t>
            </a:fld>
            <a:endParaRPr lang="fi-FI"/>
          </a:p>
        </p:txBody>
      </p:sp>
    </p:spTree>
    <p:extLst>
      <p:ext uri="{BB962C8B-B14F-4D97-AF65-F5344CB8AC3E}">
        <p14:creationId xmlns:p14="http://schemas.microsoft.com/office/powerpoint/2010/main" val="4201901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hlinkClick r:id="rId3"/>
              </a:rPr>
              <a:t>Rovaniemen tuho 1944 | Kaleva</a:t>
            </a:r>
            <a:endParaRPr lang="fi-FI" dirty="0"/>
          </a:p>
        </p:txBody>
      </p:sp>
      <p:sp>
        <p:nvSpPr>
          <p:cNvPr id="4" name="Dian numeron paikkamerkki 3"/>
          <p:cNvSpPr>
            <a:spLocks noGrp="1"/>
          </p:cNvSpPr>
          <p:nvPr>
            <p:ph type="sldNum" sz="quarter" idx="5"/>
          </p:nvPr>
        </p:nvSpPr>
        <p:spPr/>
        <p:txBody>
          <a:bodyPr/>
          <a:lstStyle/>
          <a:p>
            <a:fld id="{5D672588-DB8B-4777-87AF-E3ACA8ECE2E0}" type="slidenum">
              <a:rPr lang="fi-FI" smtClean="0"/>
              <a:t>58</a:t>
            </a:fld>
            <a:endParaRPr lang="fi-FI"/>
          </a:p>
        </p:txBody>
      </p:sp>
    </p:spTree>
    <p:extLst>
      <p:ext uri="{BB962C8B-B14F-4D97-AF65-F5344CB8AC3E}">
        <p14:creationId xmlns:p14="http://schemas.microsoft.com/office/powerpoint/2010/main" val="3715230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Stalin </a:t>
            </a:r>
            <a:r>
              <a:rPr lang="fi-FI" dirty="0" err="1"/>
              <a:t>ruined</a:t>
            </a:r>
            <a:r>
              <a:rPr lang="fi-FI" dirty="0"/>
              <a:t> my </a:t>
            </a:r>
            <a:r>
              <a:rPr lang="fi-FI" dirty="0" err="1"/>
              <a:t>childhood</a:t>
            </a:r>
            <a:r>
              <a:rPr lang="fi-FI" dirty="0"/>
              <a:t> – Putin my </a:t>
            </a:r>
            <a:r>
              <a:rPr lang="fi-FI" dirty="0" err="1"/>
              <a:t>elderhood</a:t>
            </a:r>
            <a:r>
              <a:rPr lang="fi-FI" dirty="0"/>
              <a:t> </a:t>
            </a:r>
            <a:r>
              <a:rPr lang="fi-FI" dirty="0" err="1"/>
              <a:t>quote</a:t>
            </a:r>
            <a:r>
              <a:rPr lang="fi-FI" dirty="0"/>
              <a:t> </a:t>
            </a:r>
            <a:r>
              <a:rPr lang="fi-FI" dirty="0" err="1"/>
              <a:t>from</a:t>
            </a:r>
            <a:r>
              <a:rPr lang="fi-FI" dirty="0"/>
              <a:t> senior Rovaniemi </a:t>
            </a:r>
            <a:r>
              <a:rPr lang="fi-FI" dirty="0" err="1"/>
              <a:t>citizen</a:t>
            </a:r>
            <a:endParaRPr lang="fi-FI" dirty="0"/>
          </a:p>
          <a:p>
            <a:endParaRPr lang="fi-FI" dirty="0"/>
          </a:p>
        </p:txBody>
      </p:sp>
      <p:sp>
        <p:nvSpPr>
          <p:cNvPr id="4" name="Dian numeron paikkamerkki 3"/>
          <p:cNvSpPr>
            <a:spLocks noGrp="1"/>
          </p:cNvSpPr>
          <p:nvPr>
            <p:ph type="sldNum" sz="quarter" idx="5"/>
          </p:nvPr>
        </p:nvSpPr>
        <p:spPr/>
        <p:txBody>
          <a:bodyPr/>
          <a:lstStyle/>
          <a:p>
            <a:fld id="{5D672588-DB8B-4777-87AF-E3ACA8ECE2E0}" type="slidenum">
              <a:rPr lang="fi-FI" smtClean="0"/>
              <a:t>61</a:t>
            </a:fld>
            <a:endParaRPr lang="fi-FI"/>
          </a:p>
        </p:txBody>
      </p:sp>
    </p:spTree>
    <p:extLst>
      <p:ext uri="{BB962C8B-B14F-4D97-AF65-F5344CB8AC3E}">
        <p14:creationId xmlns:p14="http://schemas.microsoft.com/office/powerpoint/2010/main" val="484846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Erik</a:t>
            </a:r>
            <a:r>
              <a:rPr lang="fi-FI" b="1" baseline="0" dirty="0"/>
              <a:t> Allardt</a:t>
            </a:r>
            <a:r>
              <a:rPr lang="fi-FI" baseline="0" dirty="0"/>
              <a:t>, </a:t>
            </a:r>
            <a:r>
              <a:rPr lang="fi-FI" baseline="0" dirty="0" err="1"/>
              <a:t>concept</a:t>
            </a:r>
            <a:r>
              <a:rPr lang="fi-FI" baseline="0" dirty="0"/>
              <a:t> of </a:t>
            </a:r>
            <a:r>
              <a:rPr lang="fi-FI" baseline="0" dirty="0" err="1"/>
              <a:t>wellbeing</a:t>
            </a:r>
            <a:r>
              <a:rPr lang="fi-FI" baseline="0" dirty="0"/>
              <a:t> – </a:t>
            </a:r>
            <a:r>
              <a:rPr lang="fi-FI" baseline="0" dirty="0" err="1"/>
              <a:t>having</a:t>
            </a:r>
            <a:r>
              <a:rPr lang="fi-FI" baseline="0" dirty="0"/>
              <a:t> (</a:t>
            </a:r>
            <a:r>
              <a:rPr lang="fi-FI" baseline="0" dirty="0" err="1"/>
              <a:t>income</a:t>
            </a:r>
            <a:r>
              <a:rPr lang="fi-FI" baseline="0" dirty="0"/>
              <a:t>, </a:t>
            </a:r>
            <a:r>
              <a:rPr lang="fi-FI" baseline="0" dirty="0" err="1"/>
              <a:t>housing</a:t>
            </a:r>
            <a:r>
              <a:rPr lang="fi-FI" baseline="0" dirty="0"/>
              <a:t>, </a:t>
            </a:r>
            <a:r>
              <a:rPr lang="fi-FI" baseline="0" dirty="0" err="1"/>
              <a:t>health</a:t>
            </a:r>
            <a:r>
              <a:rPr lang="fi-FI" baseline="0" dirty="0"/>
              <a:t>, </a:t>
            </a:r>
            <a:r>
              <a:rPr lang="fi-FI" baseline="0" dirty="0" err="1"/>
              <a:t>standard</a:t>
            </a:r>
            <a:r>
              <a:rPr lang="fi-FI" baseline="0" dirty="0"/>
              <a:t> of </a:t>
            </a:r>
            <a:r>
              <a:rPr lang="fi-FI" baseline="0" dirty="0" err="1"/>
              <a:t>living</a:t>
            </a:r>
            <a:r>
              <a:rPr lang="fi-FI" baseline="0" dirty="0"/>
              <a:t>) </a:t>
            </a:r>
            <a:r>
              <a:rPr lang="fi-FI" baseline="0" dirty="0" err="1"/>
              <a:t>loving</a:t>
            </a:r>
            <a:r>
              <a:rPr lang="fi-FI" baseline="0" dirty="0"/>
              <a:t> (</a:t>
            </a:r>
            <a:r>
              <a:rPr lang="fi-FI" baseline="0" dirty="0" err="1"/>
              <a:t>soical</a:t>
            </a:r>
            <a:r>
              <a:rPr lang="fi-FI" baseline="0" dirty="0"/>
              <a:t> </a:t>
            </a:r>
            <a:r>
              <a:rPr lang="fi-FI" baseline="0" dirty="0" err="1"/>
              <a:t>relationship</a:t>
            </a:r>
            <a:r>
              <a:rPr lang="fi-FI" baseline="0" dirty="0"/>
              <a:t>, </a:t>
            </a:r>
            <a:r>
              <a:rPr lang="fi-FI" baseline="0" dirty="0" err="1"/>
              <a:t>community</a:t>
            </a:r>
            <a:r>
              <a:rPr lang="fi-FI" baseline="0" dirty="0"/>
              <a:t>)-</a:t>
            </a:r>
            <a:r>
              <a:rPr lang="fi-FI" baseline="0" dirty="0" err="1"/>
              <a:t>being</a:t>
            </a:r>
            <a:r>
              <a:rPr lang="fi-FI" baseline="0" dirty="0"/>
              <a:t> (</a:t>
            </a:r>
            <a:r>
              <a:rPr lang="fi-FI" baseline="0" dirty="0" err="1"/>
              <a:t>self</a:t>
            </a:r>
            <a:r>
              <a:rPr lang="fi-FI" baseline="0" dirty="0"/>
              <a:t> </a:t>
            </a:r>
            <a:r>
              <a:rPr lang="fi-FI" baseline="0" dirty="0" err="1"/>
              <a:t>esteem</a:t>
            </a:r>
            <a:r>
              <a:rPr lang="fi-FI" baseline="0" dirty="0"/>
              <a:t>/</a:t>
            </a:r>
            <a:r>
              <a:rPr lang="fi-FI" baseline="0" dirty="0" err="1"/>
              <a:t>opprortunities</a:t>
            </a:r>
            <a:r>
              <a:rPr lang="fi-FI" baseline="0" dirty="0"/>
              <a:t> of act &amp; </a:t>
            </a:r>
            <a:r>
              <a:rPr lang="fi-FI" baseline="0" dirty="0" err="1"/>
              <a:t>implement</a:t>
            </a:r>
            <a:r>
              <a:rPr lang="fi-FI" baseline="0" dirty="0"/>
              <a:t> -</a:t>
            </a:r>
            <a:r>
              <a:rPr lang="fi-FI" baseline="0" dirty="0" err="1"/>
              <a:t>doing</a:t>
            </a:r>
            <a:r>
              <a:rPr lang="fi-FI" baseline="0" dirty="0"/>
              <a:t> vrt. </a:t>
            </a:r>
            <a:r>
              <a:rPr lang="fi-FI" b="1" baseline="0" dirty="0"/>
              <a:t>Maslow </a:t>
            </a:r>
            <a:r>
              <a:rPr lang="fi-FI" b="1" baseline="0" dirty="0" err="1"/>
              <a:t>Hierarchy</a:t>
            </a:r>
            <a:r>
              <a:rPr lang="fi-FI" b="1" baseline="0" dirty="0"/>
              <a:t> of </a:t>
            </a:r>
            <a:r>
              <a:rPr lang="fi-FI" b="1" baseline="0" dirty="0" err="1"/>
              <a:t>needs</a:t>
            </a:r>
            <a:endParaRPr lang="fi-FI" b="1" baseline="0" dirty="0"/>
          </a:p>
        </p:txBody>
      </p:sp>
      <p:sp>
        <p:nvSpPr>
          <p:cNvPr id="4" name="Dian numeron paikkamerkki 3"/>
          <p:cNvSpPr>
            <a:spLocks noGrp="1"/>
          </p:cNvSpPr>
          <p:nvPr>
            <p:ph type="sldNum" sz="quarter" idx="10"/>
          </p:nvPr>
        </p:nvSpPr>
        <p:spPr/>
        <p:txBody>
          <a:bodyPr/>
          <a:lstStyle/>
          <a:p>
            <a:fld id="{5D672588-DB8B-4777-87AF-E3ACA8ECE2E0}" type="slidenum">
              <a:rPr lang="fi-FI" smtClean="0"/>
              <a:t>62</a:t>
            </a:fld>
            <a:endParaRPr lang="fi-FI"/>
          </a:p>
        </p:txBody>
      </p:sp>
    </p:spTree>
    <p:extLst>
      <p:ext uri="{BB962C8B-B14F-4D97-AF65-F5344CB8AC3E}">
        <p14:creationId xmlns:p14="http://schemas.microsoft.com/office/powerpoint/2010/main" val="2966905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buFontTx/>
              <a:buNone/>
            </a:pPr>
            <a:r>
              <a:rPr lang="fi-FI" sz="2000" dirty="0"/>
              <a:t>In addition, Kela </a:t>
            </a:r>
          </a:p>
          <a:p>
            <a:pPr lvl="1">
              <a:buFontTx/>
              <a:buChar char="•"/>
            </a:pPr>
            <a:r>
              <a:rPr lang="en-GB" sz="1800" b="1" dirty="0"/>
              <a:t>Informs</a:t>
            </a:r>
            <a:r>
              <a:rPr lang="en-GB" sz="1800" dirty="0"/>
              <a:t> the public about social benefits and services</a:t>
            </a:r>
          </a:p>
          <a:p>
            <a:pPr lvl="1">
              <a:buFontTx/>
              <a:buChar char="•"/>
            </a:pPr>
            <a:r>
              <a:rPr lang="en-GB" sz="1800" dirty="0"/>
              <a:t>Carries out </a:t>
            </a:r>
            <a:r>
              <a:rPr lang="en-GB" sz="1800" b="1" dirty="0"/>
              <a:t>research</a:t>
            </a:r>
            <a:r>
              <a:rPr lang="en-GB" sz="1800" dirty="0"/>
              <a:t> that contributes to the development of social security</a:t>
            </a:r>
          </a:p>
          <a:p>
            <a:pPr lvl="1">
              <a:buFontTx/>
              <a:buChar char="•"/>
            </a:pPr>
            <a:r>
              <a:rPr lang="en-GB" sz="1800" dirty="0"/>
              <a:t>Draws up </a:t>
            </a:r>
            <a:r>
              <a:rPr lang="en-GB" sz="1800" b="1" dirty="0"/>
              <a:t>statistics, estimations </a:t>
            </a:r>
            <a:r>
              <a:rPr lang="en-GB" sz="1800" dirty="0"/>
              <a:t>and projections which are necessary for monitoring and planning of the social security in Finland and the other operations</a:t>
            </a:r>
          </a:p>
          <a:p>
            <a:pPr lvl="1">
              <a:buFontTx/>
              <a:buChar char="•"/>
            </a:pPr>
            <a:r>
              <a:rPr lang="en-GB" sz="1800" dirty="0"/>
              <a:t>Proposes </a:t>
            </a:r>
            <a:r>
              <a:rPr lang="en-GB" sz="1800" b="1" dirty="0"/>
              <a:t>improvements</a:t>
            </a:r>
            <a:r>
              <a:rPr lang="en-GB" sz="1800" dirty="0"/>
              <a:t> to the social security legislation</a:t>
            </a:r>
          </a:p>
          <a:p>
            <a:endParaRPr lang="fi-FI" dirty="0"/>
          </a:p>
        </p:txBody>
      </p:sp>
      <p:sp>
        <p:nvSpPr>
          <p:cNvPr id="4" name="Dian numeron paikkamerkki 3"/>
          <p:cNvSpPr>
            <a:spLocks noGrp="1"/>
          </p:cNvSpPr>
          <p:nvPr>
            <p:ph type="sldNum" sz="quarter" idx="5"/>
          </p:nvPr>
        </p:nvSpPr>
        <p:spPr/>
        <p:txBody>
          <a:bodyPr/>
          <a:lstStyle/>
          <a:p>
            <a:fld id="{5D672588-DB8B-4777-87AF-E3ACA8ECE2E0}" type="slidenum">
              <a:rPr lang="fi-FI" smtClean="0"/>
              <a:t>8</a:t>
            </a:fld>
            <a:endParaRPr lang="fi-FI"/>
          </a:p>
        </p:txBody>
      </p:sp>
    </p:spTree>
    <p:extLst>
      <p:ext uri="{BB962C8B-B14F-4D97-AF65-F5344CB8AC3E}">
        <p14:creationId xmlns:p14="http://schemas.microsoft.com/office/powerpoint/2010/main" val="3957325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Kela </a:t>
            </a:r>
            <a:r>
              <a:rPr lang="fi-FI" dirty="0" err="1"/>
              <a:t>implements</a:t>
            </a:r>
            <a:r>
              <a:rPr lang="fi-FI" dirty="0"/>
              <a:t> </a:t>
            </a:r>
            <a:r>
              <a:rPr lang="fi-FI" dirty="0" err="1"/>
              <a:t>social</a:t>
            </a:r>
            <a:r>
              <a:rPr lang="fi-FI" baseline="0" dirty="0"/>
              <a:t> </a:t>
            </a:r>
            <a:r>
              <a:rPr lang="fi-FI" baseline="0" dirty="0" err="1"/>
              <a:t>security</a:t>
            </a:r>
            <a:r>
              <a:rPr lang="fi-FI" baseline="0" dirty="0"/>
              <a:t> </a:t>
            </a:r>
            <a:r>
              <a:rPr lang="fi-FI" baseline="0" dirty="0" err="1"/>
              <a:t>services</a:t>
            </a:r>
            <a:r>
              <a:rPr lang="fi-FI" baseline="0" dirty="0"/>
              <a:t> and </a:t>
            </a:r>
            <a:r>
              <a:rPr lang="fi-FI" baseline="0" dirty="0" err="1"/>
              <a:t>benefits</a:t>
            </a:r>
            <a:r>
              <a:rPr lang="fi-FI" baseline="0" dirty="0"/>
              <a:t> </a:t>
            </a:r>
            <a:r>
              <a:rPr lang="fi-FI" baseline="0" dirty="0" err="1"/>
              <a:t>those</a:t>
            </a:r>
            <a:r>
              <a:rPr lang="fi-FI" baseline="0" dirty="0"/>
              <a:t> </a:t>
            </a:r>
            <a:r>
              <a:rPr lang="fi-FI" baseline="0" dirty="0" err="1"/>
              <a:t>who</a:t>
            </a:r>
            <a:r>
              <a:rPr lang="fi-FI" baseline="0" dirty="0"/>
              <a:t> live in Finland in </a:t>
            </a:r>
            <a:r>
              <a:rPr lang="fi-FI" baseline="0" dirty="0" err="1"/>
              <a:t>different</a:t>
            </a:r>
            <a:r>
              <a:rPr lang="fi-FI" baseline="0" dirty="0"/>
              <a:t> </a:t>
            </a:r>
            <a:r>
              <a:rPr lang="fi-FI" baseline="0" dirty="0" err="1"/>
              <a:t>stages</a:t>
            </a:r>
            <a:r>
              <a:rPr lang="fi-FI" baseline="0" dirty="0"/>
              <a:t> of life. IT </a:t>
            </a:r>
            <a:r>
              <a:rPr lang="fi-FI" baseline="0" dirty="0" err="1"/>
              <a:t>secures</a:t>
            </a:r>
            <a:r>
              <a:rPr lang="fi-FI" baseline="0" dirty="0"/>
              <a:t> </a:t>
            </a:r>
            <a:r>
              <a:rPr lang="fi-FI" baseline="0" dirty="0" err="1"/>
              <a:t>income</a:t>
            </a:r>
            <a:r>
              <a:rPr lang="fi-FI" baseline="0" dirty="0"/>
              <a:t> </a:t>
            </a:r>
            <a:r>
              <a:rPr lang="fi-FI" baseline="0" dirty="0" err="1"/>
              <a:t>by</a:t>
            </a:r>
            <a:r>
              <a:rPr lang="fi-FI" baseline="0" dirty="0"/>
              <a:t> </a:t>
            </a:r>
            <a:r>
              <a:rPr lang="fi-FI" baseline="0" dirty="0" err="1"/>
              <a:t>granting</a:t>
            </a:r>
            <a:r>
              <a:rPr lang="fi-FI" baseline="0" dirty="0"/>
              <a:t> </a:t>
            </a:r>
            <a:r>
              <a:rPr lang="fi-FI" baseline="0" dirty="0" err="1"/>
              <a:t>benefits</a:t>
            </a:r>
            <a:r>
              <a:rPr lang="fi-FI" baseline="0" dirty="0"/>
              <a:t> and </a:t>
            </a:r>
            <a:r>
              <a:rPr lang="fi-FI" baseline="0" dirty="0" err="1"/>
              <a:t>covers</a:t>
            </a:r>
            <a:r>
              <a:rPr lang="fi-FI" baseline="0" dirty="0"/>
              <a:t> </a:t>
            </a:r>
            <a:r>
              <a:rPr lang="fi-FI" baseline="0" dirty="0" err="1"/>
              <a:t>costs</a:t>
            </a:r>
            <a:r>
              <a:rPr lang="fi-FI" baseline="0" dirty="0"/>
              <a:t>. </a:t>
            </a:r>
            <a:r>
              <a:rPr lang="fi-FI" baseline="0" dirty="0" err="1"/>
              <a:t>Promote</a:t>
            </a:r>
            <a:r>
              <a:rPr lang="fi-FI" baseline="0" dirty="0"/>
              <a:t> </a:t>
            </a:r>
            <a:r>
              <a:rPr lang="fi-FI" baseline="0" dirty="0" err="1"/>
              <a:t>health</a:t>
            </a:r>
            <a:r>
              <a:rPr lang="fi-FI" baseline="0" dirty="0"/>
              <a:t> and </a:t>
            </a:r>
            <a:r>
              <a:rPr lang="fi-FI" baseline="0" dirty="0" err="1"/>
              <a:t>self-support</a:t>
            </a:r>
            <a:r>
              <a:rPr lang="fi-FI" baseline="0" dirty="0"/>
              <a:t>. </a:t>
            </a:r>
          </a:p>
          <a:p>
            <a:r>
              <a:rPr lang="fi-FI" baseline="0" dirty="0" err="1"/>
              <a:t>Law</a:t>
            </a:r>
            <a:r>
              <a:rPr lang="fi-FI" baseline="0" dirty="0"/>
              <a:t> Kela 731/2001</a:t>
            </a:r>
            <a:endParaRPr lang="fi-FI" dirty="0"/>
          </a:p>
          <a:p>
            <a:endParaRPr lang="fi-FI" dirty="0"/>
          </a:p>
        </p:txBody>
      </p:sp>
      <p:sp>
        <p:nvSpPr>
          <p:cNvPr id="4" name="Dian numeron paikkamerkki 3"/>
          <p:cNvSpPr>
            <a:spLocks noGrp="1"/>
          </p:cNvSpPr>
          <p:nvPr>
            <p:ph type="sldNum" sz="quarter" idx="5"/>
          </p:nvPr>
        </p:nvSpPr>
        <p:spPr/>
        <p:txBody>
          <a:bodyPr/>
          <a:lstStyle/>
          <a:p>
            <a:fld id="{5D672588-DB8B-4777-87AF-E3ACA8ECE2E0}" type="slidenum">
              <a:rPr lang="fi-FI" smtClean="0"/>
              <a:t>11</a:t>
            </a:fld>
            <a:endParaRPr lang="fi-FI"/>
          </a:p>
        </p:txBody>
      </p:sp>
    </p:spTree>
    <p:extLst>
      <p:ext uri="{BB962C8B-B14F-4D97-AF65-F5344CB8AC3E}">
        <p14:creationId xmlns:p14="http://schemas.microsoft.com/office/powerpoint/2010/main" val="553661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33495D94-149B-4880-952B-307422D2A709}" type="slidenum">
              <a:rPr lang="fi-FI" smtClean="0"/>
              <a:pPr/>
              <a:t>14</a:t>
            </a:fld>
            <a:endParaRPr lang="fi-FI"/>
          </a:p>
        </p:txBody>
      </p:sp>
    </p:spTree>
    <p:extLst>
      <p:ext uri="{BB962C8B-B14F-4D97-AF65-F5344CB8AC3E}">
        <p14:creationId xmlns:p14="http://schemas.microsoft.com/office/powerpoint/2010/main" val="3532210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the beginning it was paid out at a rate of 450 Finnish markka for each newborn. This was equivalent to a little over a third of the average monthly wage of an industrial worker</a:t>
            </a:r>
          </a:p>
          <a:p>
            <a:endParaRPr lang="fi-FI" dirty="0"/>
          </a:p>
        </p:txBody>
      </p:sp>
      <p:sp>
        <p:nvSpPr>
          <p:cNvPr id="4" name="Dian numeron paikkamerkki 3"/>
          <p:cNvSpPr>
            <a:spLocks noGrp="1"/>
          </p:cNvSpPr>
          <p:nvPr>
            <p:ph type="sldNum" sz="quarter" idx="10"/>
          </p:nvPr>
        </p:nvSpPr>
        <p:spPr/>
        <p:txBody>
          <a:bodyPr/>
          <a:lstStyle/>
          <a:p>
            <a:fld id="{753EA0A3-FC4F-48CC-93CB-A8497F772081}" type="slidenum">
              <a:rPr lang="fi-FI" smtClean="0"/>
              <a:t>15</a:t>
            </a:fld>
            <a:endParaRPr lang="fi-FI"/>
          </a:p>
        </p:txBody>
      </p:sp>
    </p:spTree>
    <p:extLst>
      <p:ext uri="{BB962C8B-B14F-4D97-AF65-F5344CB8AC3E}">
        <p14:creationId xmlns:p14="http://schemas.microsoft.com/office/powerpoint/2010/main" val="3996453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err="1"/>
              <a:t>Maternity</a:t>
            </a:r>
            <a:r>
              <a:rPr lang="fi-FI" dirty="0"/>
              <a:t> </a:t>
            </a:r>
            <a:r>
              <a:rPr lang="fi-FI" dirty="0" err="1"/>
              <a:t>grant</a:t>
            </a:r>
            <a:r>
              <a:rPr lang="fi-FI" dirty="0"/>
              <a:t> – </a:t>
            </a:r>
            <a:r>
              <a:rPr lang="fi-FI" dirty="0" err="1"/>
              <a:t>maternity</a:t>
            </a:r>
            <a:r>
              <a:rPr lang="fi-FI" dirty="0"/>
              <a:t> </a:t>
            </a:r>
            <a:r>
              <a:rPr lang="fi-FI" dirty="0" err="1"/>
              <a:t>allowance</a:t>
            </a:r>
            <a:r>
              <a:rPr lang="fi-FI" dirty="0"/>
              <a:t> – </a:t>
            </a:r>
            <a:r>
              <a:rPr lang="fi-FI" dirty="0" err="1"/>
              <a:t>paternity</a:t>
            </a:r>
            <a:r>
              <a:rPr lang="fi-FI" dirty="0"/>
              <a:t> </a:t>
            </a:r>
            <a:r>
              <a:rPr lang="fi-FI" dirty="0" err="1"/>
              <a:t>allowance</a:t>
            </a:r>
            <a:r>
              <a:rPr lang="fi-FI" baseline="0" dirty="0"/>
              <a:t> – </a:t>
            </a:r>
            <a:r>
              <a:rPr lang="fi-FI" baseline="0" dirty="0" err="1"/>
              <a:t>parental</a:t>
            </a:r>
            <a:r>
              <a:rPr lang="fi-FI" baseline="0" dirty="0"/>
              <a:t> </a:t>
            </a:r>
            <a:r>
              <a:rPr lang="fi-FI" baseline="0" dirty="0" err="1"/>
              <a:t>leave</a:t>
            </a:r>
            <a:r>
              <a:rPr lang="fi-FI" baseline="0" dirty="0"/>
              <a:t> – </a:t>
            </a:r>
            <a:r>
              <a:rPr lang="fi-FI" baseline="0" dirty="0" err="1"/>
              <a:t>child</a:t>
            </a:r>
            <a:r>
              <a:rPr lang="fi-FI" baseline="0" dirty="0"/>
              <a:t> </a:t>
            </a:r>
            <a:r>
              <a:rPr lang="fi-FI" baseline="0" dirty="0" err="1"/>
              <a:t>care</a:t>
            </a:r>
            <a:r>
              <a:rPr lang="fi-FI" baseline="0" dirty="0"/>
              <a:t> </a:t>
            </a:r>
            <a:r>
              <a:rPr lang="fi-FI" baseline="0" dirty="0" err="1"/>
              <a:t>allowance</a:t>
            </a:r>
            <a:endParaRPr lang="fi-FI" dirty="0"/>
          </a:p>
          <a:p>
            <a:r>
              <a:rPr lang="en-US" dirty="0">
                <a:hlinkClick r:id="rId3"/>
              </a:rPr>
              <a:t>Responsible agencies - Ministry of Social Affairs and Health (stm.fi)</a:t>
            </a:r>
            <a:endParaRPr lang="fi-FI" dirty="0"/>
          </a:p>
        </p:txBody>
      </p:sp>
      <p:sp>
        <p:nvSpPr>
          <p:cNvPr id="4" name="Dian numeron paikkamerkki 3"/>
          <p:cNvSpPr>
            <a:spLocks noGrp="1"/>
          </p:cNvSpPr>
          <p:nvPr>
            <p:ph type="sldNum" sz="quarter" idx="10"/>
          </p:nvPr>
        </p:nvSpPr>
        <p:spPr/>
        <p:txBody>
          <a:bodyPr/>
          <a:lstStyle/>
          <a:p>
            <a:fld id="{5D672588-DB8B-4777-87AF-E3ACA8ECE2E0}" type="slidenum">
              <a:rPr lang="fi-FI" smtClean="0"/>
              <a:t>16</a:t>
            </a:fld>
            <a:endParaRPr lang="fi-FI"/>
          </a:p>
        </p:txBody>
      </p:sp>
    </p:spTree>
    <p:extLst>
      <p:ext uri="{BB962C8B-B14F-4D97-AF65-F5344CB8AC3E}">
        <p14:creationId xmlns:p14="http://schemas.microsoft.com/office/powerpoint/2010/main" val="1361610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8265232-B161-4965-981F-4109314DF917}"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106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ian kuvan paikkamerkki 1"/>
          <p:cNvSpPr>
            <a:spLocks noGrp="1" noRot="1" noChangeAspect="1" noTextEdit="1"/>
          </p:cNvSpPr>
          <p:nvPr>
            <p:ph type="sldImg"/>
          </p:nvPr>
        </p:nvSpPr>
        <p:spPr>
          <a:ln/>
        </p:spPr>
      </p:sp>
      <p:sp>
        <p:nvSpPr>
          <p:cNvPr id="21507" name="Huomautusten paikkamerkki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i-FI" altLang="fi-FI" dirty="0"/>
              <a:t>The </a:t>
            </a:r>
            <a:r>
              <a:rPr lang="fi-FI" altLang="fi-FI" dirty="0" err="1"/>
              <a:t>enforcement</a:t>
            </a:r>
            <a:r>
              <a:rPr lang="fi-FI" altLang="fi-FI" dirty="0"/>
              <a:t> of </a:t>
            </a:r>
            <a:r>
              <a:rPr lang="fi-FI" altLang="fi-FI" dirty="0" err="1"/>
              <a:t>the</a:t>
            </a:r>
            <a:r>
              <a:rPr lang="fi-FI" altLang="fi-FI" dirty="0"/>
              <a:t> 2007 Kanta-</a:t>
            </a:r>
            <a:r>
              <a:rPr lang="fi-FI" altLang="fi-FI" dirty="0" err="1"/>
              <a:t>laws</a:t>
            </a:r>
            <a:r>
              <a:rPr lang="fi-FI" altLang="fi-FI" dirty="0"/>
              <a:t> </a:t>
            </a:r>
            <a:r>
              <a:rPr lang="fi-FI" altLang="fi-FI" dirty="0" err="1"/>
              <a:t>has</a:t>
            </a:r>
            <a:r>
              <a:rPr lang="fi-FI" altLang="fi-FI" dirty="0"/>
              <a:t> </a:t>
            </a:r>
            <a:r>
              <a:rPr lang="fi-FI" altLang="fi-FI" dirty="0" err="1"/>
              <a:t>lead</a:t>
            </a:r>
            <a:r>
              <a:rPr lang="fi-FI" altLang="fi-FI" dirty="0"/>
              <a:t> us into a </a:t>
            </a:r>
            <a:r>
              <a:rPr lang="fi-FI" altLang="fi-FI" dirty="0" err="1"/>
              <a:t>partnership</a:t>
            </a:r>
            <a:r>
              <a:rPr lang="fi-FI" altLang="fi-FI" dirty="0"/>
              <a:t> </a:t>
            </a:r>
            <a:r>
              <a:rPr lang="fi-FI" altLang="fi-FI" dirty="0" err="1"/>
              <a:t>between</a:t>
            </a:r>
            <a:r>
              <a:rPr lang="fi-FI" altLang="fi-FI" dirty="0"/>
              <a:t> </a:t>
            </a:r>
            <a:r>
              <a:rPr lang="fi-FI" altLang="fi-FI" dirty="0" err="1"/>
              <a:t>the</a:t>
            </a:r>
            <a:r>
              <a:rPr lang="fi-FI" altLang="fi-FI" dirty="0"/>
              <a:t> </a:t>
            </a:r>
            <a:r>
              <a:rPr lang="fi-FI" altLang="fi-FI" dirty="0" err="1"/>
              <a:t>ministry</a:t>
            </a:r>
            <a:r>
              <a:rPr lang="fi-FI" altLang="fi-FI" dirty="0"/>
              <a:t> and </a:t>
            </a:r>
            <a:r>
              <a:rPr lang="fi-FI" altLang="fi-FI" dirty="0" err="1"/>
              <a:t>four</a:t>
            </a:r>
            <a:r>
              <a:rPr lang="fi-FI" altLang="fi-FI" dirty="0"/>
              <a:t> </a:t>
            </a:r>
            <a:r>
              <a:rPr lang="fi-FI" altLang="fi-FI" dirty="0" err="1"/>
              <a:t>public</a:t>
            </a:r>
            <a:r>
              <a:rPr lang="fi-FI" altLang="fi-FI" dirty="0"/>
              <a:t> </a:t>
            </a:r>
            <a:r>
              <a:rPr lang="fi-FI" altLang="fi-FI" dirty="0" err="1"/>
              <a:t>organizations</a:t>
            </a:r>
            <a:r>
              <a:rPr lang="fi-FI" altLang="fi-FI" dirty="0"/>
              <a:t>. </a:t>
            </a:r>
          </a:p>
          <a:p>
            <a:endParaRPr lang="fi-FI" altLang="fi-FI" dirty="0"/>
          </a:p>
          <a:p>
            <a:r>
              <a:rPr lang="fi-FI" altLang="fi-FI" dirty="0"/>
              <a:t>And of </a:t>
            </a:r>
            <a:r>
              <a:rPr lang="fi-FI" altLang="fi-FI" dirty="0" err="1"/>
              <a:t>course</a:t>
            </a:r>
            <a:r>
              <a:rPr lang="fi-FI" altLang="fi-FI" dirty="0"/>
              <a:t> </a:t>
            </a:r>
            <a:r>
              <a:rPr lang="fi-FI" altLang="fi-FI" dirty="0" err="1"/>
              <a:t>thousands</a:t>
            </a:r>
            <a:r>
              <a:rPr lang="fi-FI" altLang="fi-FI" dirty="0"/>
              <a:t> of Health Care </a:t>
            </a:r>
            <a:r>
              <a:rPr lang="fi-FI" altLang="fi-FI" dirty="0" err="1"/>
              <a:t>providers</a:t>
            </a:r>
            <a:r>
              <a:rPr lang="fi-FI" altLang="fi-FI" dirty="0"/>
              <a:t> </a:t>
            </a:r>
            <a:r>
              <a:rPr lang="fi-FI" altLang="fi-FI" dirty="0" err="1"/>
              <a:t>are</a:t>
            </a:r>
            <a:r>
              <a:rPr lang="fi-FI" altLang="fi-FI" dirty="0"/>
              <a:t> </a:t>
            </a:r>
            <a:r>
              <a:rPr lang="fi-FI" altLang="fi-FI" dirty="0" err="1"/>
              <a:t>developing</a:t>
            </a:r>
            <a:r>
              <a:rPr lang="fi-FI" altLang="fi-FI" dirty="0"/>
              <a:t> </a:t>
            </a:r>
            <a:r>
              <a:rPr lang="fi-FI" altLang="fi-FI" dirty="0" err="1"/>
              <a:t>their</a:t>
            </a:r>
            <a:r>
              <a:rPr lang="fi-FI" altLang="fi-FI" dirty="0"/>
              <a:t> IT and </a:t>
            </a:r>
            <a:r>
              <a:rPr lang="fi-FI" altLang="fi-FI" dirty="0" err="1"/>
              <a:t>processes</a:t>
            </a:r>
            <a:r>
              <a:rPr lang="fi-FI" altLang="fi-FI" dirty="0"/>
              <a:t> </a:t>
            </a:r>
            <a:r>
              <a:rPr lang="fi-FI" altLang="fi-FI" dirty="0" err="1"/>
              <a:t>with</a:t>
            </a:r>
            <a:r>
              <a:rPr lang="fi-FI" altLang="fi-FI" dirty="0"/>
              <a:t> </a:t>
            </a:r>
            <a:r>
              <a:rPr lang="fi-FI" altLang="fi-FI" dirty="0" err="1"/>
              <a:t>the</a:t>
            </a:r>
            <a:r>
              <a:rPr lang="fi-FI" altLang="fi-FI" dirty="0"/>
              <a:t> help of </a:t>
            </a:r>
            <a:r>
              <a:rPr lang="fi-FI" altLang="fi-FI" dirty="0" err="1"/>
              <a:t>national</a:t>
            </a:r>
            <a:r>
              <a:rPr lang="fi-FI" altLang="fi-FI" dirty="0"/>
              <a:t> </a:t>
            </a:r>
            <a:r>
              <a:rPr lang="fi-FI" altLang="fi-FI" dirty="0" err="1"/>
              <a:t>guidelines</a:t>
            </a:r>
            <a:r>
              <a:rPr lang="fi-FI" altLang="fi-FI" dirty="0"/>
              <a:t>. </a:t>
            </a:r>
          </a:p>
          <a:p>
            <a:endParaRPr lang="fi-FI" altLang="fi-FI" dirty="0"/>
          </a:p>
          <a:p>
            <a:endParaRPr lang="fi-FI" altLang="fi-FI" dirty="0"/>
          </a:p>
          <a:p>
            <a:endParaRPr lang="fi-FI" altLang="fi-FI" dirty="0"/>
          </a:p>
        </p:txBody>
      </p:sp>
      <p:sp>
        <p:nvSpPr>
          <p:cNvPr id="21508" name="Dian numeron paikkamerkki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2" charset="-128"/>
              </a:defRPr>
            </a:lvl1pPr>
            <a:lvl2pPr marL="742950" indent="-285750">
              <a:defRPr sz="2400">
                <a:solidFill>
                  <a:schemeClr val="tx1"/>
                </a:solidFill>
                <a:latin typeface="Arial" charset="0"/>
                <a:ea typeface="ＭＳ Ｐゴシック" pitchFamily="-32" charset="-128"/>
              </a:defRPr>
            </a:lvl2pPr>
            <a:lvl3pPr marL="1143000" indent="-228600">
              <a:defRPr sz="2400">
                <a:solidFill>
                  <a:schemeClr val="tx1"/>
                </a:solidFill>
                <a:latin typeface="Arial" charset="0"/>
                <a:ea typeface="ＭＳ Ｐゴシック" pitchFamily="-32" charset="-128"/>
              </a:defRPr>
            </a:lvl3pPr>
            <a:lvl4pPr marL="1600200" indent="-228600">
              <a:defRPr sz="2400">
                <a:solidFill>
                  <a:schemeClr val="tx1"/>
                </a:solidFill>
                <a:latin typeface="Arial" charset="0"/>
                <a:ea typeface="ＭＳ Ｐゴシック" pitchFamily="-32" charset="-128"/>
              </a:defRPr>
            </a:lvl4pPr>
            <a:lvl5pPr marL="2057400" indent="-228600">
              <a:defRPr sz="2400">
                <a:solidFill>
                  <a:schemeClr val="tx1"/>
                </a:solidFill>
                <a:latin typeface="Arial" charset="0"/>
                <a:ea typeface="ＭＳ Ｐゴシック" pitchFamily="-32"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2"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2"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2"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2"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D46D97-7EB9-4110-9518-7C73A55E0B2C}" type="slidenum">
              <a:rPr kumimoji="0" lang="fi-FI" altLang="fi-FI" sz="1200" b="0" i="0" u="none" strike="noStrike" kern="1200" cap="none" spc="0" normalizeH="0" baseline="0" noProof="0" smtClean="0">
                <a:ln>
                  <a:noFill/>
                </a:ln>
                <a:solidFill>
                  <a:prstClr val="black"/>
                </a:solidFill>
                <a:effectLst/>
                <a:uLnTx/>
                <a:uFillTx/>
                <a:latin typeface="Arial" charset="0"/>
                <a:ea typeface="ＭＳ Ｐゴシック" pitchFamily="-32"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fi-FI" altLang="fi-FI" sz="1200" b="0" i="0" u="none" strike="noStrike" kern="1200" cap="none" spc="0" normalizeH="0" baseline="0" noProof="0">
              <a:ln>
                <a:noFill/>
              </a:ln>
              <a:solidFill>
                <a:prstClr val="black"/>
              </a:solidFill>
              <a:effectLst/>
              <a:uLnTx/>
              <a:uFillTx/>
              <a:latin typeface="Arial" charset="0"/>
              <a:ea typeface="ＭＳ Ｐゴシック" pitchFamily="-32" charset="-128"/>
              <a:cs typeface="+mn-cs"/>
            </a:endParaRPr>
          </a:p>
        </p:txBody>
      </p:sp>
    </p:spTree>
    <p:extLst>
      <p:ext uri="{BB962C8B-B14F-4D97-AF65-F5344CB8AC3E}">
        <p14:creationId xmlns:p14="http://schemas.microsoft.com/office/powerpoint/2010/main" val="56948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F630560A-1D36-451B-9399-5AE91D9195E9}" type="datetimeFigureOut">
              <a:rPr lang="fi-FI" smtClean="0"/>
              <a:t>15.6.2023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8121AAF-D9A5-42D7-923F-6964DE92CEA0}" type="slidenum">
              <a:rPr lang="fi-FI" smtClean="0"/>
              <a:t>‹#›</a:t>
            </a:fld>
            <a:endParaRPr lang="fi-FI"/>
          </a:p>
        </p:txBody>
      </p:sp>
    </p:spTree>
    <p:extLst>
      <p:ext uri="{BB962C8B-B14F-4D97-AF65-F5344CB8AC3E}">
        <p14:creationId xmlns:p14="http://schemas.microsoft.com/office/powerpoint/2010/main" val="1293639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F630560A-1D36-451B-9399-5AE91D9195E9}" type="datetimeFigureOut">
              <a:rPr lang="fi-FI" smtClean="0"/>
              <a:t>15.6.2023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8121AAF-D9A5-42D7-923F-6964DE92CEA0}" type="slidenum">
              <a:rPr lang="fi-FI" smtClean="0"/>
              <a:t>‹#›</a:t>
            </a:fld>
            <a:endParaRPr lang="fi-FI"/>
          </a:p>
        </p:txBody>
      </p:sp>
    </p:spTree>
    <p:extLst>
      <p:ext uri="{BB962C8B-B14F-4D97-AF65-F5344CB8AC3E}">
        <p14:creationId xmlns:p14="http://schemas.microsoft.com/office/powerpoint/2010/main" val="1413363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F630560A-1D36-451B-9399-5AE91D9195E9}" type="datetimeFigureOut">
              <a:rPr lang="fi-FI" smtClean="0"/>
              <a:t>15.6.2023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8121AAF-D9A5-42D7-923F-6964DE92CEA0}" type="slidenum">
              <a:rPr lang="fi-FI" smtClean="0"/>
              <a:t>‹#›</a:t>
            </a:fld>
            <a:endParaRPr lang="fi-FI"/>
          </a:p>
        </p:txBody>
      </p:sp>
    </p:spTree>
    <p:extLst>
      <p:ext uri="{BB962C8B-B14F-4D97-AF65-F5344CB8AC3E}">
        <p14:creationId xmlns:p14="http://schemas.microsoft.com/office/powerpoint/2010/main" val="3604798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0_Otsikkodia10">
    <p:bg>
      <p:bgRef idx="1001">
        <a:schemeClr val="bg1"/>
      </p:bgRef>
    </p:bg>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36" y="9233"/>
            <a:ext cx="12171263" cy="6849903"/>
          </a:xfrm>
          <a:prstGeom prst="rect">
            <a:avLst/>
          </a:prstGeom>
        </p:spPr>
      </p:pic>
      <p:sp>
        <p:nvSpPr>
          <p:cNvPr id="8" name="Suorakulmio 7">
            <a:extLst>
              <a:ext uri="{FF2B5EF4-FFF2-40B4-BE49-F238E27FC236}">
                <a16:creationId xmlns:a16="http://schemas.microsoft.com/office/drawing/2014/main" id="{6F361342-592A-43F3-95A5-5D5C0CB41488}"/>
              </a:ext>
            </a:extLst>
          </p:cNvPr>
          <p:cNvSpPr/>
          <p:nvPr/>
        </p:nvSpPr>
        <p:spPr>
          <a:xfrm>
            <a:off x="11832000" y="0"/>
            <a:ext cx="360000" cy="68760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Ryhmä 9">
            <a:extLst>
              <a:ext uri="{FF2B5EF4-FFF2-40B4-BE49-F238E27FC236}">
                <a16:creationId xmlns:a16="http://schemas.microsoft.com/office/drawing/2014/main" id="{62DD8249-3CE6-455B-A6A0-E4981FDF48E2}"/>
              </a:ext>
            </a:extLst>
          </p:cNvPr>
          <p:cNvGrpSpPr/>
          <p:nvPr/>
        </p:nvGrpSpPr>
        <p:grpSpPr bwMode="white">
          <a:xfrm>
            <a:off x="-1200" y="0"/>
            <a:ext cx="12194400" cy="6876000"/>
            <a:chOff x="-1200" y="0"/>
            <a:chExt cx="12194400" cy="6876000"/>
          </a:xfrm>
        </p:grpSpPr>
        <p:sp>
          <p:nvSpPr>
            <p:cNvPr id="11" name="Suorakulmio 10">
              <a:extLst>
                <a:ext uri="{FF2B5EF4-FFF2-40B4-BE49-F238E27FC236}">
                  <a16:creationId xmlns:a16="http://schemas.microsoft.com/office/drawing/2014/main" id="{9720C727-D834-42B4-BDB4-0D3E150E9AB2}"/>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851D55-3BF3-4DA0-A760-6BAC01FE19CE}"/>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29598BD-C80D-4DDB-973D-8F8D44F11BDD}"/>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D62F4F89-15E3-413D-8AAE-0E815D0561E4}"/>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9" name="Kuva 18">
            <a:extLst>
              <a:ext uri="{FF2B5EF4-FFF2-40B4-BE49-F238E27FC236}">
                <a16:creationId xmlns:a16="http://schemas.microsoft.com/office/drawing/2014/main" id="{3D6ED119-5D38-418D-95E5-C4015ABD8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4000" y="5796000"/>
            <a:ext cx="1350000" cy="540000"/>
          </a:xfrm>
          <a:prstGeom prst="rect">
            <a:avLst/>
          </a:prstGeom>
        </p:spPr>
      </p:pic>
      <p:sp>
        <p:nvSpPr>
          <p:cNvPr id="13" name="Otsikko 1"/>
          <p:cNvSpPr>
            <a:spLocks noGrp="1"/>
          </p:cNvSpPr>
          <p:nvPr>
            <p:ph type="ctrTitle" hasCustomPrompt="1"/>
          </p:nvPr>
        </p:nvSpPr>
        <p:spPr bwMode="black">
          <a:xfrm>
            <a:off x="5898188" y="3583337"/>
            <a:ext cx="6143124" cy="1152128"/>
          </a:xfrm>
          <a:solidFill>
            <a:schemeClr val="bg1"/>
          </a:solidFill>
        </p:spPr>
        <p:txBody>
          <a:bodyPr anchor="ctr">
            <a:noAutofit/>
          </a:bodyPr>
          <a:lstStyle>
            <a:lvl1pPr defTabSz="540000">
              <a:lnSpc>
                <a:spcPct val="100000"/>
              </a:lnSpc>
              <a:defRPr sz="4000"/>
            </a:lvl1pPr>
          </a:lstStyle>
          <a:p>
            <a:r>
              <a:rPr lang="fi-FI" dirty="0"/>
              <a:t>	Otsikon paikka.</a:t>
            </a:r>
          </a:p>
        </p:txBody>
      </p:sp>
    </p:spTree>
    <p:extLst>
      <p:ext uri="{BB962C8B-B14F-4D97-AF65-F5344CB8AC3E}">
        <p14:creationId xmlns:p14="http://schemas.microsoft.com/office/powerpoint/2010/main" val="1283500341"/>
      </p:ext>
    </p:extLst>
  </p:cSld>
  <p:clrMapOvr>
    <a:overrideClrMapping bg1="lt1" tx1="dk1" bg2="lt2" tx2="dk2" accent1="accent1" accent2="accent2" accent3="accent3" accent4="accent4" accent5="accent5" accent6="accent6" hlink="hlink" folHlink="folHlink"/>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Otsikkodia4">
    <p:bg>
      <p:bgRef idx="1001">
        <a:schemeClr val="bg1"/>
      </p:bgRef>
    </p:bg>
    <p:spTree>
      <p:nvGrpSpPr>
        <p:cNvPr id="1" name=""/>
        <p:cNvGrpSpPr/>
        <p:nvPr/>
      </p:nvGrpSpPr>
      <p:grpSpPr>
        <a:xfrm>
          <a:off x="0" y="0"/>
          <a:ext cx="0" cy="0"/>
          <a:chOff x="0" y="0"/>
          <a:chExt cx="0" cy="0"/>
        </a:xfrm>
      </p:grpSpPr>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552" y="102188"/>
            <a:ext cx="11948160" cy="6720840"/>
          </a:xfrm>
          <a:prstGeom prst="rect">
            <a:avLst/>
          </a:prstGeom>
        </p:spPr>
      </p:pic>
      <p:sp>
        <p:nvSpPr>
          <p:cNvPr id="8" name="Suorakulmio 7">
            <a:extLst>
              <a:ext uri="{FF2B5EF4-FFF2-40B4-BE49-F238E27FC236}">
                <a16:creationId xmlns:a16="http://schemas.microsoft.com/office/drawing/2014/main" id="{6F361342-592A-43F3-95A5-5D5C0CB41488}"/>
              </a:ext>
            </a:extLst>
          </p:cNvPr>
          <p:cNvSpPr/>
          <p:nvPr/>
        </p:nvSpPr>
        <p:spPr>
          <a:xfrm>
            <a:off x="11832000" y="0"/>
            <a:ext cx="360000" cy="68760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Ryhmä 9">
            <a:extLst>
              <a:ext uri="{FF2B5EF4-FFF2-40B4-BE49-F238E27FC236}">
                <a16:creationId xmlns:a16="http://schemas.microsoft.com/office/drawing/2014/main" id="{62DD8249-3CE6-455B-A6A0-E4981FDF48E2}"/>
              </a:ext>
            </a:extLst>
          </p:cNvPr>
          <p:cNvGrpSpPr/>
          <p:nvPr/>
        </p:nvGrpSpPr>
        <p:grpSpPr bwMode="white">
          <a:xfrm>
            <a:off x="-1200" y="0"/>
            <a:ext cx="12194400" cy="6876000"/>
            <a:chOff x="-1200" y="0"/>
            <a:chExt cx="12194400" cy="6876000"/>
          </a:xfrm>
        </p:grpSpPr>
        <p:sp>
          <p:nvSpPr>
            <p:cNvPr id="11" name="Suorakulmio 10">
              <a:extLst>
                <a:ext uri="{FF2B5EF4-FFF2-40B4-BE49-F238E27FC236}">
                  <a16:creationId xmlns:a16="http://schemas.microsoft.com/office/drawing/2014/main" id="{9720C727-D834-42B4-BDB4-0D3E150E9AB2}"/>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851D55-3BF3-4DA0-A760-6BAC01FE19CE}"/>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29598BD-C80D-4DDB-973D-8F8D44F11BDD}"/>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D62F4F89-15E3-413D-8AAE-0E815D0561E4}"/>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9" name="Kuva 18">
            <a:extLst>
              <a:ext uri="{FF2B5EF4-FFF2-40B4-BE49-F238E27FC236}">
                <a16:creationId xmlns:a16="http://schemas.microsoft.com/office/drawing/2014/main" id="{3D6ED119-5D38-418D-95E5-C4015ABD8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3034" y="565200"/>
            <a:ext cx="1350000" cy="540000"/>
          </a:xfrm>
          <a:prstGeom prst="rect">
            <a:avLst/>
          </a:prstGeom>
        </p:spPr>
      </p:pic>
      <p:sp>
        <p:nvSpPr>
          <p:cNvPr id="12" name="Otsikko 1"/>
          <p:cNvSpPr>
            <a:spLocks noGrp="1"/>
          </p:cNvSpPr>
          <p:nvPr>
            <p:ph type="ctrTitle" hasCustomPrompt="1"/>
          </p:nvPr>
        </p:nvSpPr>
        <p:spPr bwMode="black">
          <a:xfrm>
            <a:off x="5898188" y="3583337"/>
            <a:ext cx="6143124" cy="1152128"/>
          </a:xfrm>
          <a:solidFill>
            <a:schemeClr val="bg1"/>
          </a:solidFill>
        </p:spPr>
        <p:txBody>
          <a:bodyPr anchor="ctr">
            <a:noAutofit/>
          </a:bodyPr>
          <a:lstStyle>
            <a:lvl1pPr defTabSz="540000">
              <a:lnSpc>
                <a:spcPct val="100000"/>
              </a:lnSpc>
              <a:defRPr sz="4000"/>
            </a:lvl1pPr>
          </a:lstStyle>
          <a:p>
            <a:r>
              <a:rPr lang="fi-FI" dirty="0"/>
              <a:t>	Otsikon paikka.</a:t>
            </a:r>
          </a:p>
        </p:txBody>
      </p:sp>
    </p:spTree>
    <p:extLst>
      <p:ext uri="{BB962C8B-B14F-4D97-AF65-F5344CB8AC3E}">
        <p14:creationId xmlns:p14="http://schemas.microsoft.com/office/powerpoint/2010/main" val="3345182352"/>
      </p:ext>
    </p:extLst>
  </p:cSld>
  <p:clrMapOvr>
    <a:overrideClrMapping bg1="lt1" tx1="dk1" bg2="lt2" tx2="dk2" accent1="accent1" accent2="accent2" accent3="accent3" accent4="accent4" accent5="accent5" accent6="accent6" hlink="hlink" folHlink="folHlink"/>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8_Otsikkodia8">
    <p:bg>
      <p:bgRef idx="1001">
        <a:schemeClr val="bg1"/>
      </p:bgRef>
    </p:bg>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846" y="57902"/>
            <a:ext cx="11664180" cy="6561102"/>
          </a:xfrm>
          <a:prstGeom prst="rect">
            <a:avLst/>
          </a:prstGeom>
        </p:spPr>
      </p:pic>
      <p:sp>
        <p:nvSpPr>
          <p:cNvPr id="8" name="Suorakulmio 7">
            <a:extLst>
              <a:ext uri="{FF2B5EF4-FFF2-40B4-BE49-F238E27FC236}">
                <a16:creationId xmlns:a16="http://schemas.microsoft.com/office/drawing/2014/main" id="{6F361342-592A-43F3-95A5-5D5C0CB41488}"/>
              </a:ext>
            </a:extLst>
          </p:cNvPr>
          <p:cNvSpPr/>
          <p:nvPr/>
        </p:nvSpPr>
        <p:spPr>
          <a:xfrm>
            <a:off x="11832000" y="0"/>
            <a:ext cx="360000" cy="68760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Ryhmä 9">
            <a:extLst>
              <a:ext uri="{FF2B5EF4-FFF2-40B4-BE49-F238E27FC236}">
                <a16:creationId xmlns:a16="http://schemas.microsoft.com/office/drawing/2014/main" id="{62DD8249-3CE6-455B-A6A0-E4981FDF48E2}"/>
              </a:ext>
            </a:extLst>
          </p:cNvPr>
          <p:cNvGrpSpPr/>
          <p:nvPr/>
        </p:nvGrpSpPr>
        <p:grpSpPr bwMode="white">
          <a:xfrm>
            <a:off x="-1200" y="0"/>
            <a:ext cx="12194400" cy="6876000"/>
            <a:chOff x="-1200" y="0"/>
            <a:chExt cx="12194400" cy="6876000"/>
          </a:xfrm>
        </p:grpSpPr>
        <p:sp>
          <p:nvSpPr>
            <p:cNvPr id="11" name="Suorakulmio 10">
              <a:extLst>
                <a:ext uri="{FF2B5EF4-FFF2-40B4-BE49-F238E27FC236}">
                  <a16:creationId xmlns:a16="http://schemas.microsoft.com/office/drawing/2014/main" id="{9720C727-D834-42B4-BDB4-0D3E150E9AB2}"/>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851D55-3BF3-4DA0-A760-6BAC01FE19CE}"/>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29598BD-C80D-4DDB-973D-8F8D44F11BDD}"/>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D62F4F89-15E3-413D-8AAE-0E815D0561E4}"/>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9" name="Kuva 18">
            <a:extLst>
              <a:ext uri="{FF2B5EF4-FFF2-40B4-BE49-F238E27FC236}">
                <a16:creationId xmlns:a16="http://schemas.microsoft.com/office/drawing/2014/main" id="{3D6ED119-5D38-418D-95E5-C4015ABD8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3034" y="5788637"/>
            <a:ext cx="1350000" cy="540000"/>
          </a:xfrm>
          <a:prstGeom prst="rect">
            <a:avLst/>
          </a:prstGeom>
        </p:spPr>
      </p:pic>
      <p:sp>
        <p:nvSpPr>
          <p:cNvPr id="12" name="Otsikko 1"/>
          <p:cNvSpPr>
            <a:spLocks noGrp="1"/>
          </p:cNvSpPr>
          <p:nvPr>
            <p:ph type="ctrTitle" hasCustomPrompt="1"/>
          </p:nvPr>
        </p:nvSpPr>
        <p:spPr bwMode="black">
          <a:xfrm>
            <a:off x="5898188" y="3583337"/>
            <a:ext cx="6143124" cy="1152128"/>
          </a:xfrm>
          <a:solidFill>
            <a:schemeClr val="bg1"/>
          </a:solidFill>
        </p:spPr>
        <p:txBody>
          <a:bodyPr anchor="ctr">
            <a:noAutofit/>
          </a:bodyPr>
          <a:lstStyle>
            <a:lvl1pPr defTabSz="540000">
              <a:lnSpc>
                <a:spcPct val="100000"/>
              </a:lnSpc>
              <a:defRPr sz="4000"/>
            </a:lvl1pPr>
          </a:lstStyle>
          <a:p>
            <a:r>
              <a:rPr lang="fi-FI" dirty="0"/>
              <a:t>	Otsikon paikka.</a:t>
            </a:r>
          </a:p>
        </p:txBody>
      </p:sp>
    </p:spTree>
    <p:extLst>
      <p:ext uri="{BB962C8B-B14F-4D97-AF65-F5344CB8AC3E}">
        <p14:creationId xmlns:p14="http://schemas.microsoft.com/office/powerpoint/2010/main" val="1173806048"/>
      </p:ext>
    </p:extLst>
  </p:cSld>
  <p:clrMapOvr>
    <a:overrideClrMapping bg1="lt1" tx1="dk1" bg2="lt2" tx2="dk2" accent1="accent1" accent2="accent2" accent3="accent3" accent4="accent4" accent5="accent5" accent6="accent6" hlink="hlink" folHlink="folHlink"/>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Otsikkodia5">
    <p:bg>
      <p:bgRef idx="1001">
        <a:schemeClr val="bg1"/>
      </p:bgRef>
    </p:bg>
    <p:spTree>
      <p:nvGrpSpPr>
        <p:cNvPr id="1" name=""/>
        <p:cNvGrpSpPr/>
        <p:nvPr/>
      </p:nvGrpSpPr>
      <p:grpSpPr>
        <a:xfrm>
          <a:off x="0" y="0"/>
          <a:ext cx="0" cy="0"/>
          <a:chOff x="0" y="0"/>
          <a:chExt cx="0" cy="0"/>
        </a:xfrm>
      </p:grpSpPr>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714" t="4038"/>
          <a:stretch/>
        </p:blipFill>
        <p:spPr>
          <a:xfrm>
            <a:off x="123290" y="116026"/>
            <a:ext cx="11999207" cy="6657654"/>
          </a:xfrm>
          <a:prstGeom prst="rect">
            <a:avLst/>
          </a:prstGeom>
        </p:spPr>
      </p:pic>
      <p:sp>
        <p:nvSpPr>
          <p:cNvPr id="8" name="Suorakulmio 7">
            <a:extLst>
              <a:ext uri="{FF2B5EF4-FFF2-40B4-BE49-F238E27FC236}">
                <a16:creationId xmlns:a16="http://schemas.microsoft.com/office/drawing/2014/main" id="{6F361342-592A-43F3-95A5-5D5C0CB41488}"/>
              </a:ext>
            </a:extLst>
          </p:cNvPr>
          <p:cNvSpPr/>
          <p:nvPr/>
        </p:nvSpPr>
        <p:spPr>
          <a:xfrm>
            <a:off x="11832000" y="0"/>
            <a:ext cx="360000" cy="68760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Ryhmä 9">
            <a:extLst>
              <a:ext uri="{FF2B5EF4-FFF2-40B4-BE49-F238E27FC236}">
                <a16:creationId xmlns:a16="http://schemas.microsoft.com/office/drawing/2014/main" id="{62DD8249-3CE6-455B-A6A0-E4981FDF48E2}"/>
              </a:ext>
            </a:extLst>
          </p:cNvPr>
          <p:cNvGrpSpPr/>
          <p:nvPr/>
        </p:nvGrpSpPr>
        <p:grpSpPr bwMode="white">
          <a:xfrm>
            <a:off x="-1200" y="0"/>
            <a:ext cx="12194400" cy="6876000"/>
            <a:chOff x="-1200" y="0"/>
            <a:chExt cx="12194400" cy="6876000"/>
          </a:xfrm>
        </p:grpSpPr>
        <p:sp>
          <p:nvSpPr>
            <p:cNvPr id="11" name="Suorakulmio 10">
              <a:extLst>
                <a:ext uri="{FF2B5EF4-FFF2-40B4-BE49-F238E27FC236}">
                  <a16:creationId xmlns:a16="http://schemas.microsoft.com/office/drawing/2014/main" id="{9720C727-D834-42B4-BDB4-0D3E150E9AB2}"/>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851D55-3BF3-4DA0-A760-6BAC01FE19CE}"/>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29598BD-C80D-4DDB-973D-8F8D44F11BDD}"/>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D62F4F89-15E3-413D-8AAE-0E815D0561E4}"/>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9" name="Kuva 18">
            <a:extLst>
              <a:ext uri="{FF2B5EF4-FFF2-40B4-BE49-F238E27FC236}">
                <a16:creationId xmlns:a16="http://schemas.microsoft.com/office/drawing/2014/main" id="{3D6ED119-5D38-418D-95E5-C4015ABD8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3034" y="5788633"/>
            <a:ext cx="1350000" cy="540000"/>
          </a:xfrm>
          <a:prstGeom prst="rect">
            <a:avLst/>
          </a:prstGeom>
        </p:spPr>
      </p:pic>
      <p:sp>
        <p:nvSpPr>
          <p:cNvPr id="12" name="Otsikko 1"/>
          <p:cNvSpPr>
            <a:spLocks noGrp="1"/>
          </p:cNvSpPr>
          <p:nvPr>
            <p:ph type="ctrTitle" hasCustomPrompt="1"/>
          </p:nvPr>
        </p:nvSpPr>
        <p:spPr bwMode="black">
          <a:xfrm>
            <a:off x="5898188" y="3583337"/>
            <a:ext cx="6143124" cy="1152128"/>
          </a:xfrm>
          <a:solidFill>
            <a:schemeClr val="bg1"/>
          </a:solidFill>
        </p:spPr>
        <p:txBody>
          <a:bodyPr anchor="ctr">
            <a:noAutofit/>
          </a:bodyPr>
          <a:lstStyle>
            <a:lvl1pPr defTabSz="540000">
              <a:lnSpc>
                <a:spcPct val="100000"/>
              </a:lnSpc>
              <a:defRPr sz="4000"/>
            </a:lvl1pPr>
          </a:lstStyle>
          <a:p>
            <a:r>
              <a:rPr lang="fi-FI" dirty="0"/>
              <a:t>	Otsikon paikka.</a:t>
            </a:r>
          </a:p>
        </p:txBody>
      </p:sp>
    </p:spTree>
    <p:extLst>
      <p:ext uri="{BB962C8B-B14F-4D97-AF65-F5344CB8AC3E}">
        <p14:creationId xmlns:p14="http://schemas.microsoft.com/office/powerpoint/2010/main" val="2187758482"/>
      </p:ext>
    </p:extLst>
  </p:cSld>
  <p:clrMapOvr>
    <a:overrideClrMapping bg1="lt1" tx1="dk1" bg2="lt2" tx2="dk2" accent1="accent1" accent2="accent2" accent3="accent3" accent4="accent4" accent5="accent5" accent6="accent6" hlink="hlink" folHlink="folHlink"/>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Otsikkodia6">
    <p:bg>
      <p:bgRef idx="1001">
        <a:schemeClr val="bg1"/>
      </p:bgRef>
    </p:bg>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29" y="96063"/>
            <a:ext cx="11948159" cy="6720839"/>
          </a:xfrm>
          <a:prstGeom prst="rect">
            <a:avLst/>
          </a:prstGeom>
        </p:spPr>
      </p:pic>
      <p:sp>
        <p:nvSpPr>
          <p:cNvPr id="8" name="Suorakulmio 7">
            <a:extLst>
              <a:ext uri="{FF2B5EF4-FFF2-40B4-BE49-F238E27FC236}">
                <a16:creationId xmlns:a16="http://schemas.microsoft.com/office/drawing/2014/main" id="{6F361342-592A-43F3-95A5-5D5C0CB41488}"/>
              </a:ext>
            </a:extLst>
          </p:cNvPr>
          <p:cNvSpPr/>
          <p:nvPr/>
        </p:nvSpPr>
        <p:spPr>
          <a:xfrm>
            <a:off x="11832000" y="0"/>
            <a:ext cx="360000" cy="68760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Ryhmä 9">
            <a:extLst>
              <a:ext uri="{FF2B5EF4-FFF2-40B4-BE49-F238E27FC236}">
                <a16:creationId xmlns:a16="http://schemas.microsoft.com/office/drawing/2014/main" id="{62DD8249-3CE6-455B-A6A0-E4981FDF48E2}"/>
              </a:ext>
            </a:extLst>
          </p:cNvPr>
          <p:cNvGrpSpPr/>
          <p:nvPr/>
        </p:nvGrpSpPr>
        <p:grpSpPr bwMode="white">
          <a:xfrm>
            <a:off x="-1200" y="0"/>
            <a:ext cx="12194400" cy="6876000"/>
            <a:chOff x="-1200" y="0"/>
            <a:chExt cx="12194400" cy="6876000"/>
          </a:xfrm>
        </p:grpSpPr>
        <p:sp>
          <p:nvSpPr>
            <p:cNvPr id="11" name="Suorakulmio 10">
              <a:extLst>
                <a:ext uri="{FF2B5EF4-FFF2-40B4-BE49-F238E27FC236}">
                  <a16:creationId xmlns:a16="http://schemas.microsoft.com/office/drawing/2014/main" id="{9720C727-D834-42B4-BDB4-0D3E150E9AB2}"/>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851D55-3BF3-4DA0-A760-6BAC01FE19CE}"/>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29598BD-C80D-4DDB-973D-8F8D44F11BDD}"/>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D62F4F89-15E3-413D-8AAE-0E815D0561E4}"/>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9" name="Kuva 18">
            <a:extLst>
              <a:ext uri="{FF2B5EF4-FFF2-40B4-BE49-F238E27FC236}">
                <a16:creationId xmlns:a16="http://schemas.microsoft.com/office/drawing/2014/main" id="{3D6ED119-5D38-418D-95E5-C4015ABD8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3034" y="5788633"/>
            <a:ext cx="1350000" cy="540000"/>
          </a:xfrm>
          <a:prstGeom prst="rect">
            <a:avLst/>
          </a:prstGeom>
        </p:spPr>
      </p:pic>
      <p:sp>
        <p:nvSpPr>
          <p:cNvPr id="12" name="Otsikko 1"/>
          <p:cNvSpPr>
            <a:spLocks noGrp="1"/>
          </p:cNvSpPr>
          <p:nvPr>
            <p:ph type="ctrTitle" hasCustomPrompt="1"/>
          </p:nvPr>
        </p:nvSpPr>
        <p:spPr bwMode="black">
          <a:xfrm>
            <a:off x="5898188" y="3583337"/>
            <a:ext cx="6143124" cy="1152128"/>
          </a:xfrm>
          <a:solidFill>
            <a:schemeClr val="bg1"/>
          </a:solidFill>
        </p:spPr>
        <p:txBody>
          <a:bodyPr anchor="ctr">
            <a:noAutofit/>
          </a:bodyPr>
          <a:lstStyle>
            <a:lvl1pPr defTabSz="540000">
              <a:lnSpc>
                <a:spcPct val="100000"/>
              </a:lnSpc>
              <a:defRPr sz="4000"/>
            </a:lvl1pPr>
          </a:lstStyle>
          <a:p>
            <a:r>
              <a:rPr lang="fi-FI" dirty="0"/>
              <a:t>	Otsikon paikka.</a:t>
            </a:r>
          </a:p>
        </p:txBody>
      </p:sp>
    </p:spTree>
    <p:extLst>
      <p:ext uri="{BB962C8B-B14F-4D97-AF65-F5344CB8AC3E}">
        <p14:creationId xmlns:p14="http://schemas.microsoft.com/office/powerpoint/2010/main" val="814571563"/>
      </p:ext>
    </p:extLst>
  </p:cSld>
  <p:clrMapOvr>
    <a:overrideClrMapping bg1="lt1" tx1="dk1" bg2="lt2" tx2="dk2" accent1="accent1" accent2="accent2" accent3="accent3" accent4="accent4" accent5="accent5" accent6="accent6" hlink="hlink" folHlink="folHlink"/>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5A2C256-48C1-C245-998A-D7A2CF1BEDEF}"/>
              </a:ext>
            </a:extLst>
          </p:cNvPr>
          <p:cNvSpPr>
            <a:spLocks noGrp="1"/>
          </p:cNvSpPr>
          <p:nvPr>
            <p:ph type="dt" sz="half" idx="10"/>
          </p:nvPr>
        </p:nvSpPr>
        <p:spPr/>
        <p:txBody>
          <a:bodyPr/>
          <a:lstStyle/>
          <a:p>
            <a:fld id="{A415DF49-1446-7B45-AC41-8120F8712E53}" type="datetimeFigureOut">
              <a:rPr lang="fi-FI" smtClean="0"/>
              <a:t>15.6.2023</a:t>
            </a:fld>
            <a:endParaRPr lang="fi-FI"/>
          </a:p>
        </p:txBody>
      </p:sp>
      <p:sp>
        <p:nvSpPr>
          <p:cNvPr id="5" name="Footer Placeholder 4">
            <a:extLst>
              <a:ext uri="{FF2B5EF4-FFF2-40B4-BE49-F238E27FC236}">
                <a16:creationId xmlns:a16="http://schemas.microsoft.com/office/drawing/2014/main" id="{57EB178E-AE4B-9E4E-829F-B50E365C89F1}"/>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420DB95B-9D99-B948-B3F0-A1E3541EDC2D}"/>
              </a:ext>
            </a:extLst>
          </p:cNvPr>
          <p:cNvSpPr>
            <a:spLocks noGrp="1"/>
          </p:cNvSpPr>
          <p:nvPr>
            <p:ph type="sldNum" sz="quarter" idx="12"/>
          </p:nvPr>
        </p:nvSpPr>
        <p:spPr/>
        <p:txBody>
          <a:bodyPr/>
          <a:lstStyle/>
          <a:p>
            <a:fld id="{F6975956-C45A-444E-9050-E8F36A744109}" type="slidenum">
              <a:rPr lang="fi-FI" smtClean="0"/>
              <a:t>‹#›</a:t>
            </a:fld>
            <a:endParaRPr lang="fi-FI"/>
          </a:p>
        </p:txBody>
      </p:sp>
      <p:sp>
        <p:nvSpPr>
          <p:cNvPr id="11" name="Title 1">
            <a:extLst>
              <a:ext uri="{FF2B5EF4-FFF2-40B4-BE49-F238E27FC236}">
                <a16:creationId xmlns:a16="http://schemas.microsoft.com/office/drawing/2014/main" id="{FD3A2109-DA11-3742-983D-F38B49A20182}"/>
              </a:ext>
            </a:extLst>
          </p:cNvPr>
          <p:cNvSpPr>
            <a:spLocks noGrp="1"/>
          </p:cNvSpPr>
          <p:nvPr>
            <p:ph type="title"/>
          </p:nvPr>
        </p:nvSpPr>
        <p:spPr>
          <a:xfrm>
            <a:off x="546651" y="365124"/>
            <a:ext cx="9679743" cy="1325563"/>
          </a:xfrm>
        </p:spPr>
        <p:txBody>
          <a:bodyPr/>
          <a:lstStyle>
            <a:lvl1pPr>
              <a:lnSpc>
                <a:spcPct val="100000"/>
              </a:lnSpc>
              <a:defRPr/>
            </a:lvl1pPr>
          </a:lstStyle>
          <a:p>
            <a:r>
              <a:rPr lang="en-US"/>
              <a:t>Click to edit Master title style</a:t>
            </a:r>
            <a:endParaRPr lang="fi-FI" dirty="0"/>
          </a:p>
        </p:txBody>
      </p:sp>
      <p:sp>
        <p:nvSpPr>
          <p:cNvPr id="9" name="Text Placeholder 2">
            <a:extLst>
              <a:ext uri="{FF2B5EF4-FFF2-40B4-BE49-F238E27FC236}">
                <a16:creationId xmlns:a16="http://schemas.microsoft.com/office/drawing/2014/main" id="{67B765B0-6361-C04D-ADC5-B6CEF6BA18AC}"/>
              </a:ext>
            </a:extLst>
          </p:cNvPr>
          <p:cNvSpPr>
            <a:spLocks noGrp="1"/>
          </p:cNvSpPr>
          <p:nvPr>
            <p:ph idx="1"/>
          </p:nvPr>
        </p:nvSpPr>
        <p:spPr>
          <a:xfrm>
            <a:off x="546652" y="1825625"/>
            <a:ext cx="10807148" cy="4320000"/>
          </a:xfrm>
          <a:prstGeom prst="rect">
            <a:avLst/>
          </a:prstGeom>
        </p:spPr>
        <p:txBody>
          <a:bodyPr vert="horz" lIns="91440" tIns="45720" rIns="91440" bIns="45720" rtlCol="0">
            <a:normAutofit/>
          </a:bodyPr>
          <a:lstStyle>
            <a:lvl1pPr>
              <a:spcBef>
                <a:spcPts val="600"/>
              </a:spcBef>
              <a:spcAft>
                <a:spcPts val="0"/>
              </a:spcAf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Tree>
    <p:extLst>
      <p:ext uri="{BB962C8B-B14F-4D97-AF65-F5344CB8AC3E}">
        <p14:creationId xmlns:p14="http://schemas.microsoft.com/office/powerpoint/2010/main" val="4160392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lvl1pPr>
              <a:defRPr>
                <a:noFill/>
              </a:defRPr>
            </a:lvl1pPr>
          </a:lstStyle>
          <a:p>
            <a:fld id="{1DCA952E-994A-4FC4-A845-4F7DBA9AF943}" type="datetimeFigureOut">
              <a:rPr lang="fi-FI" smtClean="0"/>
              <a:pPr/>
              <a:t>15.6.2023</a:t>
            </a:fld>
            <a:endParaRPr lang="fi-FI"/>
          </a:p>
        </p:txBody>
      </p:sp>
      <p:sp>
        <p:nvSpPr>
          <p:cNvPr id="3" name="Alatunnisteen paikkamerkki 2"/>
          <p:cNvSpPr>
            <a:spLocks noGrp="1"/>
          </p:cNvSpPr>
          <p:nvPr>
            <p:ph type="ftr" sz="quarter" idx="11"/>
          </p:nvPr>
        </p:nvSpPr>
        <p:spPr/>
        <p:txBody>
          <a:bodyPr/>
          <a:lstStyle>
            <a:lvl1pPr>
              <a:defRPr>
                <a:noFill/>
              </a:defRPr>
            </a:lvl1pPr>
          </a:lstStyle>
          <a:p>
            <a:endParaRPr lang="fi-FI"/>
          </a:p>
        </p:txBody>
      </p:sp>
      <p:sp>
        <p:nvSpPr>
          <p:cNvPr id="4" name="Dian numeron paikkamerkki 3"/>
          <p:cNvSpPr>
            <a:spLocks noGrp="1"/>
          </p:cNvSpPr>
          <p:nvPr>
            <p:ph type="sldNum" sz="quarter" idx="12"/>
          </p:nvPr>
        </p:nvSpPr>
        <p:spPr/>
        <p:txBody>
          <a:bodyPr/>
          <a:lstStyle>
            <a:lvl1pPr>
              <a:defRPr>
                <a:noFill/>
              </a:defRPr>
            </a:lvl1pPr>
          </a:lstStyle>
          <a:p>
            <a:fld id="{C05CDAC3-EE30-4D66-9687-E21E71179446}" type="slidenum">
              <a:rPr lang="fi-FI" smtClean="0"/>
              <a:pPr/>
              <a:t>‹#›</a:t>
            </a:fld>
            <a:endParaRPr lang="fi-FI"/>
          </a:p>
        </p:txBody>
      </p:sp>
      <p:sp>
        <p:nvSpPr>
          <p:cNvPr id="5" name="Otsikko 1"/>
          <p:cNvSpPr>
            <a:spLocks noGrp="1"/>
          </p:cNvSpPr>
          <p:nvPr>
            <p:ph type="title"/>
          </p:nvPr>
        </p:nvSpPr>
        <p:spPr>
          <a:xfrm>
            <a:off x="935999" y="378000"/>
            <a:ext cx="10332000" cy="1008000"/>
          </a:xfrm>
        </p:spPr>
        <p:txBody>
          <a:bodyPr/>
          <a:lstStyle>
            <a:lvl1pPr algn="l">
              <a:defRPr/>
            </a:lvl1pPr>
          </a:lstStyle>
          <a:p>
            <a:r>
              <a:rPr lang="fi-FI"/>
              <a:t>Muokkaa perustyyl. napsautt.</a:t>
            </a:r>
            <a:endParaRPr lang="fi-FI" dirty="0"/>
          </a:p>
        </p:txBody>
      </p:sp>
    </p:spTree>
    <p:extLst>
      <p:ext uri="{BB962C8B-B14F-4D97-AF65-F5344CB8AC3E}">
        <p14:creationId xmlns:p14="http://schemas.microsoft.com/office/powerpoint/2010/main" val="1238121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Otsikkodia">
    <p:bg>
      <p:bgRef idx="1001">
        <a:schemeClr val="bg1"/>
      </p:bgRef>
    </p:bg>
    <p:spTree>
      <p:nvGrpSpPr>
        <p:cNvPr id="1" name=""/>
        <p:cNvGrpSpPr/>
        <p:nvPr/>
      </p:nvGrpSpPr>
      <p:grpSpPr>
        <a:xfrm>
          <a:off x="0" y="0"/>
          <a:ext cx="0" cy="0"/>
          <a:chOff x="0" y="0"/>
          <a:chExt cx="0" cy="0"/>
        </a:xfrm>
      </p:grpSpPr>
      <p:pic>
        <p:nvPicPr>
          <p:cNvPr id="8" name="Kuva 7"/>
          <p:cNvPicPr>
            <a:picLocks noChangeAspect="1"/>
          </p:cNvPicPr>
          <p:nvPr userDrawn="1"/>
        </p:nvPicPr>
        <p:blipFill rotWithShape="1">
          <a:blip r:embed="rId2">
            <a:extLst>
              <a:ext uri="{28A0092B-C50C-407E-A947-70E740481C1C}">
                <a14:useLocalDpi xmlns:a14="http://schemas.microsoft.com/office/drawing/2010/main" val="0"/>
              </a:ext>
            </a:extLst>
          </a:blip>
          <a:srcRect l="2570" b="2799"/>
          <a:stretch/>
        </p:blipFill>
        <p:spPr>
          <a:xfrm>
            <a:off x="239330" y="29889"/>
            <a:ext cx="11815897" cy="6630819"/>
          </a:xfrm>
          <a:prstGeom prst="rect">
            <a:avLst/>
          </a:prstGeom>
        </p:spPr>
      </p:pic>
      <p:sp>
        <p:nvSpPr>
          <p:cNvPr id="2" name="Otsikko 1"/>
          <p:cNvSpPr>
            <a:spLocks noGrp="1"/>
          </p:cNvSpPr>
          <p:nvPr>
            <p:ph type="ctrTitle"/>
          </p:nvPr>
        </p:nvSpPr>
        <p:spPr bwMode="black">
          <a:xfrm>
            <a:off x="5777900" y="1518232"/>
            <a:ext cx="4896544" cy="1152128"/>
          </a:xfrm>
        </p:spPr>
        <p:txBody>
          <a:bodyPr anchor="b">
            <a:noAutofit/>
          </a:bodyPr>
          <a:lstStyle>
            <a:lvl1pPr>
              <a:defRPr sz="4000"/>
            </a:lvl1pPr>
          </a:lstStyle>
          <a:p>
            <a:r>
              <a:rPr lang="fi-FI" dirty="0"/>
              <a:t>Muokkaa </a:t>
            </a:r>
            <a:r>
              <a:rPr lang="fi-FI" dirty="0" err="1"/>
              <a:t>perustyyl</a:t>
            </a:r>
            <a:r>
              <a:rPr lang="fi-FI" dirty="0"/>
              <a:t>. </a:t>
            </a:r>
            <a:r>
              <a:rPr lang="fi-FI" dirty="0" err="1"/>
              <a:t>napsautt</a:t>
            </a:r>
            <a:r>
              <a:rPr lang="fi-FI" dirty="0"/>
              <a:t>.</a:t>
            </a:r>
          </a:p>
        </p:txBody>
      </p:sp>
      <p:sp>
        <p:nvSpPr>
          <p:cNvPr id="3" name="Alaotsikko 2"/>
          <p:cNvSpPr>
            <a:spLocks noGrp="1"/>
          </p:cNvSpPr>
          <p:nvPr>
            <p:ph type="subTitle" idx="1"/>
          </p:nvPr>
        </p:nvSpPr>
        <p:spPr bwMode="black">
          <a:xfrm>
            <a:off x="5777900" y="2964592"/>
            <a:ext cx="4896544" cy="864000"/>
          </a:xfrm>
        </p:spPr>
        <p:txBody>
          <a:bodyPr anchor="b">
            <a:noAutofit/>
          </a:bodyPr>
          <a:lstStyle>
            <a:lvl1pPr marL="0" indent="0" algn="l">
              <a:buNone/>
              <a:defRPr sz="2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pic>
        <p:nvPicPr>
          <p:cNvPr id="12" name="Kuva 11">
            <a:extLst>
              <a:ext uri="{FF2B5EF4-FFF2-40B4-BE49-F238E27FC236}">
                <a16:creationId xmlns:a16="http://schemas.microsoft.com/office/drawing/2014/main" id="{883D27C8-8310-4E5B-B2AF-AD705DE7B70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7204" y="647113"/>
            <a:ext cx="1350000" cy="540000"/>
          </a:xfrm>
          <a:prstGeom prst="rect">
            <a:avLst/>
          </a:prstGeom>
        </p:spPr>
      </p:pic>
      <p:grpSp>
        <p:nvGrpSpPr>
          <p:cNvPr id="10" name="Ryhmä 9">
            <a:extLst>
              <a:ext uri="{FF2B5EF4-FFF2-40B4-BE49-F238E27FC236}">
                <a16:creationId xmlns:a16="http://schemas.microsoft.com/office/drawing/2014/main" id="{62DD8249-3CE6-455B-A6A0-E4981FDF48E2}"/>
              </a:ext>
            </a:extLst>
          </p:cNvPr>
          <p:cNvGrpSpPr/>
          <p:nvPr userDrawn="1"/>
        </p:nvGrpSpPr>
        <p:grpSpPr bwMode="white">
          <a:xfrm>
            <a:off x="0" y="1469"/>
            <a:ext cx="12222816" cy="6892389"/>
            <a:chOff x="-1200" y="0"/>
            <a:chExt cx="12194400" cy="6876000"/>
          </a:xfrm>
        </p:grpSpPr>
        <p:sp>
          <p:nvSpPr>
            <p:cNvPr id="11" name="Suorakulmio 10">
              <a:extLst>
                <a:ext uri="{FF2B5EF4-FFF2-40B4-BE49-F238E27FC236}">
                  <a16:creationId xmlns:a16="http://schemas.microsoft.com/office/drawing/2014/main" id="{9720C727-D834-42B4-BDB4-0D3E150E9AB2}"/>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851D55-3BF3-4DA0-A760-6BAC01FE19CE}"/>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29598BD-C80D-4DDB-973D-8F8D44F11BDD}"/>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D62F4F89-15E3-413D-8AAE-0E815D0561E4}"/>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Tree>
    <p:extLst>
      <p:ext uri="{BB962C8B-B14F-4D97-AF65-F5344CB8AC3E}">
        <p14:creationId xmlns:p14="http://schemas.microsoft.com/office/powerpoint/2010/main" val="87144814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F630560A-1D36-451B-9399-5AE91D9195E9}" type="datetimeFigureOut">
              <a:rPr lang="fi-FI" smtClean="0"/>
              <a:t>15.6.2023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8121AAF-D9A5-42D7-923F-6964DE92CEA0}" type="slidenum">
              <a:rPr lang="fi-FI" smtClean="0"/>
              <a:t>‹#›</a:t>
            </a:fld>
            <a:endParaRPr lang="fi-FI"/>
          </a:p>
        </p:txBody>
      </p:sp>
    </p:spTree>
    <p:extLst>
      <p:ext uri="{BB962C8B-B14F-4D97-AF65-F5344CB8AC3E}">
        <p14:creationId xmlns:p14="http://schemas.microsoft.com/office/powerpoint/2010/main" val="1349793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_Otsikkodia1">
    <p:bg>
      <p:bgRef idx="1001">
        <a:schemeClr val="bg1"/>
      </p:bgRef>
    </p:bg>
    <p:spTree>
      <p:nvGrpSpPr>
        <p:cNvPr id="1" name=""/>
        <p:cNvGrpSpPr/>
        <p:nvPr/>
      </p:nvGrpSpPr>
      <p:grpSpPr>
        <a:xfrm>
          <a:off x="0" y="0"/>
          <a:ext cx="0" cy="0"/>
          <a:chOff x="0" y="0"/>
          <a:chExt cx="0" cy="0"/>
        </a:xfrm>
      </p:grpSpPr>
      <p:pic>
        <p:nvPicPr>
          <p:cNvPr id="8" name="Kuva 7"/>
          <p:cNvPicPr>
            <a:picLocks noChangeAspect="1"/>
          </p:cNvPicPr>
          <p:nvPr userDrawn="1"/>
        </p:nvPicPr>
        <p:blipFill rotWithShape="1">
          <a:blip r:embed="rId2">
            <a:extLst>
              <a:ext uri="{28A0092B-C50C-407E-A947-70E740481C1C}">
                <a14:useLocalDpi xmlns:a14="http://schemas.microsoft.com/office/drawing/2010/main" val="0"/>
              </a:ext>
            </a:extLst>
          </a:blip>
          <a:srcRect t="3230"/>
          <a:stretch/>
        </p:blipFill>
        <p:spPr>
          <a:xfrm>
            <a:off x="132843" y="11646"/>
            <a:ext cx="12045396" cy="6590331"/>
          </a:xfrm>
          <a:prstGeom prst="rect">
            <a:avLst/>
          </a:prstGeom>
        </p:spPr>
      </p:pic>
      <p:sp>
        <p:nvSpPr>
          <p:cNvPr id="2" name="Otsikko 1"/>
          <p:cNvSpPr>
            <a:spLocks noGrp="1"/>
          </p:cNvSpPr>
          <p:nvPr>
            <p:ph type="ctrTitle"/>
          </p:nvPr>
        </p:nvSpPr>
        <p:spPr bwMode="black">
          <a:xfrm>
            <a:off x="5766321" y="1518232"/>
            <a:ext cx="4896544" cy="1152128"/>
          </a:xfrm>
        </p:spPr>
        <p:txBody>
          <a:bodyPr anchor="b">
            <a:noAutofit/>
          </a:bodyPr>
          <a:lstStyle>
            <a:lvl1pPr>
              <a:defRPr sz="4000"/>
            </a:lvl1pPr>
          </a:lstStyle>
          <a:p>
            <a:r>
              <a:rPr lang="fi-FI" dirty="0"/>
              <a:t>Muokkaa </a:t>
            </a:r>
            <a:r>
              <a:rPr lang="fi-FI" dirty="0" err="1"/>
              <a:t>perustyyl</a:t>
            </a:r>
            <a:r>
              <a:rPr lang="fi-FI" dirty="0"/>
              <a:t>. </a:t>
            </a:r>
            <a:r>
              <a:rPr lang="fi-FI" dirty="0" err="1"/>
              <a:t>napsautt</a:t>
            </a:r>
            <a:r>
              <a:rPr lang="fi-FI" dirty="0"/>
              <a:t>.</a:t>
            </a:r>
          </a:p>
        </p:txBody>
      </p:sp>
      <p:sp>
        <p:nvSpPr>
          <p:cNvPr id="3" name="Alaotsikko 2"/>
          <p:cNvSpPr>
            <a:spLocks noGrp="1"/>
          </p:cNvSpPr>
          <p:nvPr>
            <p:ph type="subTitle" idx="1"/>
          </p:nvPr>
        </p:nvSpPr>
        <p:spPr bwMode="black">
          <a:xfrm>
            <a:off x="5766321" y="2964592"/>
            <a:ext cx="4896544" cy="864000"/>
          </a:xfrm>
        </p:spPr>
        <p:txBody>
          <a:bodyPr anchor="b">
            <a:noAutofit/>
          </a:bodyPr>
          <a:lstStyle>
            <a:lvl1pPr marL="0" indent="0" algn="l">
              <a:buNone/>
              <a:defRPr sz="2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pic>
        <p:nvPicPr>
          <p:cNvPr id="12" name="Kuva 11">
            <a:extLst>
              <a:ext uri="{FF2B5EF4-FFF2-40B4-BE49-F238E27FC236}">
                <a16:creationId xmlns:a16="http://schemas.microsoft.com/office/drawing/2014/main" id="{883D27C8-8310-4E5B-B2AF-AD705DE7B70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7204" y="647113"/>
            <a:ext cx="1350000" cy="540000"/>
          </a:xfrm>
          <a:prstGeom prst="rect">
            <a:avLst/>
          </a:prstGeom>
        </p:spPr>
      </p:pic>
      <p:grpSp>
        <p:nvGrpSpPr>
          <p:cNvPr id="10" name="Ryhmä 9">
            <a:extLst>
              <a:ext uri="{FF2B5EF4-FFF2-40B4-BE49-F238E27FC236}">
                <a16:creationId xmlns:a16="http://schemas.microsoft.com/office/drawing/2014/main" id="{62DD8249-3CE6-455B-A6A0-E4981FDF48E2}"/>
              </a:ext>
            </a:extLst>
          </p:cNvPr>
          <p:cNvGrpSpPr/>
          <p:nvPr userDrawn="1"/>
        </p:nvGrpSpPr>
        <p:grpSpPr bwMode="white">
          <a:xfrm>
            <a:off x="0" y="1469"/>
            <a:ext cx="12222816" cy="6892389"/>
            <a:chOff x="-1200" y="0"/>
            <a:chExt cx="12194400" cy="6876000"/>
          </a:xfrm>
        </p:grpSpPr>
        <p:sp>
          <p:nvSpPr>
            <p:cNvPr id="11" name="Suorakulmio 10">
              <a:extLst>
                <a:ext uri="{FF2B5EF4-FFF2-40B4-BE49-F238E27FC236}">
                  <a16:creationId xmlns:a16="http://schemas.microsoft.com/office/drawing/2014/main" id="{9720C727-D834-42B4-BDB4-0D3E150E9AB2}"/>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851D55-3BF3-4DA0-A760-6BAC01FE19CE}"/>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29598BD-C80D-4DDB-973D-8F8D44F11BDD}"/>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D62F4F89-15E3-413D-8AAE-0E815D0561E4}"/>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Tree>
    <p:extLst>
      <p:ext uri="{BB962C8B-B14F-4D97-AF65-F5344CB8AC3E}">
        <p14:creationId xmlns:p14="http://schemas.microsoft.com/office/powerpoint/2010/main" val="195734226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2_Otsikkodia2">
    <p:bg>
      <p:bgRef idx="1001">
        <a:schemeClr val="bg1"/>
      </p:bgRef>
    </p:bg>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127" y="117495"/>
            <a:ext cx="11851704" cy="6666584"/>
          </a:xfrm>
          <a:prstGeom prst="rect">
            <a:avLst/>
          </a:prstGeom>
        </p:spPr>
      </p:pic>
      <p:sp>
        <p:nvSpPr>
          <p:cNvPr id="2" name="Otsikko 1"/>
          <p:cNvSpPr>
            <a:spLocks noGrp="1"/>
          </p:cNvSpPr>
          <p:nvPr>
            <p:ph type="ctrTitle"/>
          </p:nvPr>
        </p:nvSpPr>
        <p:spPr bwMode="black">
          <a:xfrm>
            <a:off x="5766321" y="1518232"/>
            <a:ext cx="4896544" cy="1152128"/>
          </a:xfrm>
        </p:spPr>
        <p:txBody>
          <a:bodyPr anchor="b">
            <a:noAutofit/>
          </a:bodyPr>
          <a:lstStyle>
            <a:lvl1pPr>
              <a:defRPr sz="4000"/>
            </a:lvl1pPr>
          </a:lstStyle>
          <a:p>
            <a:r>
              <a:rPr lang="fi-FI" dirty="0"/>
              <a:t>Muokkaa </a:t>
            </a:r>
            <a:r>
              <a:rPr lang="fi-FI" dirty="0" err="1"/>
              <a:t>perustyyl</a:t>
            </a:r>
            <a:r>
              <a:rPr lang="fi-FI" dirty="0"/>
              <a:t>. </a:t>
            </a:r>
            <a:r>
              <a:rPr lang="fi-FI" dirty="0" err="1"/>
              <a:t>napsautt</a:t>
            </a:r>
            <a:r>
              <a:rPr lang="fi-FI" dirty="0"/>
              <a:t>.</a:t>
            </a:r>
          </a:p>
        </p:txBody>
      </p:sp>
      <p:sp>
        <p:nvSpPr>
          <p:cNvPr id="3" name="Alaotsikko 2"/>
          <p:cNvSpPr>
            <a:spLocks noGrp="1"/>
          </p:cNvSpPr>
          <p:nvPr>
            <p:ph type="subTitle" idx="1"/>
          </p:nvPr>
        </p:nvSpPr>
        <p:spPr bwMode="black">
          <a:xfrm>
            <a:off x="5766321" y="2964592"/>
            <a:ext cx="4896544" cy="864000"/>
          </a:xfrm>
        </p:spPr>
        <p:txBody>
          <a:bodyPr anchor="b">
            <a:noAutofit/>
          </a:bodyPr>
          <a:lstStyle>
            <a:lvl1pPr marL="0" indent="0" algn="l">
              <a:buNone/>
              <a:defRPr sz="2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pic>
        <p:nvPicPr>
          <p:cNvPr id="12" name="Kuva 11">
            <a:extLst>
              <a:ext uri="{FF2B5EF4-FFF2-40B4-BE49-F238E27FC236}">
                <a16:creationId xmlns:a16="http://schemas.microsoft.com/office/drawing/2014/main" id="{883D27C8-8310-4E5B-B2AF-AD705DE7B70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7204" y="647113"/>
            <a:ext cx="1350000" cy="540000"/>
          </a:xfrm>
          <a:prstGeom prst="rect">
            <a:avLst/>
          </a:prstGeom>
        </p:spPr>
      </p:pic>
      <p:grpSp>
        <p:nvGrpSpPr>
          <p:cNvPr id="10" name="Ryhmä 9">
            <a:extLst>
              <a:ext uri="{FF2B5EF4-FFF2-40B4-BE49-F238E27FC236}">
                <a16:creationId xmlns:a16="http://schemas.microsoft.com/office/drawing/2014/main" id="{62DD8249-3CE6-455B-A6A0-E4981FDF48E2}"/>
              </a:ext>
            </a:extLst>
          </p:cNvPr>
          <p:cNvGrpSpPr/>
          <p:nvPr userDrawn="1"/>
        </p:nvGrpSpPr>
        <p:grpSpPr bwMode="white">
          <a:xfrm>
            <a:off x="0" y="1469"/>
            <a:ext cx="12222816" cy="6892389"/>
            <a:chOff x="-1200" y="0"/>
            <a:chExt cx="12194400" cy="6876000"/>
          </a:xfrm>
        </p:grpSpPr>
        <p:sp>
          <p:nvSpPr>
            <p:cNvPr id="11" name="Suorakulmio 10">
              <a:extLst>
                <a:ext uri="{FF2B5EF4-FFF2-40B4-BE49-F238E27FC236}">
                  <a16:creationId xmlns:a16="http://schemas.microsoft.com/office/drawing/2014/main" id="{9720C727-D834-42B4-BDB4-0D3E150E9AB2}"/>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851D55-3BF3-4DA0-A760-6BAC01FE19CE}"/>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29598BD-C80D-4DDB-973D-8F8D44F11BDD}"/>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D62F4F89-15E3-413D-8AAE-0E815D0561E4}"/>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Tree>
    <p:extLst>
      <p:ext uri="{BB962C8B-B14F-4D97-AF65-F5344CB8AC3E}">
        <p14:creationId xmlns:p14="http://schemas.microsoft.com/office/powerpoint/2010/main" val="220694298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3_Otsikkodia3">
    <p:bg>
      <p:bgRef idx="1001">
        <a:schemeClr val="bg1"/>
      </p:bgRef>
    </p:bg>
    <p:spTree>
      <p:nvGrpSpPr>
        <p:cNvPr id="1" name=""/>
        <p:cNvGrpSpPr/>
        <p:nvPr/>
      </p:nvGrpSpPr>
      <p:grpSpPr>
        <a:xfrm>
          <a:off x="0" y="0"/>
          <a:ext cx="0" cy="0"/>
          <a:chOff x="0" y="0"/>
          <a:chExt cx="0" cy="0"/>
        </a:xfrm>
      </p:grpSpPr>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55" y="48670"/>
            <a:ext cx="11722018" cy="6593635"/>
          </a:xfrm>
          <a:prstGeom prst="rect">
            <a:avLst/>
          </a:prstGeom>
        </p:spPr>
      </p:pic>
      <p:sp>
        <p:nvSpPr>
          <p:cNvPr id="2" name="Otsikko 1"/>
          <p:cNvSpPr>
            <a:spLocks noGrp="1"/>
          </p:cNvSpPr>
          <p:nvPr>
            <p:ph type="ctrTitle"/>
          </p:nvPr>
        </p:nvSpPr>
        <p:spPr bwMode="black">
          <a:xfrm>
            <a:off x="5766321" y="1518232"/>
            <a:ext cx="4896544" cy="1152128"/>
          </a:xfrm>
        </p:spPr>
        <p:txBody>
          <a:bodyPr anchor="b">
            <a:noAutofit/>
          </a:bodyPr>
          <a:lstStyle>
            <a:lvl1pPr>
              <a:defRPr sz="4000"/>
            </a:lvl1pPr>
          </a:lstStyle>
          <a:p>
            <a:r>
              <a:rPr lang="fi-FI" dirty="0"/>
              <a:t>Muokkaa </a:t>
            </a:r>
            <a:r>
              <a:rPr lang="fi-FI" dirty="0" err="1"/>
              <a:t>perustyyl</a:t>
            </a:r>
            <a:r>
              <a:rPr lang="fi-FI" dirty="0"/>
              <a:t>. </a:t>
            </a:r>
            <a:r>
              <a:rPr lang="fi-FI" dirty="0" err="1"/>
              <a:t>napsautt</a:t>
            </a:r>
            <a:r>
              <a:rPr lang="fi-FI" dirty="0"/>
              <a:t>.</a:t>
            </a:r>
          </a:p>
        </p:txBody>
      </p:sp>
      <p:sp>
        <p:nvSpPr>
          <p:cNvPr id="3" name="Alaotsikko 2"/>
          <p:cNvSpPr>
            <a:spLocks noGrp="1"/>
          </p:cNvSpPr>
          <p:nvPr>
            <p:ph type="subTitle" idx="1"/>
          </p:nvPr>
        </p:nvSpPr>
        <p:spPr bwMode="black">
          <a:xfrm>
            <a:off x="5766321" y="2964592"/>
            <a:ext cx="4896544" cy="864000"/>
          </a:xfrm>
        </p:spPr>
        <p:txBody>
          <a:bodyPr anchor="b">
            <a:noAutofit/>
          </a:bodyPr>
          <a:lstStyle>
            <a:lvl1pPr marL="0" indent="0" algn="l">
              <a:buNone/>
              <a:defRPr sz="20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pic>
        <p:nvPicPr>
          <p:cNvPr id="12" name="Kuva 11">
            <a:extLst>
              <a:ext uri="{FF2B5EF4-FFF2-40B4-BE49-F238E27FC236}">
                <a16:creationId xmlns:a16="http://schemas.microsoft.com/office/drawing/2014/main" id="{883D27C8-8310-4E5B-B2AF-AD705DE7B70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57204" y="647113"/>
            <a:ext cx="1350000" cy="540000"/>
          </a:xfrm>
          <a:prstGeom prst="rect">
            <a:avLst/>
          </a:prstGeom>
        </p:spPr>
      </p:pic>
      <p:grpSp>
        <p:nvGrpSpPr>
          <p:cNvPr id="10" name="Ryhmä 9">
            <a:extLst>
              <a:ext uri="{FF2B5EF4-FFF2-40B4-BE49-F238E27FC236}">
                <a16:creationId xmlns:a16="http://schemas.microsoft.com/office/drawing/2014/main" id="{62DD8249-3CE6-455B-A6A0-E4981FDF48E2}"/>
              </a:ext>
            </a:extLst>
          </p:cNvPr>
          <p:cNvGrpSpPr/>
          <p:nvPr userDrawn="1"/>
        </p:nvGrpSpPr>
        <p:grpSpPr bwMode="white">
          <a:xfrm>
            <a:off x="0" y="1469"/>
            <a:ext cx="12222816" cy="6892389"/>
            <a:chOff x="-1200" y="0"/>
            <a:chExt cx="12194400" cy="6876000"/>
          </a:xfrm>
        </p:grpSpPr>
        <p:sp>
          <p:nvSpPr>
            <p:cNvPr id="11" name="Suorakulmio 10">
              <a:extLst>
                <a:ext uri="{FF2B5EF4-FFF2-40B4-BE49-F238E27FC236}">
                  <a16:creationId xmlns:a16="http://schemas.microsoft.com/office/drawing/2014/main" id="{9720C727-D834-42B4-BDB4-0D3E150E9AB2}"/>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851D55-3BF3-4DA0-A760-6BAC01FE19CE}"/>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29598BD-C80D-4DDB-973D-8F8D44F11BDD}"/>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D62F4F89-15E3-413D-8AAE-0E815D0561E4}"/>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Tree>
    <p:extLst>
      <p:ext uri="{BB962C8B-B14F-4D97-AF65-F5344CB8AC3E}">
        <p14:creationId xmlns:p14="http://schemas.microsoft.com/office/powerpoint/2010/main" val="359175227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_Otsikko ja sisältö 3">
    <p:spTree>
      <p:nvGrpSpPr>
        <p:cNvPr id="1" name=""/>
        <p:cNvGrpSpPr/>
        <p:nvPr/>
      </p:nvGrpSpPr>
      <p:grpSpPr>
        <a:xfrm>
          <a:off x="0" y="0"/>
          <a:ext cx="0" cy="0"/>
          <a:chOff x="0" y="0"/>
          <a:chExt cx="0" cy="0"/>
        </a:xfrm>
      </p:grpSpPr>
      <p:sp>
        <p:nvSpPr>
          <p:cNvPr id="3" name="Sisällön paikkamerkki 2"/>
          <p:cNvSpPr>
            <a:spLocks noGrp="1"/>
          </p:cNvSpPr>
          <p:nvPr>
            <p:ph sz="half" idx="1" hasCustomPrompt="1"/>
          </p:nvPr>
        </p:nvSpPr>
        <p:spPr>
          <a:xfrm>
            <a:off x="6585736" y="1558438"/>
            <a:ext cx="5169494" cy="4176000"/>
          </a:xfrm>
        </p:spPr>
        <p:txBody>
          <a:bodyPr/>
          <a:lstStyle>
            <a:lvl1pPr marL="457200" indent="-457200">
              <a:buFont typeface="+mj-lt"/>
              <a:buAutoNum type="arabicPeriod"/>
              <a:defRPr sz="2000">
                <a:solidFill>
                  <a:schemeClr val="tx2"/>
                </a:solidFill>
              </a:defRPr>
            </a:lvl1pPr>
            <a:lvl2pPr>
              <a:defRPr sz="2000"/>
            </a:lvl2pPr>
            <a:lvl3pPr>
              <a:defRPr sz="1800"/>
            </a:lvl3pPr>
            <a:lvl4pPr>
              <a:defRPr sz="1800"/>
            </a:lvl4pPr>
            <a:lvl5pPr>
              <a:defRPr sz="1800"/>
            </a:lvl5pPr>
            <a:lvl6pPr>
              <a:defRPr sz="2400"/>
            </a:lvl6pPr>
            <a:lvl7pPr>
              <a:defRPr sz="2400"/>
            </a:lvl7pPr>
            <a:lvl8pPr>
              <a:defRPr sz="2400"/>
            </a:lvl8pPr>
            <a:lvl9pPr>
              <a:defRPr sz="2400"/>
            </a:lvl9pPr>
          </a:lstStyle>
          <a:p>
            <a:r>
              <a:rPr lang="fi-FI" dirty="0"/>
              <a:t>Kelan toiminnan ja toimintaympäristön katsaus</a:t>
            </a:r>
          </a:p>
          <a:p>
            <a:endParaRPr lang="fi-FI" dirty="0"/>
          </a:p>
          <a:p>
            <a:r>
              <a:rPr lang="fi-FI" dirty="0"/>
              <a:t>Hallituksessa päätettyjen asioiden eteneminen</a:t>
            </a:r>
          </a:p>
          <a:p>
            <a:pPr marL="457200" indent="-457200">
              <a:buFont typeface="+mj-lt"/>
              <a:buAutoNum type="arabicPeriod"/>
            </a:pPr>
            <a:endParaRPr lang="fi-FI" dirty="0"/>
          </a:p>
          <a:p>
            <a:r>
              <a:rPr lang="fi-FI" dirty="0"/>
              <a:t>Strategian toimeenpano (strategiakatsaus ja pääinvestoinnit)</a:t>
            </a:r>
          </a:p>
          <a:p>
            <a:pPr marL="457200" indent="-457200">
              <a:buFont typeface="+mj-lt"/>
              <a:buAutoNum type="arabicPeriod"/>
            </a:pPr>
            <a:endParaRPr lang="fi-FI" dirty="0"/>
          </a:p>
          <a:p>
            <a:r>
              <a:rPr lang="fi-FI" dirty="0"/>
              <a:t>Palvelutuotannon tilannekuva</a:t>
            </a:r>
          </a:p>
          <a:p>
            <a:endParaRPr lang="fi-FI" dirty="0"/>
          </a:p>
          <a:p>
            <a:r>
              <a:rPr lang="fi-FI" dirty="0"/>
              <a:t>Muuta tiedotettavaa</a:t>
            </a:r>
          </a:p>
        </p:txBody>
      </p:sp>
      <p:sp>
        <p:nvSpPr>
          <p:cNvPr id="10" name="Otsikko 9">
            <a:extLst>
              <a:ext uri="{FF2B5EF4-FFF2-40B4-BE49-F238E27FC236}">
                <a16:creationId xmlns:a16="http://schemas.microsoft.com/office/drawing/2014/main" id="{0FE787D8-99A6-43C4-A221-9A76FC349A7B}"/>
              </a:ext>
            </a:extLst>
          </p:cNvPr>
          <p:cNvSpPr>
            <a:spLocks noGrp="1"/>
          </p:cNvSpPr>
          <p:nvPr>
            <p:ph type="title" hasCustomPrompt="1"/>
          </p:nvPr>
        </p:nvSpPr>
        <p:spPr>
          <a:xfrm>
            <a:off x="6588000" y="432000"/>
            <a:ext cx="5555391" cy="602728"/>
          </a:xfrm>
        </p:spPr>
        <p:txBody>
          <a:bodyPr/>
          <a:lstStyle>
            <a:lvl1pPr>
              <a:defRPr/>
            </a:lvl1pPr>
          </a:lstStyle>
          <a:p>
            <a:r>
              <a:rPr lang="fi-FI" dirty="0"/>
              <a:t>Katsauksen asiat</a:t>
            </a:r>
          </a:p>
        </p:txBody>
      </p:sp>
      <p:pic>
        <p:nvPicPr>
          <p:cNvPr id="9" name="Kuva 8">
            <a:extLst>
              <a:ext uri="{FF2B5EF4-FFF2-40B4-BE49-F238E27FC236}">
                <a16:creationId xmlns:a16="http://schemas.microsoft.com/office/drawing/2014/main" id="{B0A54A80-B5EB-44B0-9D42-0E0F5BA5E9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4700" y="980728"/>
            <a:ext cx="3865199" cy="4395597"/>
          </a:xfrm>
          <a:prstGeom prst="rect">
            <a:avLst/>
          </a:prstGeom>
        </p:spPr>
      </p:pic>
      <p:pic>
        <p:nvPicPr>
          <p:cNvPr id="6" name="Kuva 5"/>
          <p:cNvPicPr>
            <a:picLocks noChangeAspect="1"/>
          </p:cNvPicPr>
          <p:nvPr userDrawn="1"/>
        </p:nvPicPr>
        <p:blipFill rotWithShape="1">
          <a:blip r:embed="rId3">
            <a:extLst>
              <a:ext uri="{28A0092B-C50C-407E-A947-70E740481C1C}">
                <a14:useLocalDpi xmlns:a14="http://schemas.microsoft.com/office/drawing/2010/main" val="0"/>
              </a:ext>
            </a:extLst>
          </a:blip>
          <a:srcRect l="16101" t="338" r="32880" b="-338"/>
          <a:stretch/>
        </p:blipFill>
        <p:spPr>
          <a:xfrm>
            <a:off x="458634" y="429375"/>
            <a:ext cx="5510651" cy="6075604"/>
          </a:xfrm>
          <a:prstGeom prst="rect">
            <a:avLst/>
          </a:prstGeom>
        </p:spPr>
      </p:pic>
    </p:spTree>
    <p:extLst>
      <p:ext uri="{BB962C8B-B14F-4D97-AF65-F5344CB8AC3E}">
        <p14:creationId xmlns:p14="http://schemas.microsoft.com/office/powerpoint/2010/main" val="1306774266"/>
      </p:ext>
    </p:extLst>
  </p:cSld>
  <p:clrMapOvr>
    <a:masterClrMapping/>
  </p:clrMapOvr>
  <p:hf hdr="0"/>
  <p:extLst>
    <p:ext uri="{DCECCB84-F9BA-43D5-87BE-67443E8EF086}">
      <p15:sldGuideLst xmlns:p15="http://schemas.microsoft.com/office/powerpoint/2012/main">
        <p15:guide id="1" orient="horz" pos="2160">
          <p15:clr>
            <a:srgbClr val="FBAE40"/>
          </p15:clr>
        </p15:guide>
        <p15:guide id="2" pos="3840">
          <p15:clr>
            <a:srgbClr val="FBAE40"/>
          </p15:clr>
        </p15:guide>
        <p15:guide id="3" pos="393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bwMode="black">
          <a:xfrm>
            <a:off x="935999" y="377812"/>
            <a:ext cx="10332000" cy="1008000"/>
          </a:xfrm>
        </p:spPr>
        <p:txBody>
          <a:bodyPr anchor="b"/>
          <a:lstStyle/>
          <a:p>
            <a:r>
              <a:rPr lang="fi-FI"/>
              <a:t>Muokkaa perustyyl. napsautt.</a:t>
            </a:r>
            <a:endParaRPr lang="fi-FI" dirty="0"/>
          </a:p>
        </p:txBody>
      </p:sp>
      <p:sp>
        <p:nvSpPr>
          <p:cNvPr id="3" name="Sisällön paikkamerkki 2"/>
          <p:cNvSpPr>
            <a:spLocks noGrp="1"/>
          </p:cNvSpPr>
          <p:nvPr>
            <p:ph idx="1"/>
          </p:nvPr>
        </p:nvSpPr>
        <p:spPr>
          <a:xfrm>
            <a:off x="935998" y="1692000"/>
            <a:ext cx="10332000" cy="4176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407243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endParaRPr lang="fi-FI" dirty="0"/>
          </a:p>
        </p:txBody>
      </p:sp>
      <p:sp>
        <p:nvSpPr>
          <p:cNvPr id="3" name="Sisällön paikkamerkki 2"/>
          <p:cNvSpPr>
            <a:spLocks noGrp="1"/>
          </p:cNvSpPr>
          <p:nvPr>
            <p:ph sz="half" idx="1"/>
          </p:nvPr>
        </p:nvSpPr>
        <p:spPr>
          <a:xfrm>
            <a:off x="936000" y="1692000"/>
            <a:ext cx="5040000" cy="4176000"/>
          </a:xfrm>
        </p:spPr>
        <p:txBody>
          <a:bodyPr/>
          <a:lstStyle>
            <a:lvl1pPr>
              <a:defRPr sz="2400"/>
            </a:lvl1pPr>
            <a:lvl2pPr>
              <a:defRPr sz="2000"/>
            </a:lvl2pPr>
            <a:lvl3pPr>
              <a:defRPr sz="1800"/>
            </a:lvl3pPr>
            <a:lvl4pPr>
              <a:defRPr sz="1800"/>
            </a:lvl4pPr>
            <a:lvl5pPr>
              <a:defRPr sz="1800"/>
            </a:lvl5pPr>
            <a:lvl6pPr>
              <a:defRPr sz="2400"/>
            </a:lvl6pPr>
            <a:lvl7pPr>
              <a:defRPr sz="2400"/>
            </a:lvl7pPr>
            <a:lvl8pPr>
              <a:defRPr sz="2400"/>
            </a:lvl8pPr>
            <a:lvl9pPr>
              <a:defRPr sz="24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Sisällön paikkamerkki 3"/>
          <p:cNvSpPr>
            <a:spLocks noGrp="1"/>
          </p:cNvSpPr>
          <p:nvPr>
            <p:ph sz="half" idx="2"/>
          </p:nvPr>
        </p:nvSpPr>
        <p:spPr>
          <a:xfrm>
            <a:off x="6227999" y="1692000"/>
            <a:ext cx="5040000" cy="4176000"/>
          </a:xfrm>
        </p:spPr>
        <p:txBody>
          <a:bodyPr/>
          <a:lstStyle>
            <a:lvl1pPr>
              <a:defRPr sz="2400"/>
            </a:lvl1pPr>
            <a:lvl2pPr>
              <a:defRPr sz="2000"/>
            </a:lvl2pPr>
            <a:lvl3pPr>
              <a:defRPr sz="1800"/>
            </a:lvl3pPr>
            <a:lvl4pPr>
              <a:defRPr sz="1800"/>
            </a:lvl4pPr>
            <a:lvl5pPr>
              <a:defRPr sz="1800"/>
            </a:lvl5pPr>
            <a:lvl6pPr>
              <a:defRPr sz="2400"/>
            </a:lvl6pPr>
            <a:lvl7pPr>
              <a:defRPr sz="2400"/>
            </a:lvl7pPr>
            <a:lvl8pPr>
              <a:defRPr sz="2400"/>
            </a:lvl8pPr>
            <a:lvl9pPr>
              <a:defRPr sz="2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Tree>
    <p:extLst>
      <p:ext uri="{BB962C8B-B14F-4D97-AF65-F5344CB8AC3E}">
        <p14:creationId xmlns:p14="http://schemas.microsoft.com/office/powerpoint/2010/main" val="2210959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endParaRPr lang="fi-FI" dirty="0"/>
          </a:p>
        </p:txBody>
      </p:sp>
      <p:sp>
        <p:nvSpPr>
          <p:cNvPr id="5" name="Tekstiruutu 4"/>
          <p:cNvSpPr txBox="1"/>
          <p:nvPr userDrawn="1"/>
        </p:nvSpPr>
        <p:spPr>
          <a:xfrm>
            <a:off x="935999" y="1828800"/>
            <a:ext cx="10332000" cy="461665"/>
          </a:xfrm>
          <a:prstGeom prst="rect">
            <a:avLst/>
          </a:prstGeom>
          <a:noFill/>
        </p:spPr>
        <p:txBody>
          <a:bodyPr wrap="square" rtlCol="0">
            <a:spAutoFit/>
          </a:bodyPr>
          <a:lstStyle/>
          <a:p>
            <a:r>
              <a:rPr lang="fi-FI" dirty="0"/>
              <a:t>Tekstialue</a:t>
            </a:r>
          </a:p>
        </p:txBody>
      </p:sp>
    </p:spTree>
    <p:extLst>
      <p:ext uri="{BB962C8B-B14F-4D97-AF65-F5344CB8AC3E}">
        <p14:creationId xmlns:p14="http://schemas.microsoft.com/office/powerpoint/2010/main" val="4284408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Neljä kohtaa">
    <p:spTree>
      <p:nvGrpSpPr>
        <p:cNvPr id="1" name=""/>
        <p:cNvGrpSpPr/>
        <p:nvPr/>
      </p:nvGrpSpPr>
      <p:grpSpPr>
        <a:xfrm>
          <a:off x="0" y="0"/>
          <a:ext cx="0" cy="0"/>
          <a:chOff x="0" y="0"/>
          <a:chExt cx="0" cy="0"/>
        </a:xfrm>
      </p:grpSpPr>
      <p:sp>
        <p:nvSpPr>
          <p:cNvPr id="26" name="Otsikko 25">
            <a:extLst>
              <a:ext uri="{FF2B5EF4-FFF2-40B4-BE49-F238E27FC236}">
                <a16:creationId xmlns:a16="http://schemas.microsoft.com/office/drawing/2014/main" id="{644CDF02-6504-41F8-B4FE-0DA176E553E2}"/>
              </a:ext>
            </a:extLst>
          </p:cNvPr>
          <p:cNvSpPr>
            <a:spLocks noGrp="1"/>
          </p:cNvSpPr>
          <p:nvPr>
            <p:ph type="title"/>
          </p:nvPr>
        </p:nvSpPr>
        <p:spPr/>
        <p:txBody>
          <a:bodyPr/>
          <a:lstStyle/>
          <a:p>
            <a:r>
              <a:rPr lang="fi-FI"/>
              <a:t>Muokkaa perustyyl. napsautt.</a:t>
            </a:r>
          </a:p>
        </p:txBody>
      </p:sp>
      <p:sp>
        <p:nvSpPr>
          <p:cNvPr id="3" name="Tekstin paikkamerkki 2">
            <a:extLst>
              <a:ext uri="{FF2B5EF4-FFF2-40B4-BE49-F238E27FC236}">
                <a16:creationId xmlns:a16="http://schemas.microsoft.com/office/drawing/2014/main" id="{3BE73736-6EA4-4426-936B-511BFC15417A}"/>
              </a:ext>
            </a:extLst>
          </p:cNvPr>
          <p:cNvSpPr>
            <a:spLocks noGrp="1"/>
          </p:cNvSpPr>
          <p:nvPr>
            <p:ph type="body" sz="quarter" idx="17" hasCustomPrompt="1"/>
          </p:nvPr>
        </p:nvSpPr>
        <p:spPr>
          <a:xfrm>
            <a:off x="935999" y="1646016"/>
            <a:ext cx="936000" cy="936000"/>
          </a:xfrm>
          <a:prstGeom prst="ellipse">
            <a:avLst/>
          </a:prstGeom>
          <a:solidFill>
            <a:srgbClr val="C0D730"/>
          </a:solidFill>
        </p:spPr>
        <p:txBody>
          <a:bodyPr anchor="ctr"/>
          <a:lstStyle>
            <a:lvl1pPr marL="0" indent="0" algn="ctr">
              <a:buNone/>
              <a:defRPr>
                <a:solidFill>
                  <a:srgbClr val="003580"/>
                </a:solidFill>
              </a:defRPr>
            </a:lvl1pPr>
            <a:lvl2pPr>
              <a:defRPr>
                <a:solidFill>
                  <a:srgbClr val="003580"/>
                </a:solidFill>
              </a:defRPr>
            </a:lvl2pPr>
            <a:lvl3pPr>
              <a:defRPr>
                <a:solidFill>
                  <a:srgbClr val="003580"/>
                </a:solidFill>
              </a:defRPr>
            </a:lvl3pPr>
            <a:lvl4pPr>
              <a:defRPr>
                <a:solidFill>
                  <a:srgbClr val="003580"/>
                </a:solidFill>
              </a:defRPr>
            </a:lvl4pPr>
            <a:lvl5pPr>
              <a:defRPr>
                <a:solidFill>
                  <a:srgbClr val="003580"/>
                </a:solidFill>
              </a:defRPr>
            </a:lvl5pPr>
          </a:lstStyle>
          <a:p>
            <a:pPr lvl="0"/>
            <a:r>
              <a:rPr lang="fi-FI" dirty="0"/>
              <a:t>1</a:t>
            </a:r>
          </a:p>
        </p:txBody>
      </p:sp>
      <p:sp>
        <p:nvSpPr>
          <p:cNvPr id="30" name="Tekstin paikkamerkki 16">
            <a:extLst>
              <a:ext uri="{FF2B5EF4-FFF2-40B4-BE49-F238E27FC236}">
                <a16:creationId xmlns:a16="http://schemas.microsoft.com/office/drawing/2014/main" id="{11592A8B-A886-4C0B-A780-4917685FE656}"/>
              </a:ext>
            </a:extLst>
          </p:cNvPr>
          <p:cNvSpPr>
            <a:spLocks noGrp="1"/>
          </p:cNvSpPr>
          <p:nvPr>
            <p:ph type="body" sz="quarter" idx="13"/>
          </p:nvPr>
        </p:nvSpPr>
        <p:spPr>
          <a:xfrm>
            <a:off x="2160000" y="1646016"/>
            <a:ext cx="9072000" cy="936000"/>
          </a:xfrm>
        </p:spPr>
        <p:txBody>
          <a:bodyPr anchor="ctr"/>
          <a:lstStyle>
            <a:lvl1pPr marL="0" indent="0">
              <a:spcAft>
                <a:spcPts val="0"/>
              </a:spcAft>
              <a:buNone/>
              <a:defRPr sz="1600"/>
            </a:lvl1pPr>
            <a:lvl2pPr marL="359991" indent="0">
              <a:buNone/>
              <a:defRPr sz="1200"/>
            </a:lvl2pPr>
            <a:lvl3pPr marL="719982" indent="0">
              <a:buNone/>
              <a:defRPr sz="1200"/>
            </a:lvl3pPr>
            <a:lvl4pPr marL="1079973" indent="0">
              <a:buNone/>
              <a:defRPr sz="1200"/>
            </a:lvl4pPr>
            <a:lvl5pPr marL="1439964" indent="0">
              <a:buNone/>
              <a:defRPr sz="1200"/>
            </a:lvl5pPr>
          </a:lstStyle>
          <a:p>
            <a:pPr lvl="0"/>
            <a:r>
              <a:rPr lang="fi-FI"/>
              <a:t>Muokkaa tekstin perustyylejä</a:t>
            </a:r>
          </a:p>
        </p:txBody>
      </p:sp>
      <p:sp>
        <p:nvSpPr>
          <p:cNvPr id="36" name="Tekstin paikkamerkki 2">
            <a:extLst>
              <a:ext uri="{FF2B5EF4-FFF2-40B4-BE49-F238E27FC236}">
                <a16:creationId xmlns:a16="http://schemas.microsoft.com/office/drawing/2014/main" id="{73CE68F0-C00E-434E-84FC-0AAF6CD23921}"/>
              </a:ext>
            </a:extLst>
          </p:cNvPr>
          <p:cNvSpPr>
            <a:spLocks noGrp="1"/>
          </p:cNvSpPr>
          <p:nvPr>
            <p:ph type="body" sz="quarter" idx="18" hasCustomPrompt="1"/>
          </p:nvPr>
        </p:nvSpPr>
        <p:spPr>
          <a:xfrm>
            <a:off x="924902" y="2726016"/>
            <a:ext cx="936000" cy="936000"/>
          </a:xfrm>
          <a:prstGeom prst="ellipse">
            <a:avLst/>
          </a:prstGeom>
          <a:solidFill>
            <a:srgbClr val="C0D730"/>
          </a:solidFill>
        </p:spPr>
        <p:txBody>
          <a:bodyPr anchor="ctr"/>
          <a:lstStyle>
            <a:lvl1pPr marL="0" indent="0" algn="ctr">
              <a:buNone/>
              <a:defRPr>
                <a:solidFill>
                  <a:srgbClr val="003580"/>
                </a:solidFill>
              </a:defRPr>
            </a:lvl1pPr>
            <a:lvl2pPr>
              <a:defRPr>
                <a:solidFill>
                  <a:srgbClr val="003580"/>
                </a:solidFill>
              </a:defRPr>
            </a:lvl2pPr>
            <a:lvl3pPr>
              <a:defRPr>
                <a:solidFill>
                  <a:srgbClr val="003580"/>
                </a:solidFill>
              </a:defRPr>
            </a:lvl3pPr>
            <a:lvl4pPr>
              <a:defRPr>
                <a:solidFill>
                  <a:srgbClr val="003580"/>
                </a:solidFill>
              </a:defRPr>
            </a:lvl4pPr>
            <a:lvl5pPr>
              <a:defRPr>
                <a:solidFill>
                  <a:srgbClr val="003580"/>
                </a:solidFill>
              </a:defRPr>
            </a:lvl5pPr>
          </a:lstStyle>
          <a:p>
            <a:pPr lvl="0"/>
            <a:r>
              <a:rPr lang="fi-FI" dirty="0"/>
              <a:t>2</a:t>
            </a:r>
          </a:p>
        </p:txBody>
      </p:sp>
      <p:sp>
        <p:nvSpPr>
          <p:cNvPr id="31" name="Tekstin paikkamerkki 16">
            <a:extLst>
              <a:ext uri="{FF2B5EF4-FFF2-40B4-BE49-F238E27FC236}">
                <a16:creationId xmlns:a16="http://schemas.microsoft.com/office/drawing/2014/main" id="{C226F493-5803-44D0-99B8-376677DBBBB2}"/>
              </a:ext>
            </a:extLst>
          </p:cNvPr>
          <p:cNvSpPr>
            <a:spLocks noGrp="1"/>
          </p:cNvSpPr>
          <p:nvPr>
            <p:ph type="body" sz="quarter" idx="14"/>
          </p:nvPr>
        </p:nvSpPr>
        <p:spPr>
          <a:xfrm>
            <a:off x="2160000" y="2726016"/>
            <a:ext cx="9072000" cy="936000"/>
          </a:xfrm>
        </p:spPr>
        <p:txBody>
          <a:bodyPr anchor="ctr"/>
          <a:lstStyle>
            <a:lvl1pPr marL="0" indent="0">
              <a:spcAft>
                <a:spcPts val="0"/>
              </a:spcAft>
              <a:buNone/>
              <a:defRPr sz="1600"/>
            </a:lvl1pPr>
            <a:lvl2pPr marL="359991" indent="0">
              <a:buNone/>
              <a:defRPr sz="1200"/>
            </a:lvl2pPr>
            <a:lvl3pPr marL="719982" indent="0">
              <a:buNone/>
              <a:defRPr sz="1200"/>
            </a:lvl3pPr>
            <a:lvl4pPr marL="1079973" indent="0">
              <a:buNone/>
              <a:defRPr sz="1200"/>
            </a:lvl4pPr>
            <a:lvl5pPr marL="1439964" indent="0">
              <a:buNone/>
              <a:defRPr sz="1200"/>
            </a:lvl5pPr>
          </a:lstStyle>
          <a:p>
            <a:pPr lvl="0"/>
            <a:r>
              <a:rPr lang="fi-FI"/>
              <a:t>Muokkaa tekstin perustyylejä</a:t>
            </a:r>
          </a:p>
        </p:txBody>
      </p:sp>
      <p:sp>
        <p:nvSpPr>
          <p:cNvPr id="37" name="Tekstin paikkamerkki 2">
            <a:extLst>
              <a:ext uri="{FF2B5EF4-FFF2-40B4-BE49-F238E27FC236}">
                <a16:creationId xmlns:a16="http://schemas.microsoft.com/office/drawing/2014/main" id="{B3BAF629-2B1F-4DE1-91FD-CE0F737B3E37}"/>
              </a:ext>
            </a:extLst>
          </p:cNvPr>
          <p:cNvSpPr>
            <a:spLocks noGrp="1"/>
          </p:cNvSpPr>
          <p:nvPr>
            <p:ph type="body" sz="quarter" idx="19" hasCustomPrompt="1"/>
          </p:nvPr>
        </p:nvSpPr>
        <p:spPr>
          <a:xfrm>
            <a:off x="913805" y="3842016"/>
            <a:ext cx="936000" cy="936000"/>
          </a:xfrm>
          <a:prstGeom prst="ellipse">
            <a:avLst/>
          </a:prstGeom>
          <a:solidFill>
            <a:srgbClr val="C0D730"/>
          </a:solidFill>
        </p:spPr>
        <p:txBody>
          <a:bodyPr anchor="ctr"/>
          <a:lstStyle>
            <a:lvl1pPr marL="0" indent="0" algn="ctr">
              <a:buNone/>
              <a:defRPr>
                <a:solidFill>
                  <a:srgbClr val="003580"/>
                </a:solidFill>
              </a:defRPr>
            </a:lvl1pPr>
            <a:lvl2pPr>
              <a:defRPr>
                <a:solidFill>
                  <a:srgbClr val="003580"/>
                </a:solidFill>
              </a:defRPr>
            </a:lvl2pPr>
            <a:lvl3pPr>
              <a:defRPr>
                <a:solidFill>
                  <a:srgbClr val="003580"/>
                </a:solidFill>
              </a:defRPr>
            </a:lvl3pPr>
            <a:lvl4pPr>
              <a:defRPr>
                <a:solidFill>
                  <a:srgbClr val="003580"/>
                </a:solidFill>
              </a:defRPr>
            </a:lvl4pPr>
            <a:lvl5pPr>
              <a:defRPr>
                <a:solidFill>
                  <a:srgbClr val="003580"/>
                </a:solidFill>
              </a:defRPr>
            </a:lvl5pPr>
          </a:lstStyle>
          <a:p>
            <a:pPr lvl="0"/>
            <a:r>
              <a:rPr lang="fi-FI" dirty="0"/>
              <a:t>3</a:t>
            </a:r>
          </a:p>
        </p:txBody>
      </p:sp>
      <p:sp>
        <p:nvSpPr>
          <p:cNvPr id="33" name="Tekstin paikkamerkki 16">
            <a:extLst>
              <a:ext uri="{FF2B5EF4-FFF2-40B4-BE49-F238E27FC236}">
                <a16:creationId xmlns:a16="http://schemas.microsoft.com/office/drawing/2014/main" id="{8C0A3A11-EDE0-4D73-966A-4F77AFAF5B28}"/>
              </a:ext>
            </a:extLst>
          </p:cNvPr>
          <p:cNvSpPr>
            <a:spLocks noGrp="1"/>
          </p:cNvSpPr>
          <p:nvPr>
            <p:ph type="body" sz="quarter" idx="16"/>
          </p:nvPr>
        </p:nvSpPr>
        <p:spPr>
          <a:xfrm>
            <a:off x="2160000" y="3842016"/>
            <a:ext cx="9072000" cy="936000"/>
          </a:xfrm>
        </p:spPr>
        <p:txBody>
          <a:bodyPr anchor="ctr"/>
          <a:lstStyle>
            <a:lvl1pPr marL="0" indent="0">
              <a:spcAft>
                <a:spcPts val="0"/>
              </a:spcAft>
              <a:buNone/>
              <a:defRPr sz="1600"/>
            </a:lvl1pPr>
            <a:lvl2pPr marL="359991" indent="0">
              <a:buNone/>
              <a:defRPr sz="1200"/>
            </a:lvl2pPr>
            <a:lvl3pPr marL="719982" indent="0">
              <a:buNone/>
              <a:defRPr sz="1200"/>
            </a:lvl3pPr>
            <a:lvl4pPr marL="1079973" indent="0">
              <a:buNone/>
              <a:defRPr sz="1200"/>
            </a:lvl4pPr>
            <a:lvl5pPr marL="1439964" indent="0">
              <a:buNone/>
              <a:defRPr sz="1200"/>
            </a:lvl5pPr>
          </a:lstStyle>
          <a:p>
            <a:pPr lvl="0"/>
            <a:r>
              <a:rPr lang="fi-FI"/>
              <a:t>Muokkaa tekstin perustyylejä</a:t>
            </a:r>
          </a:p>
        </p:txBody>
      </p:sp>
      <p:sp>
        <p:nvSpPr>
          <p:cNvPr id="38" name="Tekstin paikkamerkki 2">
            <a:extLst>
              <a:ext uri="{FF2B5EF4-FFF2-40B4-BE49-F238E27FC236}">
                <a16:creationId xmlns:a16="http://schemas.microsoft.com/office/drawing/2014/main" id="{062EEE4C-B691-4B0A-89F7-7EE6238F3F9B}"/>
              </a:ext>
            </a:extLst>
          </p:cNvPr>
          <p:cNvSpPr>
            <a:spLocks noGrp="1"/>
          </p:cNvSpPr>
          <p:nvPr>
            <p:ph type="body" sz="quarter" idx="20" hasCustomPrompt="1"/>
          </p:nvPr>
        </p:nvSpPr>
        <p:spPr>
          <a:xfrm>
            <a:off x="902708" y="4922016"/>
            <a:ext cx="936000" cy="936000"/>
          </a:xfrm>
          <a:prstGeom prst="ellipse">
            <a:avLst/>
          </a:prstGeom>
          <a:solidFill>
            <a:srgbClr val="C0D730"/>
          </a:solidFill>
        </p:spPr>
        <p:txBody>
          <a:bodyPr anchor="ctr"/>
          <a:lstStyle>
            <a:lvl1pPr marL="0" indent="0" algn="ctr">
              <a:buNone/>
              <a:defRPr>
                <a:solidFill>
                  <a:srgbClr val="003580"/>
                </a:solidFill>
              </a:defRPr>
            </a:lvl1pPr>
            <a:lvl2pPr>
              <a:defRPr>
                <a:solidFill>
                  <a:srgbClr val="003580"/>
                </a:solidFill>
              </a:defRPr>
            </a:lvl2pPr>
            <a:lvl3pPr>
              <a:defRPr>
                <a:solidFill>
                  <a:srgbClr val="003580"/>
                </a:solidFill>
              </a:defRPr>
            </a:lvl3pPr>
            <a:lvl4pPr>
              <a:defRPr>
                <a:solidFill>
                  <a:srgbClr val="003580"/>
                </a:solidFill>
              </a:defRPr>
            </a:lvl4pPr>
            <a:lvl5pPr>
              <a:defRPr>
                <a:solidFill>
                  <a:srgbClr val="003580"/>
                </a:solidFill>
              </a:defRPr>
            </a:lvl5pPr>
          </a:lstStyle>
          <a:p>
            <a:pPr lvl="0"/>
            <a:r>
              <a:rPr lang="fi-FI" dirty="0"/>
              <a:t>4</a:t>
            </a:r>
          </a:p>
        </p:txBody>
      </p:sp>
      <p:sp>
        <p:nvSpPr>
          <p:cNvPr id="32" name="Tekstin paikkamerkki 16">
            <a:extLst>
              <a:ext uri="{FF2B5EF4-FFF2-40B4-BE49-F238E27FC236}">
                <a16:creationId xmlns:a16="http://schemas.microsoft.com/office/drawing/2014/main" id="{84140918-6267-46A1-9627-F253BD10ABE9}"/>
              </a:ext>
            </a:extLst>
          </p:cNvPr>
          <p:cNvSpPr>
            <a:spLocks noGrp="1"/>
          </p:cNvSpPr>
          <p:nvPr>
            <p:ph type="body" sz="quarter" idx="15"/>
          </p:nvPr>
        </p:nvSpPr>
        <p:spPr>
          <a:xfrm>
            <a:off x="2160000" y="4922016"/>
            <a:ext cx="9072000" cy="936000"/>
          </a:xfrm>
        </p:spPr>
        <p:txBody>
          <a:bodyPr anchor="ctr"/>
          <a:lstStyle>
            <a:lvl1pPr marL="0" indent="0">
              <a:spcAft>
                <a:spcPts val="0"/>
              </a:spcAft>
              <a:buNone/>
              <a:defRPr sz="1600"/>
            </a:lvl1pPr>
            <a:lvl2pPr marL="359991" indent="0">
              <a:buNone/>
              <a:defRPr sz="1200"/>
            </a:lvl2pPr>
            <a:lvl3pPr marL="719982" indent="0">
              <a:buNone/>
              <a:defRPr sz="1200"/>
            </a:lvl3pPr>
            <a:lvl4pPr marL="1079973" indent="0">
              <a:buNone/>
              <a:defRPr sz="1200"/>
            </a:lvl4pPr>
            <a:lvl5pPr marL="1439964" indent="0">
              <a:buNone/>
              <a:defRPr sz="1200"/>
            </a:lvl5pPr>
          </a:lstStyle>
          <a:p>
            <a:pPr lvl="0"/>
            <a:r>
              <a:rPr lang="fi-FI"/>
              <a:t>Muokkaa tekstin perustyylejä</a:t>
            </a:r>
          </a:p>
        </p:txBody>
      </p:sp>
    </p:spTree>
    <p:extLst>
      <p:ext uri="{BB962C8B-B14F-4D97-AF65-F5344CB8AC3E}">
        <p14:creationId xmlns:p14="http://schemas.microsoft.com/office/powerpoint/2010/main" val="2921785285"/>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Neljä kohtaa">
    <p:spTree>
      <p:nvGrpSpPr>
        <p:cNvPr id="1" name=""/>
        <p:cNvGrpSpPr/>
        <p:nvPr/>
      </p:nvGrpSpPr>
      <p:grpSpPr>
        <a:xfrm>
          <a:off x="0" y="0"/>
          <a:ext cx="0" cy="0"/>
          <a:chOff x="0" y="0"/>
          <a:chExt cx="0" cy="0"/>
        </a:xfrm>
      </p:grpSpPr>
      <p:sp>
        <p:nvSpPr>
          <p:cNvPr id="26" name="Otsikko 25">
            <a:extLst>
              <a:ext uri="{FF2B5EF4-FFF2-40B4-BE49-F238E27FC236}">
                <a16:creationId xmlns:a16="http://schemas.microsoft.com/office/drawing/2014/main" id="{644CDF02-6504-41F8-B4FE-0DA176E553E2}"/>
              </a:ext>
            </a:extLst>
          </p:cNvPr>
          <p:cNvSpPr>
            <a:spLocks noGrp="1"/>
          </p:cNvSpPr>
          <p:nvPr>
            <p:ph type="title"/>
          </p:nvPr>
        </p:nvSpPr>
        <p:spPr/>
        <p:txBody>
          <a:bodyPr/>
          <a:lstStyle/>
          <a:p>
            <a:r>
              <a:rPr lang="fi-FI"/>
              <a:t>Muokkaa perustyyl. napsautt.</a:t>
            </a:r>
          </a:p>
        </p:txBody>
      </p:sp>
      <p:sp>
        <p:nvSpPr>
          <p:cNvPr id="3" name="Tekstin paikkamerkki 2">
            <a:extLst>
              <a:ext uri="{FF2B5EF4-FFF2-40B4-BE49-F238E27FC236}">
                <a16:creationId xmlns:a16="http://schemas.microsoft.com/office/drawing/2014/main" id="{3BE73736-6EA4-4426-936B-511BFC15417A}"/>
              </a:ext>
            </a:extLst>
          </p:cNvPr>
          <p:cNvSpPr>
            <a:spLocks noGrp="1"/>
          </p:cNvSpPr>
          <p:nvPr>
            <p:ph type="body" sz="quarter" idx="17" hasCustomPrompt="1"/>
          </p:nvPr>
        </p:nvSpPr>
        <p:spPr>
          <a:xfrm>
            <a:off x="935999" y="1646016"/>
            <a:ext cx="936000" cy="936000"/>
          </a:xfrm>
          <a:prstGeom prst="ellipse">
            <a:avLst/>
          </a:prstGeom>
          <a:solidFill>
            <a:srgbClr val="009CDB"/>
          </a:solidFill>
        </p:spPr>
        <p:txBody>
          <a:bodyPr anchor="ctr"/>
          <a:lstStyle>
            <a:lvl1pPr marL="0" indent="0" algn="ctr">
              <a:buNone/>
              <a:defRPr>
                <a:solidFill>
                  <a:schemeClr val="tx1"/>
                </a:solidFill>
              </a:defRPr>
            </a:lvl1pPr>
            <a:lvl2pPr>
              <a:defRPr>
                <a:solidFill>
                  <a:srgbClr val="003580"/>
                </a:solidFill>
              </a:defRPr>
            </a:lvl2pPr>
            <a:lvl3pPr>
              <a:defRPr>
                <a:solidFill>
                  <a:srgbClr val="003580"/>
                </a:solidFill>
              </a:defRPr>
            </a:lvl3pPr>
            <a:lvl4pPr>
              <a:defRPr>
                <a:solidFill>
                  <a:srgbClr val="003580"/>
                </a:solidFill>
              </a:defRPr>
            </a:lvl4pPr>
            <a:lvl5pPr>
              <a:defRPr>
                <a:solidFill>
                  <a:srgbClr val="003580"/>
                </a:solidFill>
              </a:defRPr>
            </a:lvl5pPr>
          </a:lstStyle>
          <a:p>
            <a:pPr lvl="0"/>
            <a:r>
              <a:rPr lang="fi-FI" dirty="0"/>
              <a:t>1</a:t>
            </a:r>
          </a:p>
        </p:txBody>
      </p:sp>
      <p:sp>
        <p:nvSpPr>
          <p:cNvPr id="30" name="Tekstin paikkamerkki 16">
            <a:extLst>
              <a:ext uri="{FF2B5EF4-FFF2-40B4-BE49-F238E27FC236}">
                <a16:creationId xmlns:a16="http://schemas.microsoft.com/office/drawing/2014/main" id="{11592A8B-A886-4C0B-A780-4917685FE656}"/>
              </a:ext>
            </a:extLst>
          </p:cNvPr>
          <p:cNvSpPr>
            <a:spLocks noGrp="1"/>
          </p:cNvSpPr>
          <p:nvPr>
            <p:ph type="body" sz="quarter" idx="13"/>
          </p:nvPr>
        </p:nvSpPr>
        <p:spPr>
          <a:xfrm>
            <a:off x="2160000" y="1646016"/>
            <a:ext cx="9072000" cy="936000"/>
          </a:xfrm>
        </p:spPr>
        <p:txBody>
          <a:bodyPr anchor="ctr"/>
          <a:lstStyle>
            <a:lvl1pPr marL="0" indent="0">
              <a:spcAft>
                <a:spcPts val="0"/>
              </a:spcAft>
              <a:buNone/>
              <a:defRPr sz="1600"/>
            </a:lvl1pPr>
            <a:lvl2pPr marL="359991" indent="0">
              <a:buNone/>
              <a:defRPr sz="1200"/>
            </a:lvl2pPr>
            <a:lvl3pPr marL="719982" indent="0">
              <a:buNone/>
              <a:defRPr sz="1200"/>
            </a:lvl3pPr>
            <a:lvl4pPr marL="1079973" indent="0">
              <a:buNone/>
              <a:defRPr sz="1200"/>
            </a:lvl4pPr>
            <a:lvl5pPr marL="1439964" indent="0">
              <a:buNone/>
              <a:defRPr sz="1200"/>
            </a:lvl5pPr>
          </a:lstStyle>
          <a:p>
            <a:pPr lvl="0"/>
            <a:r>
              <a:rPr lang="fi-FI"/>
              <a:t>Muokkaa tekstin perustyylejä</a:t>
            </a:r>
          </a:p>
        </p:txBody>
      </p:sp>
      <p:sp>
        <p:nvSpPr>
          <p:cNvPr id="36" name="Tekstin paikkamerkki 2">
            <a:extLst>
              <a:ext uri="{FF2B5EF4-FFF2-40B4-BE49-F238E27FC236}">
                <a16:creationId xmlns:a16="http://schemas.microsoft.com/office/drawing/2014/main" id="{73CE68F0-C00E-434E-84FC-0AAF6CD23921}"/>
              </a:ext>
            </a:extLst>
          </p:cNvPr>
          <p:cNvSpPr>
            <a:spLocks noGrp="1"/>
          </p:cNvSpPr>
          <p:nvPr>
            <p:ph type="body" sz="quarter" idx="18" hasCustomPrompt="1"/>
          </p:nvPr>
        </p:nvSpPr>
        <p:spPr>
          <a:xfrm>
            <a:off x="924902" y="2726016"/>
            <a:ext cx="936000" cy="936000"/>
          </a:xfrm>
          <a:prstGeom prst="ellipse">
            <a:avLst/>
          </a:prstGeom>
          <a:solidFill>
            <a:srgbClr val="009CDB"/>
          </a:solidFill>
        </p:spPr>
        <p:txBody>
          <a:bodyPr anchor="ctr"/>
          <a:lstStyle>
            <a:lvl1pPr marL="0" indent="0" algn="ctr">
              <a:buNone/>
              <a:defRPr>
                <a:solidFill>
                  <a:schemeClr val="tx1"/>
                </a:solidFill>
              </a:defRPr>
            </a:lvl1pPr>
            <a:lvl2pPr>
              <a:defRPr>
                <a:solidFill>
                  <a:srgbClr val="003580"/>
                </a:solidFill>
              </a:defRPr>
            </a:lvl2pPr>
            <a:lvl3pPr>
              <a:defRPr>
                <a:solidFill>
                  <a:srgbClr val="003580"/>
                </a:solidFill>
              </a:defRPr>
            </a:lvl3pPr>
            <a:lvl4pPr>
              <a:defRPr>
                <a:solidFill>
                  <a:srgbClr val="003580"/>
                </a:solidFill>
              </a:defRPr>
            </a:lvl4pPr>
            <a:lvl5pPr>
              <a:defRPr>
                <a:solidFill>
                  <a:srgbClr val="003580"/>
                </a:solidFill>
              </a:defRPr>
            </a:lvl5pPr>
          </a:lstStyle>
          <a:p>
            <a:pPr lvl="0"/>
            <a:r>
              <a:rPr lang="fi-FI" dirty="0"/>
              <a:t>2</a:t>
            </a:r>
          </a:p>
        </p:txBody>
      </p:sp>
      <p:sp>
        <p:nvSpPr>
          <p:cNvPr id="31" name="Tekstin paikkamerkki 16">
            <a:extLst>
              <a:ext uri="{FF2B5EF4-FFF2-40B4-BE49-F238E27FC236}">
                <a16:creationId xmlns:a16="http://schemas.microsoft.com/office/drawing/2014/main" id="{C226F493-5803-44D0-99B8-376677DBBBB2}"/>
              </a:ext>
            </a:extLst>
          </p:cNvPr>
          <p:cNvSpPr>
            <a:spLocks noGrp="1"/>
          </p:cNvSpPr>
          <p:nvPr>
            <p:ph type="body" sz="quarter" idx="14"/>
          </p:nvPr>
        </p:nvSpPr>
        <p:spPr>
          <a:xfrm>
            <a:off x="2160000" y="2726016"/>
            <a:ext cx="9072000" cy="936000"/>
          </a:xfrm>
        </p:spPr>
        <p:txBody>
          <a:bodyPr anchor="ctr"/>
          <a:lstStyle>
            <a:lvl1pPr marL="0" indent="0">
              <a:spcAft>
                <a:spcPts val="0"/>
              </a:spcAft>
              <a:buNone/>
              <a:defRPr sz="1600"/>
            </a:lvl1pPr>
            <a:lvl2pPr marL="359991" indent="0">
              <a:buNone/>
              <a:defRPr sz="1200"/>
            </a:lvl2pPr>
            <a:lvl3pPr marL="719982" indent="0">
              <a:buNone/>
              <a:defRPr sz="1200"/>
            </a:lvl3pPr>
            <a:lvl4pPr marL="1079973" indent="0">
              <a:buNone/>
              <a:defRPr sz="1200"/>
            </a:lvl4pPr>
            <a:lvl5pPr marL="1439964" indent="0">
              <a:buNone/>
              <a:defRPr sz="1200"/>
            </a:lvl5pPr>
          </a:lstStyle>
          <a:p>
            <a:pPr lvl="0"/>
            <a:r>
              <a:rPr lang="fi-FI"/>
              <a:t>Muokkaa tekstin perustyylejä</a:t>
            </a:r>
          </a:p>
        </p:txBody>
      </p:sp>
      <p:sp>
        <p:nvSpPr>
          <p:cNvPr id="37" name="Tekstin paikkamerkki 2">
            <a:extLst>
              <a:ext uri="{FF2B5EF4-FFF2-40B4-BE49-F238E27FC236}">
                <a16:creationId xmlns:a16="http://schemas.microsoft.com/office/drawing/2014/main" id="{B3BAF629-2B1F-4DE1-91FD-CE0F737B3E37}"/>
              </a:ext>
            </a:extLst>
          </p:cNvPr>
          <p:cNvSpPr>
            <a:spLocks noGrp="1"/>
          </p:cNvSpPr>
          <p:nvPr>
            <p:ph type="body" sz="quarter" idx="19" hasCustomPrompt="1"/>
          </p:nvPr>
        </p:nvSpPr>
        <p:spPr>
          <a:xfrm>
            <a:off x="913805" y="3842016"/>
            <a:ext cx="936000" cy="936000"/>
          </a:xfrm>
          <a:prstGeom prst="ellipse">
            <a:avLst/>
          </a:prstGeom>
          <a:solidFill>
            <a:srgbClr val="009CDB"/>
          </a:solidFill>
        </p:spPr>
        <p:txBody>
          <a:bodyPr anchor="ctr"/>
          <a:lstStyle>
            <a:lvl1pPr marL="0" indent="0" algn="ctr">
              <a:buNone/>
              <a:defRPr>
                <a:solidFill>
                  <a:schemeClr val="tx1"/>
                </a:solidFill>
              </a:defRPr>
            </a:lvl1pPr>
            <a:lvl2pPr>
              <a:defRPr>
                <a:solidFill>
                  <a:srgbClr val="003580"/>
                </a:solidFill>
              </a:defRPr>
            </a:lvl2pPr>
            <a:lvl3pPr>
              <a:defRPr>
                <a:solidFill>
                  <a:srgbClr val="003580"/>
                </a:solidFill>
              </a:defRPr>
            </a:lvl3pPr>
            <a:lvl4pPr>
              <a:defRPr>
                <a:solidFill>
                  <a:srgbClr val="003580"/>
                </a:solidFill>
              </a:defRPr>
            </a:lvl4pPr>
            <a:lvl5pPr>
              <a:defRPr>
                <a:solidFill>
                  <a:srgbClr val="003580"/>
                </a:solidFill>
              </a:defRPr>
            </a:lvl5pPr>
          </a:lstStyle>
          <a:p>
            <a:pPr lvl="0"/>
            <a:r>
              <a:rPr lang="fi-FI" dirty="0"/>
              <a:t>3</a:t>
            </a:r>
          </a:p>
        </p:txBody>
      </p:sp>
      <p:sp>
        <p:nvSpPr>
          <p:cNvPr id="33" name="Tekstin paikkamerkki 16">
            <a:extLst>
              <a:ext uri="{FF2B5EF4-FFF2-40B4-BE49-F238E27FC236}">
                <a16:creationId xmlns:a16="http://schemas.microsoft.com/office/drawing/2014/main" id="{8C0A3A11-EDE0-4D73-966A-4F77AFAF5B28}"/>
              </a:ext>
            </a:extLst>
          </p:cNvPr>
          <p:cNvSpPr>
            <a:spLocks noGrp="1"/>
          </p:cNvSpPr>
          <p:nvPr>
            <p:ph type="body" sz="quarter" idx="16"/>
          </p:nvPr>
        </p:nvSpPr>
        <p:spPr>
          <a:xfrm>
            <a:off x="2160000" y="3842016"/>
            <a:ext cx="9072000" cy="936000"/>
          </a:xfrm>
        </p:spPr>
        <p:txBody>
          <a:bodyPr anchor="ctr"/>
          <a:lstStyle>
            <a:lvl1pPr marL="0" indent="0">
              <a:spcAft>
                <a:spcPts val="0"/>
              </a:spcAft>
              <a:buNone/>
              <a:defRPr sz="1600"/>
            </a:lvl1pPr>
            <a:lvl2pPr marL="359991" indent="0">
              <a:buNone/>
              <a:defRPr sz="1200"/>
            </a:lvl2pPr>
            <a:lvl3pPr marL="719982" indent="0">
              <a:buNone/>
              <a:defRPr sz="1200"/>
            </a:lvl3pPr>
            <a:lvl4pPr marL="1079973" indent="0">
              <a:buNone/>
              <a:defRPr sz="1200"/>
            </a:lvl4pPr>
            <a:lvl5pPr marL="1439964" indent="0">
              <a:buNone/>
              <a:defRPr sz="1200"/>
            </a:lvl5pPr>
          </a:lstStyle>
          <a:p>
            <a:pPr lvl="0"/>
            <a:r>
              <a:rPr lang="fi-FI"/>
              <a:t>Muokkaa tekstin perustyylejä</a:t>
            </a:r>
          </a:p>
        </p:txBody>
      </p:sp>
      <p:sp>
        <p:nvSpPr>
          <p:cNvPr id="38" name="Tekstin paikkamerkki 2">
            <a:extLst>
              <a:ext uri="{FF2B5EF4-FFF2-40B4-BE49-F238E27FC236}">
                <a16:creationId xmlns:a16="http://schemas.microsoft.com/office/drawing/2014/main" id="{062EEE4C-B691-4B0A-89F7-7EE6238F3F9B}"/>
              </a:ext>
            </a:extLst>
          </p:cNvPr>
          <p:cNvSpPr>
            <a:spLocks noGrp="1"/>
          </p:cNvSpPr>
          <p:nvPr>
            <p:ph type="body" sz="quarter" idx="20" hasCustomPrompt="1"/>
          </p:nvPr>
        </p:nvSpPr>
        <p:spPr>
          <a:xfrm>
            <a:off x="902708" y="4922016"/>
            <a:ext cx="936000" cy="936000"/>
          </a:xfrm>
          <a:prstGeom prst="ellipse">
            <a:avLst/>
          </a:prstGeom>
          <a:solidFill>
            <a:srgbClr val="009CDB"/>
          </a:solidFill>
        </p:spPr>
        <p:txBody>
          <a:bodyPr anchor="ctr"/>
          <a:lstStyle>
            <a:lvl1pPr marL="0" indent="0" algn="ctr">
              <a:buNone/>
              <a:defRPr>
                <a:solidFill>
                  <a:schemeClr val="tx1"/>
                </a:solidFill>
              </a:defRPr>
            </a:lvl1pPr>
            <a:lvl2pPr>
              <a:defRPr>
                <a:solidFill>
                  <a:srgbClr val="003580"/>
                </a:solidFill>
              </a:defRPr>
            </a:lvl2pPr>
            <a:lvl3pPr>
              <a:defRPr>
                <a:solidFill>
                  <a:srgbClr val="003580"/>
                </a:solidFill>
              </a:defRPr>
            </a:lvl3pPr>
            <a:lvl4pPr>
              <a:defRPr>
                <a:solidFill>
                  <a:srgbClr val="003580"/>
                </a:solidFill>
              </a:defRPr>
            </a:lvl4pPr>
            <a:lvl5pPr>
              <a:defRPr>
                <a:solidFill>
                  <a:srgbClr val="003580"/>
                </a:solidFill>
              </a:defRPr>
            </a:lvl5pPr>
          </a:lstStyle>
          <a:p>
            <a:pPr lvl="0"/>
            <a:r>
              <a:rPr lang="fi-FI" dirty="0"/>
              <a:t>4</a:t>
            </a:r>
          </a:p>
        </p:txBody>
      </p:sp>
      <p:sp>
        <p:nvSpPr>
          <p:cNvPr id="32" name="Tekstin paikkamerkki 16">
            <a:extLst>
              <a:ext uri="{FF2B5EF4-FFF2-40B4-BE49-F238E27FC236}">
                <a16:creationId xmlns:a16="http://schemas.microsoft.com/office/drawing/2014/main" id="{84140918-6267-46A1-9627-F253BD10ABE9}"/>
              </a:ext>
            </a:extLst>
          </p:cNvPr>
          <p:cNvSpPr>
            <a:spLocks noGrp="1"/>
          </p:cNvSpPr>
          <p:nvPr>
            <p:ph type="body" sz="quarter" idx="15"/>
          </p:nvPr>
        </p:nvSpPr>
        <p:spPr>
          <a:xfrm>
            <a:off x="2160000" y="4922016"/>
            <a:ext cx="9072000" cy="936000"/>
          </a:xfrm>
        </p:spPr>
        <p:txBody>
          <a:bodyPr anchor="ctr"/>
          <a:lstStyle>
            <a:lvl1pPr marL="0" indent="0">
              <a:spcAft>
                <a:spcPts val="0"/>
              </a:spcAft>
              <a:buNone/>
              <a:defRPr sz="1600"/>
            </a:lvl1pPr>
            <a:lvl2pPr marL="359991" indent="0">
              <a:buNone/>
              <a:defRPr sz="1200"/>
            </a:lvl2pPr>
            <a:lvl3pPr marL="719982" indent="0">
              <a:buNone/>
              <a:defRPr sz="1200"/>
            </a:lvl3pPr>
            <a:lvl4pPr marL="1079973" indent="0">
              <a:buNone/>
              <a:defRPr sz="1200"/>
            </a:lvl4pPr>
            <a:lvl5pPr marL="1439964" indent="0">
              <a:buNone/>
              <a:defRPr sz="1200"/>
            </a:lvl5pPr>
          </a:lstStyle>
          <a:p>
            <a:pPr lvl="0"/>
            <a:r>
              <a:rPr lang="fi-FI"/>
              <a:t>Muokkaa tekstin perustyylejä</a:t>
            </a:r>
          </a:p>
        </p:txBody>
      </p:sp>
    </p:spTree>
    <p:extLst>
      <p:ext uri="{BB962C8B-B14F-4D97-AF65-F5344CB8AC3E}">
        <p14:creationId xmlns:p14="http://schemas.microsoft.com/office/powerpoint/2010/main" val="2751079335"/>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eljä kohtaa">
    <p:spTree>
      <p:nvGrpSpPr>
        <p:cNvPr id="1" name=""/>
        <p:cNvGrpSpPr/>
        <p:nvPr/>
      </p:nvGrpSpPr>
      <p:grpSpPr>
        <a:xfrm>
          <a:off x="0" y="0"/>
          <a:ext cx="0" cy="0"/>
          <a:chOff x="0" y="0"/>
          <a:chExt cx="0" cy="0"/>
        </a:xfrm>
      </p:grpSpPr>
      <p:sp>
        <p:nvSpPr>
          <p:cNvPr id="26" name="Otsikko 25">
            <a:extLst>
              <a:ext uri="{FF2B5EF4-FFF2-40B4-BE49-F238E27FC236}">
                <a16:creationId xmlns:a16="http://schemas.microsoft.com/office/drawing/2014/main" id="{644CDF02-6504-41F8-B4FE-0DA176E553E2}"/>
              </a:ext>
            </a:extLst>
          </p:cNvPr>
          <p:cNvSpPr>
            <a:spLocks noGrp="1"/>
          </p:cNvSpPr>
          <p:nvPr>
            <p:ph type="title"/>
          </p:nvPr>
        </p:nvSpPr>
        <p:spPr/>
        <p:txBody>
          <a:bodyPr/>
          <a:lstStyle/>
          <a:p>
            <a:r>
              <a:rPr lang="fi-FI"/>
              <a:t>Muokkaa perustyyl. napsautt.</a:t>
            </a:r>
          </a:p>
        </p:txBody>
      </p:sp>
      <p:sp>
        <p:nvSpPr>
          <p:cNvPr id="3" name="Tekstin paikkamerkki 2">
            <a:extLst>
              <a:ext uri="{FF2B5EF4-FFF2-40B4-BE49-F238E27FC236}">
                <a16:creationId xmlns:a16="http://schemas.microsoft.com/office/drawing/2014/main" id="{3BE73736-6EA4-4426-936B-511BFC15417A}"/>
              </a:ext>
            </a:extLst>
          </p:cNvPr>
          <p:cNvSpPr>
            <a:spLocks noGrp="1"/>
          </p:cNvSpPr>
          <p:nvPr>
            <p:ph type="body" sz="quarter" idx="17" hasCustomPrompt="1"/>
          </p:nvPr>
        </p:nvSpPr>
        <p:spPr>
          <a:xfrm>
            <a:off x="935999" y="1646016"/>
            <a:ext cx="936000" cy="936000"/>
          </a:xfrm>
          <a:prstGeom prst="ellipse">
            <a:avLst/>
          </a:prstGeom>
          <a:solidFill>
            <a:srgbClr val="087E32"/>
          </a:solidFill>
        </p:spPr>
        <p:txBody>
          <a:bodyPr anchor="ctr"/>
          <a:lstStyle>
            <a:lvl1pPr marL="0" indent="0" algn="ctr">
              <a:buNone/>
              <a:defRPr>
                <a:solidFill>
                  <a:schemeClr val="bg1"/>
                </a:solidFill>
              </a:defRPr>
            </a:lvl1pPr>
            <a:lvl2pPr>
              <a:defRPr>
                <a:solidFill>
                  <a:srgbClr val="003580"/>
                </a:solidFill>
              </a:defRPr>
            </a:lvl2pPr>
            <a:lvl3pPr>
              <a:defRPr>
                <a:solidFill>
                  <a:srgbClr val="003580"/>
                </a:solidFill>
              </a:defRPr>
            </a:lvl3pPr>
            <a:lvl4pPr>
              <a:defRPr>
                <a:solidFill>
                  <a:srgbClr val="003580"/>
                </a:solidFill>
              </a:defRPr>
            </a:lvl4pPr>
            <a:lvl5pPr>
              <a:defRPr>
                <a:solidFill>
                  <a:srgbClr val="003580"/>
                </a:solidFill>
              </a:defRPr>
            </a:lvl5pPr>
          </a:lstStyle>
          <a:p>
            <a:pPr lvl="0"/>
            <a:r>
              <a:rPr lang="fi-FI" dirty="0"/>
              <a:t>1</a:t>
            </a:r>
          </a:p>
        </p:txBody>
      </p:sp>
      <p:sp>
        <p:nvSpPr>
          <p:cNvPr id="30" name="Tekstin paikkamerkki 16">
            <a:extLst>
              <a:ext uri="{FF2B5EF4-FFF2-40B4-BE49-F238E27FC236}">
                <a16:creationId xmlns:a16="http://schemas.microsoft.com/office/drawing/2014/main" id="{11592A8B-A886-4C0B-A780-4917685FE656}"/>
              </a:ext>
            </a:extLst>
          </p:cNvPr>
          <p:cNvSpPr>
            <a:spLocks noGrp="1"/>
          </p:cNvSpPr>
          <p:nvPr>
            <p:ph type="body" sz="quarter" idx="13"/>
          </p:nvPr>
        </p:nvSpPr>
        <p:spPr>
          <a:xfrm>
            <a:off x="2160000" y="1646016"/>
            <a:ext cx="9072000" cy="936000"/>
          </a:xfrm>
        </p:spPr>
        <p:txBody>
          <a:bodyPr anchor="ctr"/>
          <a:lstStyle>
            <a:lvl1pPr marL="0" indent="0">
              <a:spcAft>
                <a:spcPts val="0"/>
              </a:spcAft>
              <a:buNone/>
              <a:defRPr sz="1600"/>
            </a:lvl1pPr>
            <a:lvl2pPr marL="359991" indent="0">
              <a:buNone/>
              <a:defRPr sz="1200"/>
            </a:lvl2pPr>
            <a:lvl3pPr marL="719982" indent="0">
              <a:buNone/>
              <a:defRPr sz="1200"/>
            </a:lvl3pPr>
            <a:lvl4pPr marL="1079973" indent="0">
              <a:buNone/>
              <a:defRPr sz="1200"/>
            </a:lvl4pPr>
            <a:lvl5pPr marL="1439964" indent="0">
              <a:buNone/>
              <a:defRPr sz="1200"/>
            </a:lvl5pPr>
          </a:lstStyle>
          <a:p>
            <a:pPr lvl="0"/>
            <a:r>
              <a:rPr lang="fi-FI"/>
              <a:t>Muokkaa tekstin perustyylejä</a:t>
            </a:r>
          </a:p>
        </p:txBody>
      </p:sp>
      <p:sp>
        <p:nvSpPr>
          <p:cNvPr id="36" name="Tekstin paikkamerkki 2">
            <a:extLst>
              <a:ext uri="{FF2B5EF4-FFF2-40B4-BE49-F238E27FC236}">
                <a16:creationId xmlns:a16="http://schemas.microsoft.com/office/drawing/2014/main" id="{73CE68F0-C00E-434E-84FC-0AAF6CD23921}"/>
              </a:ext>
            </a:extLst>
          </p:cNvPr>
          <p:cNvSpPr>
            <a:spLocks noGrp="1"/>
          </p:cNvSpPr>
          <p:nvPr>
            <p:ph type="body" sz="quarter" idx="18" hasCustomPrompt="1"/>
          </p:nvPr>
        </p:nvSpPr>
        <p:spPr>
          <a:xfrm>
            <a:off x="924902" y="2726016"/>
            <a:ext cx="936000" cy="936000"/>
          </a:xfrm>
          <a:prstGeom prst="ellipse">
            <a:avLst/>
          </a:prstGeom>
          <a:solidFill>
            <a:srgbClr val="087E32"/>
          </a:solidFill>
        </p:spPr>
        <p:txBody>
          <a:bodyPr anchor="ctr"/>
          <a:lstStyle>
            <a:lvl1pPr marL="0" indent="0" algn="ctr">
              <a:buNone/>
              <a:defRPr>
                <a:solidFill>
                  <a:schemeClr val="bg1"/>
                </a:solidFill>
              </a:defRPr>
            </a:lvl1pPr>
            <a:lvl2pPr>
              <a:defRPr>
                <a:solidFill>
                  <a:srgbClr val="003580"/>
                </a:solidFill>
              </a:defRPr>
            </a:lvl2pPr>
            <a:lvl3pPr>
              <a:defRPr>
                <a:solidFill>
                  <a:srgbClr val="003580"/>
                </a:solidFill>
              </a:defRPr>
            </a:lvl3pPr>
            <a:lvl4pPr>
              <a:defRPr>
                <a:solidFill>
                  <a:srgbClr val="003580"/>
                </a:solidFill>
              </a:defRPr>
            </a:lvl4pPr>
            <a:lvl5pPr>
              <a:defRPr>
                <a:solidFill>
                  <a:srgbClr val="003580"/>
                </a:solidFill>
              </a:defRPr>
            </a:lvl5pPr>
          </a:lstStyle>
          <a:p>
            <a:pPr lvl="0"/>
            <a:r>
              <a:rPr lang="fi-FI" dirty="0"/>
              <a:t>2</a:t>
            </a:r>
          </a:p>
        </p:txBody>
      </p:sp>
      <p:sp>
        <p:nvSpPr>
          <p:cNvPr id="31" name="Tekstin paikkamerkki 16">
            <a:extLst>
              <a:ext uri="{FF2B5EF4-FFF2-40B4-BE49-F238E27FC236}">
                <a16:creationId xmlns:a16="http://schemas.microsoft.com/office/drawing/2014/main" id="{C226F493-5803-44D0-99B8-376677DBBBB2}"/>
              </a:ext>
            </a:extLst>
          </p:cNvPr>
          <p:cNvSpPr>
            <a:spLocks noGrp="1"/>
          </p:cNvSpPr>
          <p:nvPr>
            <p:ph type="body" sz="quarter" idx="14"/>
          </p:nvPr>
        </p:nvSpPr>
        <p:spPr>
          <a:xfrm>
            <a:off x="2160000" y="2726016"/>
            <a:ext cx="9072000" cy="936000"/>
          </a:xfrm>
        </p:spPr>
        <p:txBody>
          <a:bodyPr anchor="ctr"/>
          <a:lstStyle>
            <a:lvl1pPr marL="0" indent="0">
              <a:spcAft>
                <a:spcPts val="0"/>
              </a:spcAft>
              <a:buNone/>
              <a:defRPr sz="1600"/>
            </a:lvl1pPr>
            <a:lvl2pPr marL="359991" indent="0">
              <a:buNone/>
              <a:defRPr sz="1200"/>
            </a:lvl2pPr>
            <a:lvl3pPr marL="719982" indent="0">
              <a:buNone/>
              <a:defRPr sz="1200"/>
            </a:lvl3pPr>
            <a:lvl4pPr marL="1079973" indent="0">
              <a:buNone/>
              <a:defRPr sz="1200"/>
            </a:lvl4pPr>
            <a:lvl5pPr marL="1439964" indent="0">
              <a:buNone/>
              <a:defRPr sz="1200"/>
            </a:lvl5pPr>
          </a:lstStyle>
          <a:p>
            <a:pPr lvl="0"/>
            <a:r>
              <a:rPr lang="fi-FI"/>
              <a:t>Muokkaa tekstin perustyylejä</a:t>
            </a:r>
          </a:p>
        </p:txBody>
      </p:sp>
      <p:sp>
        <p:nvSpPr>
          <p:cNvPr id="37" name="Tekstin paikkamerkki 2">
            <a:extLst>
              <a:ext uri="{FF2B5EF4-FFF2-40B4-BE49-F238E27FC236}">
                <a16:creationId xmlns:a16="http://schemas.microsoft.com/office/drawing/2014/main" id="{B3BAF629-2B1F-4DE1-91FD-CE0F737B3E37}"/>
              </a:ext>
            </a:extLst>
          </p:cNvPr>
          <p:cNvSpPr>
            <a:spLocks noGrp="1"/>
          </p:cNvSpPr>
          <p:nvPr>
            <p:ph type="body" sz="quarter" idx="19" hasCustomPrompt="1"/>
          </p:nvPr>
        </p:nvSpPr>
        <p:spPr>
          <a:xfrm>
            <a:off x="913805" y="3842016"/>
            <a:ext cx="936000" cy="936000"/>
          </a:xfrm>
          <a:prstGeom prst="ellipse">
            <a:avLst/>
          </a:prstGeom>
          <a:solidFill>
            <a:srgbClr val="087E32"/>
          </a:solidFill>
        </p:spPr>
        <p:txBody>
          <a:bodyPr anchor="ctr"/>
          <a:lstStyle>
            <a:lvl1pPr marL="0" indent="0" algn="ctr">
              <a:buNone/>
              <a:defRPr>
                <a:solidFill>
                  <a:schemeClr val="bg1"/>
                </a:solidFill>
              </a:defRPr>
            </a:lvl1pPr>
            <a:lvl2pPr>
              <a:defRPr>
                <a:solidFill>
                  <a:srgbClr val="003580"/>
                </a:solidFill>
              </a:defRPr>
            </a:lvl2pPr>
            <a:lvl3pPr>
              <a:defRPr>
                <a:solidFill>
                  <a:srgbClr val="003580"/>
                </a:solidFill>
              </a:defRPr>
            </a:lvl3pPr>
            <a:lvl4pPr>
              <a:defRPr>
                <a:solidFill>
                  <a:srgbClr val="003580"/>
                </a:solidFill>
              </a:defRPr>
            </a:lvl4pPr>
            <a:lvl5pPr>
              <a:defRPr>
                <a:solidFill>
                  <a:srgbClr val="003580"/>
                </a:solidFill>
              </a:defRPr>
            </a:lvl5pPr>
          </a:lstStyle>
          <a:p>
            <a:pPr lvl="0"/>
            <a:r>
              <a:rPr lang="fi-FI" dirty="0"/>
              <a:t>3</a:t>
            </a:r>
          </a:p>
        </p:txBody>
      </p:sp>
      <p:sp>
        <p:nvSpPr>
          <p:cNvPr id="33" name="Tekstin paikkamerkki 16">
            <a:extLst>
              <a:ext uri="{FF2B5EF4-FFF2-40B4-BE49-F238E27FC236}">
                <a16:creationId xmlns:a16="http://schemas.microsoft.com/office/drawing/2014/main" id="{8C0A3A11-EDE0-4D73-966A-4F77AFAF5B28}"/>
              </a:ext>
            </a:extLst>
          </p:cNvPr>
          <p:cNvSpPr>
            <a:spLocks noGrp="1"/>
          </p:cNvSpPr>
          <p:nvPr>
            <p:ph type="body" sz="quarter" idx="16"/>
          </p:nvPr>
        </p:nvSpPr>
        <p:spPr>
          <a:xfrm>
            <a:off x="2160000" y="3842016"/>
            <a:ext cx="9072000" cy="936000"/>
          </a:xfrm>
        </p:spPr>
        <p:txBody>
          <a:bodyPr anchor="ctr"/>
          <a:lstStyle>
            <a:lvl1pPr marL="0" indent="0">
              <a:spcAft>
                <a:spcPts val="0"/>
              </a:spcAft>
              <a:buNone/>
              <a:defRPr sz="1600"/>
            </a:lvl1pPr>
            <a:lvl2pPr marL="359991" indent="0">
              <a:buNone/>
              <a:defRPr sz="1200"/>
            </a:lvl2pPr>
            <a:lvl3pPr marL="719982" indent="0">
              <a:buNone/>
              <a:defRPr sz="1200"/>
            </a:lvl3pPr>
            <a:lvl4pPr marL="1079973" indent="0">
              <a:buNone/>
              <a:defRPr sz="1200"/>
            </a:lvl4pPr>
            <a:lvl5pPr marL="1439964" indent="0">
              <a:buNone/>
              <a:defRPr sz="1200"/>
            </a:lvl5pPr>
          </a:lstStyle>
          <a:p>
            <a:pPr lvl="0"/>
            <a:r>
              <a:rPr lang="fi-FI"/>
              <a:t>Muokkaa tekstin perustyylejä</a:t>
            </a:r>
          </a:p>
        </p:txBody>
      </p:sp>
      <p:sp>
        <p:nvSpPr>
          <p:cNvPr id="38" name="Tekstin paikkamerkki 2">
            <a:extLst>
              <a:ext uri="{FF2B5EF4-FFF2-40B4-BE49-F238E27FC236}">
                <a16:creationId xmlns:a16="http://schemas.microsoft.com/office/drawing/2014/main" id="{062EEE4C-B691-4B0A-89F7-7EE6238F3F9B}"/>
              </a:ext>
            </a:extLst>
          </p:cNvPr>
          <p:cNvSpPr>
            <a:spLocks noGrp="1"/>
          </p:cNvSpPr>
          <p:nvPr>
            <p:ph type="body" sz="quarter" idx="20" hasCustomPrompt="1"/>
          </p:nvPr>
        </p:nvSpPr>
        <p:spPr>
          <a:xfrm>
            <a:off x="902708" y="4922016"/>
            <a:ext cx="936000" cy="936000"/>
          </a:xfrm>
          <a:prstGeom prst="ellipse">
            <a:avLst/>
          </a:prstGeom>
          <a:solidFill>
            <a:srgbClr val="087E32"/>
          </a:solidFill>
        </p:spPr>
        <p:txBody>
          <a:bodyPr anchor="ctr"/>
          <a:lstStyle>
            <a:lvl1pPr marL="0" indent="0" algn="ctr">
              <a:buNone/>
              <a:defRPr>
                <a:solidFill>
                  <a:schemeClr val="bg1"/>
                </a:solidFill>
              </a:defRPr>
            </a:lvl1pPr>
            <a:lvl2pPr>
              <a:defRPr>
                <a:solidFill>
                  <a:srgbClr val="003580"/>
                </a:solidFill>
              </a:defRPr>
            </a:lvl2pPr>
            <a:lvl3pPr>
              <a:defRPr>
                <a:solidFill>
                  <a:srgbClr val="003580"/>
                </a:solidFill>
              </a:defRPr>
            </a:lvl3pPr>
            <a:lvl4pPr>
              <a:defRPr>
                <a:solidFill>
                  <a:srgbClr val="003580"/>
                </a:solidFill>
              </a:defRPr>
            </a:lvl4pPr>
            <a:lvl5pPr>
              <a:defRPr>
                <a:solidFill>
                  <a:srgbClr val="003580"/>
                </a:solidFill>
              </a:defRPr>
            </a:lvl5pPr>
          </a:lstStyle>
          <a:p>
            <a:pPr lvl="0"/>
            <a:r>
              <a:rPr lang="fi-FI" dirty="0"/>
              <a:t>4</a:t>
            </a:r>
          </a:p>
        </p:txBody>
      </p:sp>
      <p:sp>
        <p:nvSpPr>
          <p:cNvPr id="32" name="Tekstin paikkamerkki 16">
            <a:extLst>
              <a:ext uri="{FF2B5EF4-FFF2-40B4-BE49-F238E27FC236}">
                <a16:creationId xmlns:a16="http://schemas.microsoft.com/office/drawing/2014/main" id="{84140918-6267-46A1-9627-F253BD10ABE9}"/>
              </a:ext>
            </a:extLst>
          </p:cNvPr>
          <p:cNvSpPr>
            <a:spLocks noGrp="1"/>
          </p:cNvSpPr>
          <p:nvPr>
            <p:ph type="body" sz="quarter" idx="15"/>
          </p:nvPr>
        </p:nvSpPr>
        <p:spPr>
          <a:xfrm>
            <a:off x="2160000" y="4922016"/>
            <a:ext cx="9072000" cy="936000"/>
          </a:xfrm>
        </p:spPr>
        <p:txBody>
          <a:bodyPr anchor="ctr"/>
          <a:lstStyle>
            <a:lvl1pPr marL="0" indent="0">
              <a:spcAft>
                <a:spcPts val="0"/>
              </a:spcAft>
              <a:buNone/>
              <a:defRPr sz="1600"/>
            </a:lvl1pPr>
            <a:lvl2pPr marL="359991" indent="0">
              <a:buNone/>
              <a:defRPr sz="1200"/>
            </a:lvl2pPr>
            <a:lvl3pPr marL="719982" indent="0">
              <a:buNone/>
              <a:defRPr sz="1200"/>
            </a:lvl3pPr>
            <a:lvl4pPr marL="1079973" indent="0">
              <a:buNone/>
              <a:defRPr sz="1200"/>
            </a:lvl4pPr>
            <a:lvl5pPr marL="1439964" indent="0">
              <a:buNone/>
              <a:defRPr sz="1200"/>
            </a:lvl5pPr>
          </a:lstStyle>
          <a:p>
            <a:pPr lvl="0"/>
            <a:r>
              <a:rPr lang="fi-FI"/>
              <a:t>Muokkaa tekstin perustyylejä</a:t>
            </a:r>
          </a:p>
        </p:txBody>
      </p:sp>
    </p:spTree>
    <p:extLst>
      <p:ext uri="{BB962C8B-B14F-4D97-AF65-F5344CB8AC3E}">
        <p14:creationId xmlns:p14="http://schemas.microsoft.com/office/powerpoint/2010/main" val="4090905541"/>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p:cNvSpPr>
            <a:spLocks noGrp="1"/>
          </p:cNvSpPr>
          <p:nvPr>
            <p:ph type="dt" sz="half" idx="10"/>
          </p:nvPr>
        </p:nvSpPr>
        <p:spPr/>
        <p:txBody>
          <a:bodyPr/>
          <a:lstStyle/>
          <a:p>
            <a:fld id="{F630560A-1D36-451B-9399-5AE91D9195E9}" type="datetimeFigureOut">
              <a:rPr lang="fi-FI" smtClean="0"/>
              <a:t>15.6.2023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A8121AAF-D9A5-42D7-923F-6964DE92CEA0}" type="slidenum">
              <a:rPr lang="fi-FI" smtClean="0"/>
              <a:t>‹#›</a:t>
            </a:fld>
            <a:endParaRPr lang="fi-FI"/>
          </a:p>
        </p:txBody>
      </p:sp>
    </p:spTree>
    <p:extLst>
      <p:ext uri="{BB962C8B-B14F-4D97-AF65-F5344CB8AC3E}">
        <p14:creationId xmlns:p14="http://schemas.microsoft.com/office/powerpoint/2010/main" val="1583965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9_Otsikkodia 9">
    <p:bg>
      <p:bgRef idx="1001">
        <a:schemeClr val="bg1"/>
      </p:bgRef>
    </p:bg>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227"/>
            <a:ext cx="12192000" cy="6858000"/>
          </a:xfrm>
          <a:prstGeom prst="rect">
            <a:avLst/>
          </a:prstGeom>
        </p:spPr>
      </p:pic>
      <p:sp>
        <p:nvSpPr>
          <p:cNvPr id="8" name="Suorakulmio 7">
            <a:extLst>
              <a:ext uri="{FF2B5EF4-FFF2-40B4-BE49-F238E27FC236}">
                <a16:creationId xmlns:a16="http://schemas.microsoft.com/office/drawing/2014/main" id="{6F361342-592A-43F3-95A5-5D5C0CB41488}"/>
              </a:ext>
            </a:extLst>
          </p:cNvPr>
          <p:cNvSpPr/>
          <p:nvPr/>
        </p:nvSpPr>
        <p:spPr>
          <a:xfrm>
            <a:off x="11832000" y="0"/>
            <a:ext cx="360000" cy="68760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Ryhmä 9">
            <a:extLst>
              <a:ext uri="{FF2B5EF4-FFF2-40B4-BE49-F238E27FC236}">
                <a16:creationId xmlns:a16="http://schemas.microsoft.com/office/drawing/2014/main" id="{62DD8249-3CE6-455B-A6A0-E4981FDF48E2}"/>
              </a:ext>
            </a:extLst>
          </p:cNvPr>
          <p:cNvGrpSpPr/>
          <p:nvPr/>
        </p:nvGrpSpPr>
        <p:grpSpPr bwMode="white">
          <a:xfrm>
            <a:off x="-1200" y="5030"/>
            <a:ext cx="12194400" cy="6876000"/>
            <a:chOff x="-1200" y="0"/>
            <a:chExt cx="12194400" cy="6876000"/>
          </a:xfrm>
        </p:grpSpPr>
        <p:sp>
          <p:nvSpPr>
            <p:cNvPr id="11" name="Suorakulmio 10">
              <a:extLst>
                <a:ext uri="{FF2B5EF4-FFF2-40B4-BE49-F238E27FC236}">
                  <a16:creationId xmlns:a16="http://schemas.microsoft.com/office/drawing/2014/main" id="{9720C727-D834-42B4-BDB4-0D3E150E9AB2}"/>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851D55-3BF3-4DA0-A760-6BAC01FE19CE}"/>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29598BD-C80D-4DDB-973D-8F8D44F11BDD}"/>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D62F4F89-15E3-413D-8AAE-0E815D0561E4}"/>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9" name="Kuva 18">
            <a:extLst>
              <a:ext uri="{FF2B5EF4-FFF2-40B4-BE49-F238E27FC236}">
                <a16:creationId xmlns:a16="http://schemas.microsoft.com/office/drawing/2014/main" id="{3D6ED119-5D38-418D-95E5-C4015ABD8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4000" y="563753"/>
            <a:ext cx="1350000" cy="540000"/>
          </a:xfrm>
          <a:prstGeom prst="rect">
            <a:avLst/>
          </a:prstGeom>
        </p:spPr>
      </p:pic>
      <p:sp>
        <p:nvSpPr>
          <p:cNvPr id="18" name="Otsikko 1"/>
          <p:cNvSpPr>
            <a:spLocks noGrp="1"/>
          </p:cNvSpPr>
          <p:nvPr>
            <p:ph type="ctrTitle" hasCustomPrompt="1"/>
          </p:nvPr>
        </p:nvSpPr>
        <p:spPr bwMode="black">
          <a:xfrm>
            <a:off x="5898188" y="3583337"/>
            <a:ext cx="6143124" cy="1152128"/>
          </a:xfrm>
          <a:solidFill>
            <a:schemeClr val="bg1"/>
          </a:solidFill>
        </p:spPr>
        <p:txBody>
          <a:bodyPr anchor="ctr">
            <a:noAutofit/>
          </a:bodyPr>
          <a:lstStyle>
            <a:lvl1pPr defTabSz="540000">
              <a:lnSpc>
                <a:spcPct val="100000"/>
              </a:lnSpc>
              <a:defRPr sz="4000"/>
            </a:lvl1pPr>
          </a:lstStyle>
          <a:p>
            <a:r>
              <a:rPr lang="fi-FI" dirty="0"/>
              <a:t>	Otsikon paikka.</a:t>
            </a:r>
          </a:p>
        </p:txBody>
      </p:sp>
    </p:spTree>
    <p:extLst>
      <p:ext uri="{BB962C8B-B14F-4D97-AF65-F5344CB8AC3E}">
        <p14:creationId xmlns:p14="http://schemas.microsoft.com/office/powerpoint/2010/main" val="236457806"/>
      </p:ext>
    </p:extLst>
  </p:cSld>
  <p:clrMapOvr>
    <a:overrideClrMapping bg1="lt1" tx1="dk1" bg2="lt2" tx2="dk2" accent1="accent1" accent2="accent2" accent3="accent3" accent4="accent4" accent5="accent5" accent6="accent6" hlink="hlink" folHlink="folHlink"/>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0_Otsikkodia10">
    <p:bg>
      <p:bgRef idx="1001">
        <a:schemeClr val="bg1"/>
      </p:bgRef>
    </p:bg>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36" y="9233"/>
            <a:ext cx="12171263" cy="6849903"/>
          </a:xfrm>
          <a:prstGeom prst="rect">
            <a:avLst/>
          </a:prstGeom>
        </p:spPr>
      </p:pic>
      <p:sp>
        <p:nvSpPr>
          <p:cNvPr id="8" name="Suorakulmio 7">
            <a:extLst>
              <a:ext uri="{FF2B5EF4-FFF2-40B4-BE49-F238E27FC236}">
                <a16:creationId xmlns:a16="http://schemas.microsoft.com/office/drawing/2014/main" id="{6F361342-592A-43F3-95A5-5D5C0CB41488}"/>
              </a:ext>
            </a:extLst>
          </p:cNvPr>
          <p:cNvSpPr/>
          <p:nvPr/>
        </p:nvSpPr>
        <p:spPr>
          <a:xfrm>
            <a:off x="11832000" y="0"/>
            <a:ext cx="360000" cy="68760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Ryhmä 9">
            <a:extLst>
              <a:ext uri="{FF2B5EF4-FFF2-40B4-BE49-F238E27FC236}">
                <a16:creationId xmlns:a16="http://schemas.microsoft.com/office/drawing/2014/main" id="{62DD8249-3CE6-455B-A6A0-E4981FDF48E2}"/>
              </a:ext>
            </a:extLst>
          </p:cNvPr>
          <p:cNvGrpSpPr/>
          <p:nvPr/>
        </p:nvGrpSpPr>
        <p:grpSpPr bwMode="white">
          <a:xfrm>
            <a:off x="-1200" y="0"/>
            <a:ext cx="12194400" cy="6876000"/>
            <a:chOff x="-1200" y="0"/>
            <a:chExt cx="12194400" cy="6876000"/>
          </a:xfrm>
        </p:grpSpPr>
        <p:sp>
          <p:nvSpPr>
            <p:cNvPr id="11" name="Suorakulmio 10">
              <a:extLst>
                <a:ext uri="{FF2B5EF4-FFF2-40B4-BE49-F238E27FC236}">
                  <a16:creationId xmlns:a16="http://schemas.microsoft.com/office/drawing/2014/main" id="{9720C727-D834-42B4-BDB4-0D3E150E9AB2}"/>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851D55-3BF3-4DA0-A760-6BAC01FE19CE}"/>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29598BD-C80D-4DDB-973D-8F8D44F11BDD}"/>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D62F4F89-15E3-413D-8AAE-0E815D0561E4}"/>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9" name="Kuva 18">
            <a:extLst>
              <a:ext uri="{FF2B5EF4-FFF2-40B4-BE49-F238E27FC236}">
                <a16:creationId xmlns:a16="http://schemas.microsoft.com/office/drawing/2014/main" id="{3D6ED119-5D38-418D-95E5-C4015ABD8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4000" y="5796000"/>
            <a:ext cx="1350000" cy="540000"/>
          </a:xfrm>
          <a:prstGeom prst="rect">
            <a:avLst/>
          </a:prstGeom>
        </p:spPr>
      </p:pic>
      <p:sp>
        <p:nvSpPr>
          <p:cNvPr id="13" name="Otsikko 1"/>
          <p:cNvSpPr>
            <a:spLocks noGrp="1"/>
          </p:cNvSpPr>
          <p:nvPr>
            <p:ph type="ctrTitle" hasCustomPrompt="1"/>
          </p:nvPr>
        </p:nvSpPr>
        <p:spPr bwMode="black">
          <a:xfrm>
            <a:off x="5898188" y="3583337"/>
            <a:ext cx="6143124" cy="1152128"/>
          </a:xfrm>
          <a:solidFill>
            <a:schemeClr val="bg1"/>
          </a:solidFill>
        </p:spPr>
        <p:txBody>
          <a:bodyPr anchor="ctr">
            <a:noAutofit/>
          </a:bodyPr>
          <a:lstStyle>
            <a:lvl1pPr defTabSz="540000">
              <a:lnSpc>
                <a:spcPct val="100000"/>
              </a:lnSpc>
              <a:defRPr sz="4000"/>
            </a:lvl1pPr>
          </a:lstStyle>
          <a:p>
            <a:r>
              <a:rPr lang="fi-FI" dirty="0"/>
              <a:t>	Otsikon paikka.</a:t>
            </a:r>
          </a:p>
        </p:txBody>
      </p:sp>
    </p:spTree>
    <p:extLst>
      <p:ext uri="{BB962C8B-B14F-4D97-AF65-F5344CB8AC3E}">
        <p14:creationId xmlns:p14="http://schemas.microsoft.com/office/powerpoint/2010/main" val="3809886234"/>
      </p:ext>
    </p:extLst>
  </p:cSld>
  <p:clrMapOvr>
    <a:overrideClrMapping bg1="lt1" tx1="dk1" bg2="lt2" tx2="dk2" accent1="accent1" accent2="accent2" accent3="accent3" accent4="accent4" accent5="accent5" accent6="accent6" hlink="hlink" folHlink="folHlink"/>
  </p:clrMapOvr>
  <p:hf hdr="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Otsikkodia4">
    <p:bg>
      <p:bgRef idx="1001">
        <a:schemeClr val="bg1"/>
      </p:bgRef>
    </p:bg>
    <p:spTree>
      <p:nvGrpSpPr>
        <p:cNvPr id="1" name=""/>
        <p:cNvGrpSpPr/>
        <p:nvPr/>
      </p:nvGrpSpPr>
      <p:grpSpPr>
        <a:xfrm>
          <a:off x="0" y="0"/>
          <a:ext cx="0" cy="0"/>
          <a:chOff x="0" y="0"/>
          <a:chExt cx="0" cy="0"/>
        </a:xfrm>
      </p:grpSpPr>
      <p:pic>
        <p:nvPicPr>
          <p:cNvPr id="3" name="Kuva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552" y="102188"/>
            <a:ext cx="11948160" cy="6720840"/>
          </a:xfrm>
          <a:prstGeom prst="rect">
            <a:avLst/>
          </a:prstGeom>
        </p:spPr>
      </p:pic>
      <p:sp>
        <p:nvSpPr>
          <p:cNvPr id="8" name="Suorakulmio 7">
            <a:extLst>
              <a:ext uri="{FF2B5EF4-FFF2-40B4-BE49-F238E27FC236}">
                <a16:creationId xmlns:a16="http://schemas.microsoft.com/office/drawing/2014/main" id="{6F361342-592A-43F3-95A5-5D5C0CB41488}"/>
              </a:ext>
            </a:extLst>
          </p:cNvPr>
          <p:cNvSpPr/>
          <p:nvPr/>
        </p:nvSpPr>
        <p:spPr>
          <a:xfrm>
            <a:off x="11832000" y="0"/>
            <a:ext cx="360000" cy="68760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Ryhmä 9">
            <a:extLst>
              <a:ext uri="{FF2B5EF4-FFF2-40B4-BE49-F238E27FC236}">
                <a16:creationId xmlns:a16="http://schemas.microsoft.com/office/drawing/2014/main" id="{62DD8249-3CE6-455B-A6A0-E4981FDF48E2}"/>
              </a:ext>
            </a:extLst>
          </p:cNvPr>
          <p:cNvGrpSpPr/>
          <p:nvPr/>
        </p:nvGrpSpPr>
        <p:grpSpPr bwMode="white">
          <a:xfrm>
            <a:off x="-1200" y="0"/>
            <a:ext cx="12194400" cy="6876000"/>
            <a:chOff x="-1200" y="0"/>
            <a:chExt cx="12194400" cy="6876000"/>
          </a:xfrm>
        </p:grpSpPr>
        <p:sp>
          <p:nvSpPr>
            <p:cNvPr id="11" name="Suorakulmio 10">
              <a:extLst>
                <a:ext uri="{FF2B5EF4-FFF2-40B4-BE49-F238E27FC236}">
                  <a16:creationId xmlns:a16="http://schemas.microsoft.com/office/drawing/2014/main" id="{9720C727-D834-42B4-BDB4-0D3E150E9AB2}"/>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851D55-3BF3-4DA0-A760-6BAC01FE19CE}"/>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29598BD-C80D-4DDB-973D-8F8D44F11BDD}"/>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D62F4F89-15E3-413D-8AAE-0E815D0561E4}"/>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9" name="Kuva 18">
            <a:extLst>
              <a:ext uri="{FF2B5EF4-FFF2-40B4-BE49-F238E27FC236}">
                <a16:creationId xmlns:a16="http://schemas.microsoft.com/office/drawing/2014/main" id="{3D6ED119-5D38-418D-95E5-C4015ABD8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3034" y="565200"/>
            <a:ext cx="1350000" cy="540000"/>
          </a:xfrm>
          <a:prstGeom prst="rect">
            <a:avLst/>
          </a:prstGeom>
        </p:spPr>
      </p:pic>
      <p:sp>
        <p:nvSpPr>
          <p:cNvPr id="12" name="Otsikko 1"/>
          <p:cNvSpPr>
            <a:spLocks noGrp="1"/>
          </p:cNvSpPr>
          <p:nvPr>
            <p:ph type="ctrTitle" hasCustomPrompt="1"/>
          </p:nvPr>
        </p:nvSpPr>
        <p:spPr bwMode="black">
          <a:xfrm>
            <a:off x="5898188" y="3583337"/>
            <a:ext cx="6143124" cy="1152128"/>
          </a:xfrm>
          <a:solidFill>
            <a:schemeClr val="bg1"/>
          </a:solidFill>
        </p:spPr>
        <p:txBody>
          <a:bodyPr anchor="ctr">
            <a:noAutofit/>
          </a:bodyPr>
          <a:lstStyle>
            <a:lvl1pPr defTabSz="540000">
              <a:lnSpc>
                <a:spcPct val="100000"/>
              </a:lnSpc>
              <a:defRPr sz="4000"/>
            </a:lvl1pPr>
          </a:lstStyle>
          <a:p>
            <a:r>
              <a:rPr lang="fi-FI" dirty="0"/>
              <a:t>	Otsikon paikka.</a:t>
            </a:r>
          </a:p>
        </p:txBody>
      </p:sp>
    </p:spTree>
    <p:extLst>
      <p:ext uri="{BB962C8B-B14F-4D97-AF65-F5344CB8AC3E}">
        <p14:creationId xmlns:p14="http://schemas.microsoft.com/office/powerpoint/2010/main" val="1722305708"/>
      </p:ext>
    </p:extLst>
  </p:cSld>
  <p:clrMapOvr>
    <a:overrideClrMapping bg1="lt1" tx1="dk1" bg2="lt2" tx2="dk2" accent1="accent1" accent2="accent2" accent3="accent3" accent4="accent4" accent5="accent5" accent6="accent6" hlink="hlink" folHlink="folHlink"/>
  </p:clrMapOvr>
  <p:hf hdr="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Otsikkodia5">
    <p:bg>
      <p:bgRef idx="1001">
        <a:schemeClr val="bg1"/>
      </p:bgRef>
    </p:bg>
    <p:spTree>
      <p:nvGrpSpPr>
        <p:cNvPr id="1" name=""/>
        <p:cNvGrpSpPr/>
        <p:nvPr/>
      </p:nvGrpSpPr>
      <p:grpSpPr>
        <a:xfrm>
          <a:off x="0" y="0"/>
          <a:ext cx="0" cy="0"/>
          <a:chOff x="0" y="0"/>
          <a:chExt cx="0" cy="0"/>
        </a:xfrm>
      </p:grpSpPr>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714" t="4038"/>
          <a:stretch/>
        </p:blipFill>
        <p:spPr>
          <a:xfrm>
            <a:off x="123290" y="116026"/>
            <a:ext cx="11999207" cy="6657654"/>
          </a:xfrm>
          <a:prstGeom prst="rect">
            <a:avLst/>
          </a:prstGeom>
        </p:spPr>
      </p:pic>
      <p:sp>
        <p:nvSpPr>
          <p:cNvPr id="8" name="Suorakulmio 7">
            <a:extLst>
              <a:ext uri="{FF2B5EF4-FFF2-40B4-BE49-F238E27FC236}">
                <a16:creationId xmlns:a16="http://schemas.microsoft.com/office/drawing/2014/main" id="{6F361342-592A-43F3-95A5-5D5C0CB41488}"/>
              </a:ext>
            </a:extLst>
          </p:cNvPr>
          <p:cNvSpPr/>
          <p:nvPr/>
        </p:nvSpPr>
        <p:spPr>
          <a:xfrm>
            <a:off x="11832000" y="0"/>
            <a:ext cx="360000" cy="68760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Ryhmä 9">
            <a:extLst>
              <a:ext uri="{FF2B5EF4-FFF2-40B4-BE49-F238E27FC236}">
                <a16:creationId xmlns:a16="http://schemas.microsoft.com/office/drawing/2014/main" id="{62DD8249-3CE6-455B-A6A0-E4981FDF48E2}"/>
              </a:ext>
            </a:extLst>
          </p:cNvPr>
          <p:cNvGrpSpPr/>
          <p:nvPr/>
        </p:nvGrpSpPr>
        <p:grpSpPr bwMode="white">
          <a:xfrm>
            <a:off x="-1200" y="0"/>
            <a:ext cx="12194400" cy="6876000"/>
            <a:chOff x="-1200" y="0"/>
            <a:chExt cx="12194400" cy="6876000"/>
          </a:xfrm>
        </p:grpSpPr>
        <p:sp>
          <p:nvSpPr>
            <p:cNvPr id="11" name="Suorakulmio 10">
              <a:extLst>
                <a:ext uri="{FF2B5EF4-FFF2-40B4-BE49-F238E27FC236}">
                  <a16:creationId xmlns:a16="http://schemas.microsoft.com/office/drawing/2014/main" id="{9720C727-D834-42B4-BDB4-0D3E150E9AB2}"/>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851D55-3BF3-4DA0-A760-6BAC01FE19CE}"/>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29598BD-C80D-4DDB-973D-8F8D44F11BDD}"/>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D62F4F89-15E3-413D-8AAE-0E815D0561E4}"/>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9" name="Kuva 18">
            <a:extLst>
              <a:ext uri="{FF2B5EF4-FFF2-40B4-BE49-F238E27FC236}">
                <a16:creationId xmlns:a16="http://schemas.microsoft.com/office/drawing/2014/main" id="{3D6ED119-5D38-418D-95E5-C4015ABD8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3034" y="5788633"/>
            <a:ext cx="1350000" cy="540000"/>
          </a:xfrm>
          <a:prstGeom prst="rect">
            <a:avLst/>
          </a:prstGeom>
        </p:spPr>
      </p:pic>
      <p:sp>
        <p:nvSpPr>
          <p:cNvPr id="12" name="Otsikko 1"/>
          <p:cNvSpPr>
            <a:spLocks noGrp="1"/>
          </p:cNvSpPr>
          <p:nvPr>
            <p:ph type="ctrTitle" hasCustomPrompt="1"/>
          </p:nvPr>
        </p:nvSpPr>
        <p:spPr bwMode="black">
          <a:xfrm>
            <a:off x="5898188" y="3583337"/>
            <a:ext cx="6143124" cy="1152128"/>
          </a:xfrm>
          <a:solidFill>
            <a:schemeClr val="bg1"/>
          </a:solidFill>
        </p:spPr>
        <p:txBody>
          <a:bodyPr anchor="ctr">
            <a:noAutofit/>
          </a:bodyPr>
          <a:lstStyle>
            <a:lvl1pPr defTabSz="540000">
              <a:lnSpc>
                <a:spcPct val="100000"/>
              </a:lnSpc>
              <a:defRPr sz="4000"/>
            </a:lvl1pPr>
          </a:lstStyle>
          <a:p>
            <a:r>
              <a:rPr lang="fi-FI" dirty="0"/>
              <a:t>	Otsikon paikka.</a:t>
            </a:r>
          </a:p>
        </p:txBody>
      </p:sp>
    </p:spTree>
    <p:extLst>
      <p:ext uri="{BB962C8B-B14F-4D97-AF65-F5344CB8AC3E}">
        <p14:creationId xmlns:p14="http://schemas.microsoft.com/office/powerpoint/2010/main" val="1107650653"/>
      </p:ext>
    </p:extLst>
  </p:cSld>
  <p:clrMapOvr>
    <a:overrideClrMapping bg1="lt1" tx1="dk1" bg2="lt2" tx2="dk2" accent1="accent1" accent2="accent2" accent3="accent3" accent4="accent4" accent5="accent5" accent6="accent6" hlink="hlink" folHlink="folHlink"/>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6_Otsikkodia6">
    <p:bg>
      <p:bgRef idx="1001">
        <a:schemeClr val="bg1"/>
      </p:bgRef>
    </p:bg>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729" y="96063"/>
            <a:ext cx="11948159" cy="6720839"/>
          </a:xfrm>
          <a:prstGeom prst="rect">
            <a:avLst/>
          </a:prstGeom>
        </p:spPr>
      </p:pic>
      <p:sp>
        <p:nvSpPr>
          <p:cNvPr id="8" name="Suorakulmio 7">
            <a:extLst>
              <a:ext uri="{FF2B5EF4-FFF2-40B4-BE49-F238E27FC236}">
                <a16:creationId xmlns:a16="http://schemas.microsoft.com/office/drawing/2014/main" id="{6F361342-592A-43F3-95A5-5D5C0CB41488}"/>
              </a:ext>
            </a:extLst>
          </p:cNvPr>
          <p:cNvSpPr/>
          <p:nvPr/>
        </p:nvSpPr>
        <p:spPr>
          <a:xfrm>
            <a:off x="11832000" y="0"/>
            <a:ext cx="360000" cy="68760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Ryhmä 9">
            <a:extLst>
              <a:ext uri="{FF2B5EF4-FFF2-40B4-BE49-F238E27FC236}">
                <a16:creationId xmlns:a16="http://schemas.microsoft.com/office/drawing/2014/main" id="{62DD8249-3CE6-455B-A6A0-E4981FDF48E2}"/>
              </a:ext>
            </a:extLst>
          </p:cNvPr>
          <p:cNvGrpSpPr/>
          <p:nvPr/>
        </p:nvGrpSpPr>
        <p:grpSpPr bwMode="white">
          <a:xfrm>
            <a:off x="-1200" y="0"/>
            <a:ext cx="12194400" cy="6876000"/>
            <a:chOff x="-1200" y="0"/>
            <a:chExt cx="12194400" cy="6876000"/>
          </a:xfrm>
        </p:grpSpPr>
        <p:sp>
          <p:nvSpPr>
            <p:cNvPr id="11" name="Suorakulmio 10">
              <a:extLst>
                <a:ext uri="{FF2B5EF4-FFF2-40B4-BE49-F238E27FC236}">
                  <a16:creationId xmlns:a16="http://schemas.microsoft.com/office/drawing/2014/main" id="{9720C727-D834-42B4-BDB4-0D3E150E9AB2}"/>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851D55-3BF3-4DA0-A760-6BAC01FE19CE}"/>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29598BD-C80D-4DDB-973D-8F8D44F11BDD}"/>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D62F4F89-15E3-413D-8AAE-0E815D0561E4}"/>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9" name="Kuva 18">
            <a:extLst>
              <a:ext uri="{FF2B5EF4-FFF2-40B4-BE49-F238E27FC236}">
                <a16:creationId xmlns:a16="http://schemas.microsoft.com/office/drawing/2014/main" id="{3D6ED119-5D38-418D-95E5-C4015ABD8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3034" y="5788633"/>
            <a:ext cx="1350000" cy="540000"/>
          </a:xfrm>
          <a:prstGeom prst="rect">
            <a:avLst/>
          </a:prstGeom>
        </p:spPr>
      </p:pic>
      <p:sp>
        <p:nvSpPr>
          <p:cNvPr id="12" name="Otsikko 1"/>
          <p:cNvSpPr>
            <a:spLocks noGrp="1"/>
          </p:cNvSpPr>
          <p:nvPr>
            <p:ph type="ctrTitle" hasCustomPrompt="1"/>
          </p:nvPr>
        </p:nvSpPr>
        <p:spPr bwMode="black">
          <a:xfrm>
            <a:off x="5898188" y="3583337"/>
            <a:ext cx="6143124" cy="1152128"/>
          </a:xfrm>
          <a:solidFill>
            <a:schemeClr val="bg1"/>
          </a:solidFill>
        </p:spPr>
        <p:txBody>
          <a:bodyPr anchor="ctr">
            <a:noAutofit/>
          </a:bodyPr>
          <a:lstStyle>
            <a:lvl1pPr defTabSz="540000">
              <a:lnSpc>
                <a:spcPct val="100000"/>
              </a:lnSpc>
              <a:defRPr sz="4000"/>
            </a:lvl1pPr>
          </a:lstStyle>
          <a:p>
            <a:r>
              <a:rPr lang="fi-FI" dirty="0"/>
              <a:t>	Otsikon paikka.</a:t>
            </a:r>
          </a:p>
        </p:txBody>
      </p:sp>
    </p:spTree>
    <p:extLst>
      <p:ext uri="{BB962C8B-B14F-4D97-AF65-F5344CB8AC3E}">
        <p14:creationId xmlns:p14="http://schemas.microsoft.com/office/powerpoint/2010/main" val="1911876133"/>
      </p:ext>
    </p:extLst>
  </p:cSld>
  <p:clrMapOvr>
    <a:overrideClrMapping bg1="lt1" tx1="dk1" bg2="lt2" tx2="dk2" accent1="accent1" accent2="accent2" accent3="accent3" accent4="accent4" accent5="accent5" accent6="accent6" hlink="hlink" folHlink="folHlink"/>
  </p:clrMapOvr>
  <p:hf hdr="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7_Otsikkodia7">
    <p:bg>
      <p:bgRef idx="1001">
        <a:schemeClr val="bg1"/>
      </p:bgRef>
    </p:bg>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280" y="67145"/>
            <a:ext cx="11572348" cy="6509446"/>
          </a:xfrm>
          <a:prstGeom prst="rect">
            <a:avLst/>
          </a:prstGeom>
        </p:spPr>
      </p:pic>
      <p:sp>
        <p:nvSpPr>
          <p:cNvPr id="8" name="Suorakulmio 7">
            <a:extLst>
              <a:ext uri="{FF2B5EF4-FFF2-40B4-BE49-F238E27FC236}">
                <a16:creationId xmlns:a16="http://schemas.microsoft.com/office/drawing/2014/main" id="{6F361342-592A-43F3-95A5-5D5C0CB41488}"/>
              </a:ext>
            </a:extLst>
          </p:cNvPr>
          <p:cNvSpPr/>
          <p:nvPr/>
        </p:nvSpPr>
        <p:spPr>
          <a:xfrm>
            <a:off x="11832000" y="0"/>
            <a:ext cx="360000" cy="68760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Ryhmä 9">
            <a:extLst>
              <a:ext uri="{FF2B5EF4-FFF2-40B4-BE49-F238E27FC236}">
                <a16:creationId xmlns:a16="http://schemas.microsoft.com/office/drawing/2014/main" id="{62DD8249-3CE6-455B-A6A0-E4981FDF48E2}"/>
              </a:ext>
            </a:extLst>
          </p:cNvPr>
          <p:cNvGrpSpPr/>
          <p:nvPr/>
        </p:nvGrpSpPr>
        <p:grpSpPr bwMode="white">
          <a:xfrm>
            <a:off x="-1200" y="0"/>
            <a:ext cx="12194400" cy="6876000"/>
            <a:chOff x="-1200" y="0"/>
            <a:chExt cx="12194400" cy="6876000"/>
          </a:xfrm>
        </p:grpSpPr>
        <p:sp>
          <p:nvSpPr>
            <p:cNvPr id="11" name="Suorakulmio 10">
              <a:extLst>
                <a:ext uri="{FF2B5EF4-FFF2-40B4-BE49-F238E27FC236}">
                  <a16:creationId xmlns:a16="http://schemas.microsoft.com/office/drawing/2014/main" id="{9720C727-D834-42B4-BDB4-0D3E150E9AB2}"/>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851D55-3BF3-4DA0-A760-6BAC01FE19CE}"/>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29598BD-C80D-4DDB-973D-8F8D44F11BDD}"/>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D62F4F89-15E3-413D-8AAE-0E815D0561E4}"/>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9" name="Kuva 18">
            <a:extLst>
              <a:ext uri="{FF2B5EF4-FFF2-40B4-BE49-F238E27FC236}">
                <a16:creationId xmlns:a16="http://schemas.microsoft.com/office/drawing/2014/main" id="{3D6ED119-5D38-418D-95E5-C4015ABD8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3034" y="5788637"/>
            <a:ext cx="1350000" cy="540000"/>
          </a:xfrm>
          <a:prstGeom prst="rect">
            <a:avLst/>
          </a:prstGeom>
        </p:spPr>
      </p:pic>
      <p:sp>
        <p:nvSpPr>
          <p:cNvPr id="12" name="Otsikko 1"/>
          <p:cNvSpPr>
            <a:spLocks noGrp="1"/>
          </p:cNvSpPr>
          <p:nvPr>
            <p:ph type="ctrTitle" hasCustomPrompt="1"/>
          </p:nvPr>
        </p:nvSpPr>
        <p:spPr bwMode="black">
          <a:xfrm>
            <a:off x="5898188" y="3583337"/>
            <a:ext cx="6143124" cy="1152128"/>
          </a:xfrm>
          <a:solidFill>
            <a:schemeClr val="bg1"/>
          </a:solidFill>
        </p:spPr>
        <p:txBody>
          <a:bodyPr anchor="ctr">
            <a:noAutofit/>
          </a:bodyPr>
          <a:lstStyle>
            <a:lvl1pPr defTabSz="540000">
              <a:lnSpc>
                <a:spcPct val="100000"/>
              </a:lnSpc>
              <a:defRPr sz="4000"/>
            </a:lvl1pPr>
          </a:lstStyle>
          <a:p>
            <a:r>
              <a:rPr lang="fi-FI" dirty="0"/>
              <a:t>	Otsikon paikka.</a:t>
            </a:r>
          </a:p>
        </p:txBody>
      </p:sp>
    </p:spTree>
    <p:extLst>
      <p:ext uri="{BB962C8B-B14F-4D97-AF65-F5344CB8AC3E}">
        <p14:creationId xmlns:p14="http://schemas.microsoft.com/office/powerpoint/2010/main" val="488963164"/>
      </p:ext>
    </p:extLst>
  </p:cSld>
  <p:clrMapOvr>
    <a:overrideClrMapping bg1="lt1" tx1="dk1" bg2="lt2" tx2="dk2" accent1="accent1" accent2="accent2" accent3="accent3" accent4="accent4" accent5="accent5" accent6="accent6" hlink="hlink" folHlink="folHlink"/>
  </p:clrMapOvr>
  <p:hf hdr="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8_Otsikkodia8">
    <p:bg>
      <p:bgRef idx="1001">
        <a:schemeClr val="bg1"/>
      </p:bgRef>
    </p:bg>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846" y="57902"/>
            <a:ext cx="11664180" cy="6561102"/>
          </a:xfrm>
          <a:prstGeom prst="rect">
            <a:avLst/>
          </a:prstGeom>
        </p:spPr>
      </p:pic>
      <p:sp>
        <p:nvSpPr>
          <p:cNvPr id="8" name="Suorakulmio 7">
            <a:extLst>
              <a:ext uri="{FF2B5EF4-FFF2-40B4-BE49-F238E27FC236}">
                <a16:creationId xmlns:a16="http://schemas.microsoft.com/office/drawing/2014/main" id="{6F361342-592A-43F3-95A5-5D5C0CB41488}"/>
              </a:ext>
            </a:extLst>
          </p:cNvPr>
          <p:cNvSpPr/>
          <p:nvPr/>
        </p:nvSpPr>
        <p:spPr>
          <a:xfrm>
            <a:off x="11832000" y="0"/>
            <a:ext cx="360000" cy="6876000"/>
          </a:xfrm>
          <a:prstGeom prst="rect">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10" name="Ryhmä 9">
            <a:extLst>
              <a:ext uri="{FF2B5EF4-FFF2-40B4-BE49-F238E27FC236}">
                <a16:creationId xmlns:a16="http://schemas.microsoft.com/office/drawing/2014/main" id="{62DD8249-3CE6-455B-A6A0-E4981FDF48E2}"/>
              </a:ext>
            </a:extLst>
          </p:cNvPr>
          <p:cNvGrpSpPr/>
          <p:nvPr/>
        </p:nvGrpSpPr>
        <p:grpSpPr bwMode="white">
          <a:xfrm>
            <a:off x="-1200" y="0"/>
            <a:ext cx="12194400" cy="6876000"/>
            <a:chOff x="-1200" y="0"/>
            <a:chExt cx="12194400" cy="6876000"/>
          </a:xfrm>
        </p:grpSpPr>
        <p:sp>
          <p:nvSpPr>
            <p:cNvPr id="11" name="Suorakulmio 10">
              <a:extLst>
                <a:ext uri="{FF2B5EF4-FFF2-40B4-BE49-F238E27FC236}">
                  <a16:creationId xmlns:a16="http://schemas.microsoft.com/office/drawing/2014/main" id="{9720C727-D834-42B4-BDB4-0D3E150E9AB2}"/>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Suorakulmio 14">
              <a:extLst>
                <a:ext uri="{FF2B5EF4-FFF2-40B4-BE49-F238E27FC236}">
                  <a16:creationId xmlns:a16="http://schemas.microsoft.com/office/drawing/2014/main" id="{B3851D55-3BF3-4DA0-A760-6BAC01FE19CE}"/>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Suorakulmio 15">
              <a:extLst>
                <a:ext uri="{FF2B5EF4-FFF2-40B4-BE49-F238E27FC236}">
                  <a16:creationId xmlns:a16="http://schemas.microsoft.com/office/drawing/2014/main" id="{429598BD-C80D-4DDB-973D-8F8D44F11BDD}"/>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Suorakulmio 16">
              <a:extLst>
                <a:ext uri="{FF2B5EF4-FFF2-40B4-BE49-F238E27FC236}">
                  <a16:creationId xmlns:a16="http://schemas.microsoft.com/office/drawing/2014/main" id="{D62F4F89-15E3-413D-8AAE-0E815D0561E4}"/>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9" name="Kuva 18">
            <a:extLst>
              <a:ext uri="{FF2B5EF4-FFF2-40B4-BE49-F238E27FC236}">
                <a16:creationId xmlns:a16="http://schemas.microsoft.com/office/drawing/2014/main" id="{3D6ED119-5D38-418D-95E5-C4015ABD845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3034" y="5788637"/>
            <a:ext cx="1350000" cy="540000"/>
          </a:xfrm>
          <a:prstGeom prst="rect">
            <a:avLst/>
          </a:prstGeom>
        </p:spPr>
      </p:pic>
      <p:sp>
        <p:nvSpPr>
          <p:cNvPr id="12" name="Otsikko 1"/>
          <p:cNvSpPr>
            <a:spLocks noGrp="1"/>
          </p:cNvSpPr>
          <p:nvPr>
            <p:ph type="ctrTitle" hasCustomPrompt="1"/>
          </p:nvPr>
        </p:nvSpPr>
        <p:spPr bwMode="black">
          <a:xfrm>
            <a:off x="5898188" y="3583337"/>
            <a:ext cx="6143124" cy="1152128"/>
          </a:xfrm>
          <a:solidFill>
            <a:schemeClr val="bg1"/>
          </a:solidFill>
        </p:spPr>
        <p:txBody>
          <a:bodyPr anchor="ctr">
            <a:noAutofit/>
          </a:bodyPr>
          <a:lstStyle>
            <a:lvl1pPr defTabSz="540000">
              <a:lnSpc>
                <a:spcPct val="100000"/>
              </a:lnSpc>
              <a:defRPr sz="4000"/>
            </a:lvl1pPr>
          </a:lstStyle>
          <a:p>
            <a:r>
              <a:rPr lang="fi-FI" dirty="0"/>
              <a:t>	Otsikon paikka.</a:t>
            </a:r>
          </a:p>
        </p:txBody>
      </p:sp>
    </p:spTree>
    <p:extLst>
      <p:ext uri="{BB962C8B-B14F-4D97-AF65-F5344CB8AC3E}">
        <p14:creationId xmlns:p14="http://schemas.microsoft.com/office/powerpoint/2010/main" val="2217293149"/>
      </p:ext>
    </p:extLst>
  </p:cSld>
  <p:clrMapOvr>
    <a:overrideClrMapping bg1="lt1" tx1="dk1" bg2="lt2" tx2="dk2" accent1="accent1" accent2="accent2" accent3="accent3" accent4="accent4" accent5="accent5" accent6="accent6" hlink="hlink" folHlink="folHlink"/>
  </p:clrMapOvr>
  <p:hf hdr="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Otsikko ja sisältö 3">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6251209" y="1692000"/>
            <a:ext cx="5555391" cy="4176000"/>
          </a:xfrm>
        </p:spPr>
        <p:txBody>
          <a:bodyPr/>
          <a:lstStyle>
            <a:lvl1pPr>
              <a:defRPr sz="2400"/>
            </a:lvl1pPr>
            <a:lvl2pPr>
              <a:defRPr sz="2000"/>
            </a:lvl2pPr>
            <a:lvl3pPr>
              <a:defRPr sz="1800"/>
            </a:lvl3pPr>
            <a:lvl4pPr>
              <a:defRPr sz="1800"/>
            </a:lvl4pPr>
            <a:lvl5pPr>
              <a:defRPr sz="1800"/>
            </a:lvl5pPr>
            <a:lvl6pPr>
              <a:defRPr sz="2400"/>
            </a:lvl6pPr>
            <a:lvl7pPr>
              <a:defRPr sz="2400"/>
            </a:lvl7pPr>
            <a:lvl8pPr>
              <a:defRPr sz="2400"/>
            </a:lvl8pPr>
            <a:lvl9pPr>
              <a:defRPr sz="2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Otsikko 9">
            <a:extLst>
              <a:ext uri="{FF2B5EF4-FFF2-40B4-BE49-F238E27FC236}">
                <a16:creationId xmlns:a16="http://schemas.microsoft.com/office/drawing/2014/main" id="{0FE787D8-99A6-43C4-A221-9A76FC349A7B}"/>
              </a:ext>
            </a:extLst>
          </p:cNvPr>
          <p:cNvSpPr>
            <a:spLocks noGrp="1"/>
          </p:cNvSpPr>
          <p:nvPr>
            <p:ph type="title"/>
          </p:nvPr>
        </p:nvSpPr>
        <p:spPr>
          <a:xfrm>
            <a:off x="6251209" y="378000"/>
            <a:ext cx="5555391" cy="1008000"/>
          </a:xfrm>
        </p:spPr>
        <p:txBody>
          <a:bodyPr/>
          <a:lstStyle/>
          <a:p>
            <a:r>
              <a:rPr lang="fi-FI"/>
              <a:t>Muokkaa perustyyl. napsautt.</a:t>
            </a:r>
            <a:endParaRPr lang="fi-FI" dirty="0"/>
          </a:p>
        </p:txBody>
      </p:sp>
      <p:pic>
        <p:nvPicPr>
          <p:cNvPr id="9" name="Kuva 8">
            <a:extLst>
              <a:ext uri="{FF2B5EF4-FFF2-40B4-BE49-F238E27FC236}">
                <a16:creationId xmlns:a16="http://schemas.microsoft.com/office/drawing/2014/main" id="{B0A54A80-B5EB-44B0-9D42-0E0F5BA5E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700" y="980728"/>
            <a:ext cx="3865199" cy="4395597"/>
          </a:xfrm>
          <a:prstGeom prst="rect">
            <a:avLst/>
          </a:prstGeom>
        </p:spPr>
      </p:pic>
      <p:pic>
        <p:nvPicPr>
          <p:cNvPr id="2" name="Kuva 1"/>
          <p:cNvPicPr>
            <a:picLocks noChangeAspect="1"/>
          </p:cNvPicPr>
          <p:nvPr userDrawn="1"/>
        </p:nvPicPr>
        <p:blipFill rotWithShape="1">
          <a:blip r:embed="rId3">
            <a:extLst>
              <a:ext uri="{28A0092B-C50C-407E-A947-70E740481C1C}">
                <a14:useLocalDpi xmlns:a14="http://schemas.microsoft.com/office/drawing/2010/main" val="0"/>
              </a:ext>
            </a:extLst>
          </a:blip>
          <a:srcRect l="10890"/>
          <a:stretch/>
        </p:blipFill>
        <p:spPr>
          <a:xfrm flipH="1">
            <a:off x="380547" y="370518"/>
            <a:ext cx="5420651" cy="6083086"/>
          </a:xfrm>
          <a:prstGeom prst="rect">
            <a:avLst/>
          </a:prstGeom>
        </p:spPr>
      </p:pic>
    </p:spTree>
    <p:extLst>
      <p:ext uri="{BB962C8B-B14F-4D97-AF65-F5344CB8AC3E}">
        <p14:creationId xmlns:p14="http://schemas.microsoft.com/office/powerpoint/2010/main" val="2601393598"/>
      </p:ext>
    </p:extLst>
  </p:cSld>
  <p:clrMapOvr>
    <a:masterClrMapping/>
  </p:clrMapOvr>
  <p:hf hdr="0"/>
  <p:extLst>
    <p:ext uri="{DCECCB84-F9BA-43D5-87BE-67443E8EF086}">
      <p15:sldGuideLst xmlns:p15="http://schemas.microsoft.com/office/powerpoint/2012/main">
        <p15:guide id="1" orient="horz" pos="2160">
          <p15:clr>
            <a:srgbClr val="FBAE40"/>
          </p15:clr>
        </p15:guide>
        <p15:guide id="2" pos="3840">
          <p15:clr>
            <a:srgbClr val="FBAE40"/>
          </p15:clr>
        </p15:guide>
        <p15:guide id="3" pos="393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Otsikko ja sisältö 4">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6251209" y="1692000"/>
            <a:ext cx="5555391" cy="4176000"/>
          </a:xfrm>
        </p:spPr>
        <p:txBody>
          <a:bodyPr/>
          <a:lstStyle>
            <a:lvl1pPr>
              <a:defRPr sz="2400"/>
            </a:lvl1pPr>
            <a:lvl2pPr>
              <a:defRPr sz="2000"/>
            </a:lvl2pPr>
            <a:lvl3pPr>
              <a:defRPr sz="1800"/>
            </a:lvl3pPr>
            <a:lvl4pPr>
              <a:defRPr sz="1800"/>
            </a:lvl4pPr>
            <a:lvl5pPr>
              <a:defRPr sz="1800"/>
            </a:lvl5pPr>
            <a:lvl6pPr>
              <a:defRPr sz="2400"/>
            </a:lvl6pPr>
            <a:lvl7pPr>
              <a:defRPr sz="2400"/>
            </a:lvl7pPr>
            <a:lvl8pPr>
              <a:defRPr sz="2400"/>
            </a:lvl8pPr>
            <a:lvl9pPr>
              <a:defRPr sz="2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Otsikko 9">
            <a:extLst>
              <a:ext uri="{FF2B5EF4-FFF2-40B4-BE49-F238E27FC236}">
                <a16:creationId xmlns:a16="http://schemas.microsoft.com/office/drawing/2014/main" id="{0FE787D8-99A6-43C4-A221-9A76FC349A7B}"/>
              </a:ext>
            </a:extLst>
          </p:cNvPr>
          <p:cNvSpPr>
            <a:spLocks noGrp="1"/>
          </p:cNvSpPr>
          <p:nvPr>
            <p:ph type="title"/>
          </p:nvPr>
        </p:nvSpPr>
        <p:spPr>
          <a:xfrm>
            <a:off x="6251209" y="378000"/>
            <a:ext cx="5555391" cy="1008000"/>
          </a:xfrm>
        </p:spPr>
        <p:txBody>
          <a:bodyPr/>
          <a:lstStyle/>
          <a:p>
            <a:r>
              <a:rPr lang="fi-FI"/>
              <a:t>Muokkaa perustyyl. napsautt.</a:t>
            </a:r>
            <a:endParaRPr lang="fi-FI" dirty="0"/>
          </a:p>
        </p:txBody>
      </p:sp>
      <p:pic>
        <p:nvPicPr>
          <p:cNvPr id="9" name="Kuva 8">
            <a:extLst>
              <a:ext uri="{FF2B5EF4-FFF2-40B4-BE49-F238E27FC236}">
                <a16:creationId xmlns:a16="http://schemas.microsoft.com/office/drawing/2014/main" id="{B0A54A80-B5EB-44B0-9D42-0E0F5BA5E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700" y="980728"/>
            <a:ext cx="3865199" cy="4395597"/>
          </a:xfrm>
          <a:prstGeom prst="rect">
            <a:avLst/>
          </a:prstGeom>
        </p:spPr>
      </p:pic>
      <p:pic>
        <p:nvPicPr>
          <p:cNvPr id="4" name="Kuva 3"/>
          <p:cNvPicPr>
            <a:picLocks noChangeAspect="1"/>
          </p:cNvPicPr>
          <p:nvPr userDrawn="1"/>
        </p:nvPicPr>
        <p:blipFill rotWithShape="1">
          <a:blip r:embed="rId3">
            <a:extLst>
              <a:ext uri="{28A0092B-C50C-407E-A947-70E740481C1C}">
                <a14:useLocalDpi xmlns:a14="http://schemas.microsoft.com/office/drawing/2010/main" val="0"/>
              </a:ext>
            </a:extLst>
          </a:blip>
          <a:srcRect l="24033" r="25852"/>
          <a:stretch/>
        </p:blipFill>
        <p:spPr>
          <a:xfrm>
            <a:off x="394059" y="378000"/>
            <a:ext cx="5403803" cy="6065330"/>
          </a:xfrm>
          <a:prstGeom prst="rect">
            <a:avLst/>
          </a:prstGeom>
        </p:spPr>
      </p:pic>
    </p:spTree>
    <p:extLst>
      <p:ext uri="{BB962C8B-B14F-4D97-AF65-F5344CB8AC3E}">
        <p14:creationId xmlns:p14="http://schemas.microsoft.com/office/powerpoint/2010/main" val="1829264309"/>
      </p:ext>
    </p:extLst>
  </p:cSld>
  <p:clrMapOvr>
    <a:masterClrMapping/>
  </p:clrMapOvr>
  <p:hf hdr="0"/>
  <p:extLst>
    <p:ext uri="{DCECCB84-F9BA-43D5-87BE-67443E8EF086}">
      <p15:sldGuideLst xmlns:p15="http://schemas.microsoft.com/office/powerpoint/2012/main">
        <p15:guide id="1" orient="horz" pos="2160">
          <p15:clr>
            <a:srgbClr val="FBAE40"/>
          </p15:clr>
        </p15:guide>
        <p15:guide id="2" pos="3840">
          <p15:clr>
            <a:srgbClr val="FBAE40"/>
          </p15:clr>
        </p15:guide>
        <p15:guide id="3" pos="393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_Otsikko ja sisältö 5">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6251209" y="1692000"/>
            <a:ext cx="5555391" cy="4176000"/>
          </a:xfrm>
        </p:spPr>
        <p:txBody>
          <a:bodyPr/>
          <a:lstStyle>
            <a:lvl1pPr>
              <a:defRPr sz="2400"/>
            </a:lvl1pPr>
            <a:lvl2pPr>
              <a:defRPr sz="2000"/>
            </a:lvl2pPr>
            <a:lvl3pPr>
              <a:defRPr sz="1800"/>
            </a:lvl3pPr>
            <a:lvl4pPr>
              <a:defRPr sz="1800"/>
            </a:lvl4pPr>
            <a:lvl5pPr>
              <a:defRPr sz="1800"/>
            </a:lvl5pPr>
            <a:lvl6pPr>
              <a:defRPr sz="2400"/>
            </a:lvl6pPr>
            <a:lvl7pPr>
              <a:defRPr sz="2400"/>
            </a:lvl7pPr>
            <a:lvl8pPr>
              <a:defRPr sz="2400"/>
            </a:lvl8pPr>
            <a:lvl9pPr>
              <a:defRPr sz="2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Otsikko 9">
            <a:extLst>
              <a:ext uri="{FF2B5EF4-FFF2-40B4-BE49-F238E27FC236}">
                <a16:creationId xmlns:a16="http://schemas.microsoft.com/office/drawing/2014/main" id="{0FE787D8-99A6-43C4-A221-9A76FC349A7B}"/>
              </a:ext>
            </a:extLst>
          </p:cNvPr>
          <p:cNvSpPr>
            <a:spLocks noGrp="1"/>
          </p:cNvSpPr>
          <p:nvPr>
            <p:ph type="title"/>
          </p:nvPr>
        </p:nvSpPr>
        <p:spPr>
          <a:xfrm>
            <a:off x="6251209" y="378000"/>
            <a:ext cx="5555391" cy="1008000"/>
          </a:xfrm>
        </p:spPr>
        <p:txBody>
          <a:bodyPr/>
          <a:lstStyle/>
          <a:p>
            <a:r>
              <a:rPr lang="fi-FI"/>
              <a:t>Muokkaa perustyyl. napsautt.</a:t>
            </a:r>
            <a:endParaRPr lang="fi-FI" dirty="0"/>
          </a:p>
        </p:txBody>
      </p:sp>
      <p:pic>
        <p:nvPicPr>
          <p:cNvPr id="9" name="Kuva 8">
            <a:extLst>
              <a:ext uri="{FF2B5EF4-FFF2-40B4-BE49-F238E27FC236}">
                <a16:creationId xmlns:a16="http://schemas.microsoft.com/office/drawing/2014/main" id="{B0A54A80-B5EB-44B0-9D42-0E0F5BA5E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700" y="980728"/>
            <a:ext cx="3865199" cy="4395597"/>
          </a:xfrm>
          <a:prstGeom prst="rect">
            <a:avLst/>
          </a:prstGeom>
        </p:spPr>
      </p:pic>
      <p:pic>
        <p:nvPicPr>
          <p:cNvPr id="5" name="Kuva 4"/>
          <p:cNvPicPr>
            <a:picLocks noChangeAspect="1"/>
          </p:cNvPicPr>
          <p:nvPr userDrawn="1"/>
        </p:nvPicPr>
        <p:blipFill rotWithShape="1">
          <a:blip r:embed="rId3">
            <a:extLst>
              <a:ext uri="{28A0092B-C50C-407E-A947-70E740481C1C}">
                <a14:useLocalDpi xmlns:a14="http://schemas.microsoft.com/office/drawing/2010/main" val="0"/>
              </a:ext>
            </a:extLst>
          </a:blip>
          <a:srcRect l="38118" r="11777"/>
          <a:stretch/>
        </p:blipFill>
        <p:spPr>
          <a:xfrm>
            <a:off x="401095" y="378003"/>
            <a:ext cx="5424352" cy="6089518"/>
          </a:xfrm>
          <a:prstGeom prst="rect">
            <a:avLst/>
          </a:prstGeom>
        </p:spPr>
      </p:pic>
    </p:spTree>
    <p:extLst>
      <p:ext uri="{BB962C8B-B14F-4D97-AF65-F5344CB8AC3E}">
        <p14:creationId xmlns:p14="http://schemas.microsoft.com/office/powerpoint/2010/main" val="3010492577"/>
      </p:ext>
    </p:extLst>
  </p:cSld>
  <p:clrMapOvr>
    <a:masterClrMapping/>
  </p:clrMapOvr>
  <p:hf hdr="0"/>
  <p:extLst>
    <p:ext uri="{DCECCB84-F9BA-43D5-87BE-67443E8EF086}">
      <p15:sldGuideLst xmlns:p15="http://schemas.microsoft.com/office/powerpoint/2012/main">
        <p15:guide id="1" orient="horz" pos="2160">
          <p15:clr>
            <a:srgbClr val="FBAE40"/>
          </p15:clr>
        </p15:guide>
        <p15:guide id="2" pos="3840">
          <p15:clr>
            <a:srgbClr val="FBAE40"/>
          </p15:clr>
        </p15:guide>
        <p15:guide id="3" pos="393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F630560A-1D36-451B-9399-5AE91D9195E9}" type="datetimeFigureOut">
              <a:rPr lang="fi-FI" smtClean="0"/>
              <a:t>15.6.2023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8121AAF-D9A5-42D7-923F-6964DE92CEA0}" type="slidenum">
              <a:rPr lang="fi-FI" smtClean="0"/>
              <a:t>‹#›</a:t>
            </a:fld>
            <a:endParaRPr lang="fi-FI"/>
          </a:p>
        </p:txBody>
      </p:sp>
    </p:spTree>
    <p:extLst>
      <p:ext uri="{BB962C8B-B14F-4D97-AF65-F5344CB8AC3E}">
        <p14:creationId xmlns:p14="http://schemas.microsoft.com/office/powerpoint/2010/main" val="2655302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Otsikko ja sisältö 6">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6251209" y="1692000"/>
            <a:ext cx="5555391" cy="4176000"/>
          </a:xfrm>
        </p:spPr>
        <p:txBody>
          <a:bodyPr/>
          <a:lstStyle>
            <a:lvl1pPr>
              <a:defRPr sz="2400"/>
            </a:lvl1pPr>
            <a:lvl2pPr>
              <a:defRPr sz="2000"/>
            </a:lvl2pPr>
            <a:lvl3pPr>
              <a:defRPr sz="1800"/>
            </a:lvl3pPr>
            <a:lvl4pPr>
              <a:defRPr sz="1800"/>
            </a:lvl4pPr>
            <a:lvl5pPr>
              <a:defRPr sz="1800"/>
            </a:lvl5pPr>
            <a:lvl6pPr>
              <a:defRPr sz="2400"/>
            </a:lvl6pPr>
            <a:lvl7pPr>
              <a:defRPr sz="2400"/>
            </a:lvl7pPr>
            <a:lvl8pPr>
              <a:defRPr sz="2400"/>
            </a:lvl8pPr>
            <a:lvl9pPr>
              <a:defRPr sz="2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Otsikko 9">
            <a:extLst>
              <a:ext uri="{FF2B5EF4-FFF2-40B4-BE49-F238E27FC236}">
                <a16:creationId xmlns:a16="http://schemas.microsoft.com/office/drawing/2014/main" id="{0FE787D8-99A6-43C4-A221-9A76FC349A7B}"/>
              </a:ext>
            </a:extLst>
          </p:cNvPr>
          <p:cNvSpPr>
            <a:spLocks noGrp="1"/>
          </p:cNvSpPr>
          <p:nvPr>
            <p:ph type="title"/>
          </p:nvPr>
        </p:nvSpPr>
        <p:spPr>
          <a:xfrm>
            <a:off x="6251209" y="378000"/>
            <a:ext cx="5555391" cy="1008000"/>
          </a:xfrm>
        </p:spPr>
        <p:txBody>
          <a:bodyPr/>
          <a:lstStyle/>
          <a:p>
            <a:r>
              <a:rPr lang="fi-FI"/>
              <a:t>Muokkaa perustyyl. napsautt.</a:t>
            </a:r>
            <a:endParaRPr lang="fi-FI" dirty="0"/>
          </a:p>
        </p:txBody>
      </p:sp>
      <p:pic>
        <p:nvPicPr>
          <p:cNvPr id="9" name="Kuva 8">
            <a:extLst>
              <a:ext uri="{FF2B5EF4-FFF2-40B4-BE49-F238E27FC236}">
                <a16:creationId xmlns:a16="http://schemas.microsoft.com/office/drawing/2014/main" id="{B0A54A80-B5EB-44B0-9D42-0E0F5BA5E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700" y="980728"/>
            <a:ext cx="3865199" cy="4395597"/>
          </a:xfrm>
          <a:prstGeom prst="rect">
            <a:avLst/>
          </a:prstGeom>
        </p:spPr>
      </p:pic>
      <p:pic>
        <p:nvPicPr>
          <p:cNvPr id="5" name="Kuva 4"/>
          <p:cNvPicPr>
            <a:picLocks noChangeAspect="1"/>
          </p:cNvPicPr>
          <p:nvPr userDrawn="1"/>
        </p:nvPicPr>
        <p:blipFill rotWithShape="1">
          <a:blip r:embed="rId3">
            <a:extLst>
              <a:ext uri="{28A0092B-C50C-407E-A947-70E740481C1C}">
                <a14:useLocalDpi xmlns:a14="http://schemas.microsoft.com/office/drawing/2010/main" val="0"/>
              </a:ext>
            </a:extLst>
          </a:blip>
          <a:srcRect l="33664" r="16265"/>
          <a:stretch/>
        </p:blipFill>
        <p:spPr>
          <a:xfrm>
            <a:off x="387120" y="379314"/>
            <a:ext cx="5424352" cy="6093729"/>
          </a:xfrm>
          <a:prstGeom prst="rect">
            <a:avLst/>
          </a:prstGeom>
        </p:spPr>
      </p:pic>
    </p:spTree>
    <p:extLst>
      <p:ext uri="{BB962C8B-B14F-4D97-AF65-F5344CB8AC3E}">
        <p14:creationId xmlns:p14="http://schemas.microsoft.com/office/powerpoint/2010/main" val="3806653768"/>
      </p:ext>
    </p:extLst>
  </p:cSld>
  <p:clrMapOvr>
    <a:masterClrMapping/>
  </p:clrMapOvr>
  <p:hf hdr="0"/>
  <p:extLst>
    <p:ext uri="{DCECCB84-F9BA-43D5-87BE-67443E8EF086}">
      <p15:sldGuideLst xmlns:p15="http://schemas.microsoft.com/office/powerpoint/2012/main">
        <p15:guide id="1" orient="horz" pos="2160">
          <p15:clr>
            <a:srgbClr val="FBAE40"/>
          </p15:clr>
        </p15:guide>
        <p15:guide id="2" pos="3840">
          <p15:clr>
            <a:srgbClr val="FBAE40"/>
          </p15:clr>
        </p15:guide>
        <p15:guide id="3" pos="393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Otsikko ja sisältö 7">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6251209" y="1692000"/>
            <a:ext cx="5555391" cy="4176000"/>
          </a:xfrm>
        </p:spPr>
        <p:txBody>
          <a:bodyPr/>
          <a:lstStyle>
            <a:lvl1pPr>
              <a:defRPr sz="2400"/>
            </a:lvl1pPr>
            <a:lvl2pPr>
              <a:defRPr sz="2000"/>
            </a:lvl2pPr>
            <a:lvl3pPr>
              <a:defRPr sz="1800"/>
            </a:lvl3pPr>
            <a:lvl4pPr>
              <a:defRPr sz="1800"/>
            </a:lvl4pPr>
            <a:lvl5pPr>
              <a:defRPr sz="1800"/>
            </a:lvl5pPr>
            <a:lvl6pPr>
              <a:defRPr sz="2400"/>
            </a:lvl6pPr>
            <a:lvl7pPr>
              <a:defRPr sz="2400"/>
            </a:lvl7pPr>
            <a:lvl8pPr>
              <a:defRPr sz="2400"/>
            </a:lvl8pPr>
            <a:lvl9pPr>
              <a:defRPr sz="24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Otsikko 9">
            <a:extLst>
              <a:ext uri="{FF2B5EF4-FFF2-40B4-BE49-F238E27FC236}">
                <a16:creationId xmlns:a16="http://schemas.microsoft.com/office/drawing/2014/main" id="{0FE787D8-99A6-43C4-A221-9A76FC349A7B}"/>
              </a:ext>
            </a:extLst>
          </p:cNvPr>
          <p:cNvSpPr>
            <a:spLocks noGrp="1"/>
          </p:cNvSpPr>
          <p:nvPr>
            <p:ph type="title"/>
          </p:nvPr>
        </p:nvSpPr>
        <p:spPr>
          <a:xfrm>
            <a:off x="6251209" y="378000"/>
            <a:ext cx="5555391" cy="1008000"/>
          </a:xfrm>
        </p:spPr>
        <p:txBody>
          <a:bodyPr/>
          <a:lstStyle/>
          <a:p>
            <a:r>
              <a:rPr lang="fi-FI"/>
              <a:t>Muokkaa perustyyl. napsautt.</a:t>
            </a:r>
            <a:endParaRPr lang="fi-FI" dirty="0"/>
          </a:p>
        </p:txBody>
      </p:sp>
      <p:pic>
        <p:nvPicPr>
          <p:cNvPr id="9" name="Kuva 8">
            <a:extLst>
              <a:ext uri="{FF2B5EF4-FFF2-40B4-BE49-F238E27FC236}">
                <a16:creationId xmlns:a16="http://schemas.microsoft.com/office/drawing/2014/main" id="{B0A54A80-B5EB-44B0-9D42-0E0F5BA5E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700" y="980728"/>
            <a:ext cx="3865199" cy="4395597"/>
          </a:xfrm>
          <a:prstGeom prst="rect">
            <a:avLst/>
          </a:prstGeom>
        </p:spPr>
      </p:pic>
      <p:pic>
        <p:nvPicPr>
          <p:cNvPr id="2" name="Kuva 1"/>
          <p:cNvPicPr>
            <a:picLocks noChangeAspect="1"/>
          </p:cNvPicPr>
          <p:nvPr userDrawn="1"/>
        </p:nvPicPr>
        <p:blipFill rotWithShape="1">
          <a:blip r:embed="rId3">
            <a:extLst>
              <a:ext uri="{28A0092B-C50C-407E-A947-70E740481C1C}">
                <a14:useLocalDpi xmlns:a14="http://schemas.microsoft.com/office/drawing/2010/main" val="0"/>
              </a:ext>
            </a:extLst>
          </a:blip>
          <a:srcRect l="4356" r="6759"/>
          <a:stretch/>
        </p:blipFill>
        <p:spPr>
          <a:xfrm>
            <a:off x="383459" y="387832"/>
            <a:ext cx="5417574" cy="6095043"/>
          </a:xfrm>
          <a:prstGeom prst="rect">
            <a:avLst/>
          </a:prstGeom>
        </p:spPr>
      </p:pic>
    </p:spTree>
    <p:extLst>
      <p:ext uri="{BB962C8B-B14F-4D97-AF65-F5344CB8AC3E}">
        <p14:creationId xmlns:p14="http://schemas.microsoft.com/office/powerpoint/2010/main" val="2706357951"/>
      </p:ext>
    </p:extLst>
  </p:cSld>
  <p:clrMapOvr>
    <a:masterClrMapping/>
  </p:clrMapOvr>
  <p:hf hdr="0"/>
  <p:extLst>
    <p:ext uri="{DCECCB84-F9BA-43D5-87BE-67443E8EF086}">
      <p15:sldGuideLst xmlns:p15="http://schemas.microsoft.com/office/powerpoint/2012/main">
        <p15:guide id="1" orient="horz" pos="2160">
          <p15:clr>
            <a:srgbClr val="FBAE40"/>
          </p15:clr>
        </p15:guide>
        <p15:guide id="2" pos="3840">
          <p15:clr>
            <a:srgbClr val="FBAE40"/>
          </p15:clr>
        </p15:guide>
        <p15:guide id="3" pos="393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Otsikko ja sisältö 8">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6251209" y="1692000"/>
            <a:ext cx="5555391" cy="4176000"/>
          </a:xfrm>
        </p:spPr>
        <p:txBody>
          <a:bodyPr/>
          <a:lstStyle>
            <a:lvl1pPr>
              <a:defRPr sz="2400"/>
            </a:lvl1pPr>
            <a:lvl2pPr>
              <a:defRPr sz="2000"/>
            </a:lvl2pPr>
            <a:lvl3pPr>
              <a:defRPr sz="1800"/>
            </a:lvl3pPr>
            <a:lvl4pPr>
              <a:defRPr sz="1800"/>
            </a:lvl4pPr>
            <a:lvl5pPr>
              <a:defRPr sz="1800"/>
            </a:lvl5pPr>
            <a:lvl6pPr>
              <a:defRPr sz="2400"/>
            </a:lvl6pPr>
            <a:lvl7pPr>
              <a:defRPr sz="2400"/>
            </a:lvl7pPr>
            <a:lvl8pPr>
              <a:defRPr sz="2400"/>
            </a:lvl8pPr>
            <a:lvl9pPr>
              <a:defRPr sz="24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Otsikko 9">
            <a:extLst>
              <a:ext uri="{FF2B5EF4-FFF2-40B4-BE49-F238E27FC236}">
                <a16:creationId xmlns:a16="http://schemas.microsoft.com/office/drawing/2014/main" id="{0FE787D8-99A6-43C4-A221-9A76FC349A7B}"/>
              </a:ext>
            </a:extLst>
          </p:cNvPr>
          <p:cNvSpPr>
            <a:spLocks noGrp="1"/>
          </p:cNvSpPr>
          <p:nvPr>
            <p:ph type="title"/>
          </p:nvPr>
        </p:nvSpPr>
        <p:spPr>
          <a:xfrm>
            <a:off x="6251209" y="378000"/>
            <a:ext cx="5555391" cy="1008000"/>
          </a:xfrm>
        </p:spPr>
        <p:txBody>
          <a:bodyPr/>
          <a:lstStyle/>
          <a:p>
            <a:r>
              <a:rPr lang="fi-FI"/>
              <a:t>Muokkaa perustyyl. napsautt.</a:t>
            </a:r>
            <a:endParaRPr lang="fi-FI" dirty="0"/>
          </a:p>
        </p:txBody>
      </p:sp>
      <p:pic>
        <p:nvPicPr>
          <p:cNvPr id="9" name="Kuva 8">
            <a:extLst>
              <a:ext uri="{FF2B5EF4-FFF2-40B4-BE49-F238E27FC236}">
                <a16:creationId xmlns:a16="http://schemas.microsoft.com/office/drawing/2014/main" id="{B0A54A80-B5EB-44B0-9D42-0E0F5BA5E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700" y="980728"/>
            <a:ext cx="3865199" cy="4395597"/>
          </a:xfrm>
          <a:prstGeom prst="rect">
            <a:avLst/>
          </a:prstGeom>
        </p:spPr>
      </p:pic>
      <p:pic>
        <p:nvPicPr>
          <p:cNvPr id="2" name="Kuva 1"/>
          <p:cNvPicPr>
            <a:picLocks noChangeAspect="1"/>
          </p:cNvPicPr>
          <p:nvPr userDrawn="1"/>
        </p:nvPicPr>
        <p:blipFill rotWithShape="1">
          <a:blip r:embed="rId3">
            <a:extLst>
              <a:ext uri="{28A0092B-C50C-407E-A947-70E740481C1C}">
                <a14:useLocalDpi xmlns:a14="http://schemas.microsoft.com/office/drawing/2010/main" val="0"/>
              </a:ext>
            </a:extLst>
          </a:blip>
          <a:srcRect t="1617" r="11552"/>
          <a:stretch/>
        </p:blipFill>
        <p:spPr>
          <a:xfrm>
            <a:off x="360669" y="363796"/>
            <a:ext cx="5430531" cy="6040416"/>
          </a:xfrm>
          <a:prstGeom prst="rect">
            <a:avLst/>
          </a:prstGeom>
        </p:spPr>
      </p:pic>
    </p:spTree>
    <p:extLst>
      <p:ext uri="{BB962C8B-B14F-4D97-AF65-F5344CB8AC3E}">
        <p14:creationId xmlns:p14="http://schemas.microsoft.com/office/powerpoint/2010/main" val="1121072421"/>
      </p:ext>
    </p:extLst>
  </p:cSld>
  <p:clrMapOvr>
    <a:masterClrMapping/>
  </p:clrMapOvr>
  <p:hf hdr="0"/>
  <p:extLst>
    <p:ext uri="{DCECCB84-F9BA-43D5-87BE-67443E8EF086}">
      <p15:sldGuideLst xmlns:p15="http://schemas.microsoft.com/office/powerpoint/2012/main">
        <p15:guide id="1" orient="horz" pos="2160">
          <p15:clr>
            <a:srgbClr val="FBAE40"/>
          </p15:clr>
        </p15:guide>
        <p15:guide id="2" pos="3840">
          <p15:clr>
            <a:srgbClr val="FBAE40"/>
          </p15:clr>
        </p15:guide>
        <p15:guide id="3" pos="393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Otsikko ja sisältö 9">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6251209" y="1692000"/>
            <a:ext cx="5555391" cy="4176000"/>
          </a:xfrm>
        </p:spPr>
        <p:txBody>
          <a:bodyPr/>
          <a:lstStyle>
            <a:lvl1pPr>
              <a:defRPr sz="2400"/>
            </a:lvl1pPr>
            <a:lvl2pPr>
              <a:defRPr sz="2000"/>
            </a:lvl2pPr>
            <a:lvl3pPr>
              <a:defRPr sz="1800"/>
            </a:lvl3pPr>
            <a:lvl4pPr>
              <a:defRPr sz="1800"/>
            </a:lvl4pPr>
            <a:lvl5pPr>
              <a:defRPr sz="1800"/>
            </a:lvl5pPr>
            <a:lvl6pPr>
              <a:defRPr sz="2400"/>
            </a:lvl6pPr>
            <a:lvl7pPr>
              <a:defRPr sz="2400"/>
            </a:lvl7pPr>
            <a:lvl8pPr>
              <a:defRPr sz="2400"/>
            </a:lvl8pPr>
            <a:lvl9pPr>
              <a:defRPr sz="2400"/>
            </a:lvl9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Otsikko 9">
            <a:extLst>
              <a:ext uri="{FF2B5EF4-FFF2-40B4-BE49-F238E27FC236}">
                <a16:creationId xmlns:a16="http://schemas.microsoft.com/office/drawing/2014/main" id="{0FE787D8-99A6-43C4-A221-9A76FC349A7B}"/>
              </a:ext>
            </a:extLst>
          </p:cNvPr>
          <p:cNvSpPr>
            <a:spLocks noGrp="1"/>
          </p:cNvSpPr>
          <p:nvPr>
            <p:ph type="title"/>
          </p:nvPr>
        </p:nvSpPr>
        <p:spPr>
          <a:xfrm>
            <a:off x="6251209" y="378000"/>
            <a:ext cx="5555391" cy="1008000"/>
          </a:xfrm>
        </p:spPr>
        <p:txBody>
          <a:bodyPr/>
          <a:lstStyle/>
          <a:p>
            <a:r>
              <a:rPr lang="fi-FI"/>
              <a:t>Muokkaa perustyyl. napsautt.</a:t>
            </a:r>
            <a:endParaRPr lang="fi-FI" dirty="0"/>
          </a:p>
        </p:txBody>
      </p:sp>
      <p:pic>
        <p:nvPicPr>
          <p:cNvPr id="9" name="Kuva 8">
            <a:extLst>
              <a:ext uri="{FF2B5EF4-FFF2-40B4-BE49-F238E27FC236}">
                <a16:creationId xmlns:a16="http://schemas.microsoft.com/office/drawing/2014/main" id="{B0A54A80-B5EB-44B0-9D42-0E0F5BA5E9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700" y="980728"/>
            <a:ext cx="3865199" cy="4395597"/>
          </a:xfrm>
          <a:prstGeom prst="rect">
            <a:avLst/>
          </a:prstGeom>
        </p:spPr>
      </p:pic>
      <p:pic>
        <p:nvPicPr>
          <p:cNvPr id="4" name="Kuva 3"/>
          <p:cNvPicPr>
            <a:picLocks noChangeAspect="1"/>
          </p:cNvPicPr>
          <p:nvPr userDrawn="1"/>
        </p:nvPicPr>
        <p:blipFill rotWithShape="1">
          <a:blip r:embed="rId3">
            <a:extLst>
              <a:ext uri="{28A0092B-C50C-407E-A947-70E740481C1C}">
                <a14:useLocalDpi xmlns:a14="http://schemas.microsoft.com/office/drawing/2010/main" val="0"/>
              </a:ext>
            </a:extLst>
          </a:blip>
          <a:srcRect r="10169"/>
          <a:stretch/>
        </p:blipFill>
        <p:spPr>
          <a:xfrm>
            <a:off x="370500" y="379681"/>
            <a:ext cx="5420699" cy="6034364"/>
          </a:xfrm>
          <a:prstGeom prst="rect">
            <a:avLst/>
          </a:prstGeom>
        </p:spPr>
      </p:pic>
    </p:spTree>
    <p:extLst>
      <p:ext uri="{BB962C8B-B14F-4D97-AF65-F5344CB8AC3E}">
        <p14:creationId xmlns:p14="http://schemas.microsoft.com/office/powerpoint/2010/main" val="3121030868"/>
      </p:ext>
    </p:extLst>
  </p:cSld>
  <p:clrMapOvr>
    <a:masterClrMapping/>
  </p:clrMapOvr>
  <p:hf hdr="0"/>
  <p:extLst>
    <p:ext uri="{DCECCB84-F9BA-43D5-87BE-67443E8EF086}">
      <p15:sldGuideLst xmlns:p15="http://schemas.microsoft.com/office/powerpoint/2012/main">
        <p15:guide id="1" orient="horz" pos="2160">
          <p15:clr>
            <a:srgbClr val="FBAE40"/>
          </p15:clr>
        </p15:guide>
        <p15:guide id="2" pos="3840">
          <p15:clr>
            <a:srgbClr val="FBAE40"/>
          </p15:clr>
        </p15:guide>
        <p15:guide id="3" pos="393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Otsikkodia 11">
    <p:bg>
      <p:bgPr>
        <a:solidFill>
          <a:srgbClr val="003580"/>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bwMode="black">
          <a:xfrm>
            <a:off x="1200000" y="1692000"/>
            <a:ext cx="9792000" cy="1224000"/>
          </a:xfrm>
        </p:spPr>
        <p:txBody>
          <a:bodyPr anchor="b">
            <a:noAutofit/>
          </a:bodyPr>
          <a:lstStyle>
            <a:lvl1pPr algn="ctr">
              <a:defRPr sz="4000" b="1">
                <a:solidFill>
                  <a:srgbClr val="FFFFFF"/>
                </a:solidFill>
              </a:defRPr>
            </a:lvl1pPr>
          </a:lstStyle>
          <a:p>
            <a:r>
              <a:rPr lang="fi-FI"/>
              <a:t>Muokkaa perustyyl. napsautt.</a:t>
            </a:r>
            <a:endParaRPr lang="fi-FI" dirty="0"/>
          </a:p>
        </p:txBody>
      </p:sp>
      <p:sp>
        <p:nvSpPr>
          <p:cNvPr id="3" name="Alaotsikko 2"/>
          <p:cNvSpPr>
            <a:spLocks noGrp="1"/>
          </p:cNvSpPr>
          <p:nvPr>
            <p:ph type="subTitle" idx="1"/>
          </p:nvPr>
        </p:nvSpPr>
        <p:spPr bwMode="black">
          <a:xfrm>
            <a:off x="1200000" y="3096000"/>
            <a:ext cx="9792000" cy="864000"/>
          </a:xfrm>
        </p:spPr>
        <p:txBody>
          <a:bodyPr>
            <a:noAutofit/>
          </a:bodyPr>
          <a:lstStyle>
            <a:lvl1pPr marL="0" indent="0" algn="ctr">
              <a:buNone/>
              <a:defRPr sz="28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endParaRPr lang="fi-FI" dirty="0"/>
          </a:p>
        </p:txBody>
      </p:sp>
      <p:grpSp>
        <p:nvGrpSpPr>
          <p:cNvPr id="12" name="Ryhmä 11">
            <a:extLst>
              <a:ext uri="{FF2B5EF4-FFF2-40B4-BE49-F238E27FC236}">
                <a16:creationId xmlns:a16="http://schemas.microsoft.com/office/drawing/2014/main" id="{E7F64D30-CB00-4CAF-AC36-C46DBE82327C}"/>
              </a:ext>
            </a:extLst>
          </p:cNvPr>
          <p:cNvGrpSpPr/>
          <p:nvPr/>
        </p:nvGrpSpPr>
        <p:grpSpPr bwMode="white">
          <a:xfrm>
            <a:off x="-1200" y="0"/>
            <a:ext cx="12194400" cy="6876000"/>
            <a:chOff x="-1200" y="0"/>
            <a:chExt cx="12194400" cy="6876000"/>
          </a:xfrm>
        </p:grpSpPr>
        <p:sp>
          <p:nvSpPr>
            <p:cNvPr id="8" name="Suorakulmio 7">
              <a:extLst>
                <a:ext uri="{FF2B5EF4-FFF2-40B4-BE49-F238E27FC236}">
                  <a16:creationId xmlns:a16="http://schemas.microsoft.com/office/drawing/2014/main" id="{C6C43332-42BC-4C0D-8853-EE2058633B04}"/>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786DFA66-6781-41F6-9A82-6EC36FFF6427}"/>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uorakulmio 4">
              <a:extLst>
                <a:ext uri="{FF2B5EF4-FFF2-40B4-BE49-F238E27FC236}">
                  <a16:creationId xmlns:a16="http://schemas.microsoft.com/office/drawing/2014/main" id="{74EAB445-167C-4909-82A1-40CE0D7B1BFB}"/>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05A65AFE-A6CD-4682-9EDC-281CC91360B1}"/>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7" name="Kuva 16">
            <a:extLst>
              <a:ext uri="{FF2B5EF4-FFF2-40B4-BE49-F238E27FC236}">
                <a16:creationId xmlns:a16="http://schemas.microsoft.com/office/drawing/2014/main" id="{1728BF27-4815-47CF-AFFB-C1FDAC75CF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92000" y="5148000"/>
            <a:ext cx="1620000" cy="648000"/>
          </a:xfrm>
          <a:prstGeom prst="rect">
            <a:avLst/>
          </a:prstGeom>
        </p:spPr>
      </p:pic>
      <p:sp>
        <p:nvSpPr>
          <p:cNvPr id="10" name="Tekstin paikkamerkki 12">
            <a:extLst>
              <a:ext uri="{FF2B5EF4-FFF2-40B4-BE49-F238E27FC236}">
                <a16:creationId xmlns:a16="http://schemas.microsoft.com/office/drawing/2014/main" id="{BC1E1C8D-78CA-46AD-B15D-EE5340442EBC}"/>
              </a:ext>
            </a:extLst>
          </p:cNvPr>
          <p:cNvSpPr>
            <a:spLocks noGrp="1"/>
          </p:cNvSpPr>
          <p:nvPr>
            <p:ph type="body" sz="quarter" idx="10" hasCustomPrompt="1"/>
          </p:nvPr>
        </p:nvSpPr>
        <p:spPr>
          <a:xfrm>
            <a:off x="3647400" y="4067999"/>
            <a:ext cx="4896000" cy="1008000"/>
          </a:xfrm>
        </p:spPr>
        <p:txBody>
          <a:bodyPr/>
          <a:lstStyle>
            <a:lvl1pPr marL="0" indent="0" algn="ctr">
              <a:spcAft>
                <a:spcPts val="0"/>
              </a:spcAft>
              <a:buNone/>
              <a:defRPr sz="1600">
                <a:solidFill>
                  <a:schemeClr val="bg1"/>
                </a:solidFill>
              </a:defRPr>
            </a:lvl1pPr>
            <a:lvl2pPr marL="359991" indent="0" algn="r">
              <a:buNone/>
              <a:defRPr sz="1500"/>
            </a:lvl2pPr>
            <a:lvl3pPr marL="719982" indent="0" algn="r">
              <a:buNone/>
              <a:defRPr sz="1500"/>
            </a:lvl3pPr>
            <a:lvl4pPr marL="1079973" indent="0" algn="r">
              <a:buNone/>
              <a:defRPr sz="1500"/>
            </a:lvl4pPr>
            <a:lvl5pPr marL="1439964" indent="0" algn="r">
              <a:buNone/>
              <a:defRPr sz="1500"/>
            </a:lvl5pPr>
          </a:lstStyle>
          <a:p>
            <a:pPr lvl="0"/>
            <a:r>
              <a:rPr lang="fi-FI" dirty="0"/>
              <a:t>Yhteystiedot</a:t>
            </a:r>
          </a:p>
        </p:txBody>
      </p:sp>
      <p:sp>
        <p:nvSpPr>
          <p:cNvPr id="4" name="Päivämäärän paikkamerkki 3">
            <a:extLst>
              <a:ext uri="{FF2B5EF4-FFF2-40B4-BE49-F238E27FC236}">
                <a16:creationId xmlns:a16="http://schemas.microsoft.com/office/drawing/2014/main" id="{3BCB56AA-EB38-4073-B6BC-12E93375C6AB}"/>
              </a:ext>
            </a:extLst>
          </p:cNvPr>
          <p:cNvSpPr>
            <a:spLocks noGrp="1"/>
          </p:cNvSpPr>
          <p:nvPr>
            <p:ph type="dt" sz="half" idx="11"/>
          </p:nvPr>
        </p:nvSpPr>
        <p:spPr>
          <a:xfrm>
            <a:off x="816838" y="6146071"/>
            <a:ext cx="1152128" cy="365125"/>
          </a:xfrm>
          <a:prstGeom prst="rect">
            <a:avLst/>
          </a:prstGeom>
        </p:spPr>
        <p:txBody>
          <a:bodyPr/>
          <a:lstStyle>
            <a:lvl1pPr>
              <a:defRPr>
                <a:noFill/>
              </a:defRPr>
            </a:lvl1pPr>
          </a:lstStyle>
          <a:p>
            <a:fld id="{73C80B55-2C7E-40A3-BCCC-8DAC01DE21C1}" type="datetime1">
              <a:rPr lang="fi-FI" smtClean="0"/>
              <a:t>15.6.2023</a:t>
            </a:fld>
            <a:endParaRPr lang="fi-FI"/>
          </a:p>
        </p:txBody>
      </p:sp>
      <p:sp>
        <p:nvSpPr>
          <p:cNvPr id="6" name="Alatunnisteen paikkamerkki 5">
            <a:extLst>
              <a:ext uri="{FF2B5EF4-FFF2-40B4-BE49-F238E27FC236}">
                <a16:creationId xmlns:a16="http://schemas.microsoft.com/office/drawing/2014/main" id="{962584FA-B230-4F2E-A842-C9C9DDEE89F8}"/>
              </a:ext>
            </a:extLst>
          </p:cNvPr>
          <p:cNvSpPr>
            <a:spLocks noGrp="1"/>
          </p:cNvSpPr>
          <p:nvPr>
            <p:ph type="ftr" sz="quarter" idx="12"/>
          </p:nvPr>
        </p:nvSpPr>
        <p:spPr>
          <a:xfrm>
            <a:off x="1994369" y="6146071"/>
            <a:ext cx="7213005" cy="365125"/>
          </a:xfrm>
          <a:prstGeom prst="rect">
            <a:avLst/>
          </a:prstGeom>
        </p:spPr>
        <p:txBody>
          <a:bodyPr/>
          <a:lstStyle>
            <a:lvl1pPr>
              <a:defRPr>
                <a:noFill/>
              </a:defRPr>
            </a:lvl1pPr>
          </a:lstStyle>
          <a:p>
            <a:r>
              <a:rPr lang="fi-FI"/>
              <a:t>Yksikkö/Projekti/Esittäjä | Esityksen otsikko</a:t>
            </a:r>
          </a:p>
        </p:txBody>
      </p:sp>
      <p:sp>
        <p:nvSpPr>
          <p:cNvPr id="7" name="Dian numeron paikkamerkki 6">
            <a:extLst>
              <a:ext uri="{FF2B5EF4-FFF2-40B4-BE49-F238E27FC236}">
                <a16:creationId xmlns:a16="http://schemas.microsoft.com/office/drawing/2014/main" id="{A3A259B5-F641-4021-A75B-1E601C137952}"/>
              </a:ext>
            </a:extLst>
          </p:cNvPr>
          <p:cNvSpPr>
            <a:spLocks noGrp="1"/>
          </p:cNvSpPr>
          <p:nvPr>
            <p:ph type="sldNum" sz="quarter" idx="13"/>
          </p:nvPr>
        </p:nvSpPr>
        <p:spPr>
          <a:xfrm>
            <a:off x="360000" y="6146071"/>
            <a:ext cx="431435" cy="365125"/>
          </a:xfrm>
          <a:prstGeom prst="rect">
            <a:avLst/>
          </a:prstGeom>
        </p:spPr>
        <p:txBody>
          <a:bodyPr/>
          <a:lstStyle>
            <a:lvl1pPr>
              <a:defRPr>
                <a:noFill/>
              </a:defRPr>
            </a:lvl1pPr>
          </a:lstStyle>
          <a:p>
            <a:fld id="{E38D8271-015E-4BD9-B1A3-A057F5E8F4AB}" type="slidenum">
              <a:rPr lang="fi-FI" smtClean="0"/>
              <a:t>‹#›</a:t>
            </a:fld>
            <a:endParaRPr lang="fi-FI"/>
          </a:p>
        </p:txBody>
      </p:sp>
    </p:spTree>
    <p:extLst>
      <p:ext uri="{BB962C8B-B14F-4D97-AF65-F5344CB8AC3E}">
        <p14:creationId xmlns:p14="http://schemas.microsoft.com/office/powerpoint/2010/main" val="1790099828"/>
      </p:ext>
    </p:extLst>
  </p:cSld>
  <p:clrMapOvr>
    <a:masterClrMapping/>
  </p:clrMapOvr>
  <p:hf hdr="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Otsikkodia 12">
    <p:bg>
      <p:bgPr>
        <a:solidFill>
          <a:srgbClr val="087E3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bwMode="black">
          <a:xfrm>
            <a:off x="1200000" y="1692000"/>
            <a:ext cx="9792000" cy="1224000"/>
          </a:xfrm>
        </p:spPr>
        <p:txBody>
          <a:bodyPr anchor="b">
            <a:noAutofit/>
          </a:bodyPr>
          <a:lstStyle>
            <a:lvl1pPr algn="ctr">
              <a:defRPr sz="4000" b="1">
                <a:solidFill>
                  <a:srgbClr val="FFFFFF"/>
                </a:solidFill>
              </a:defRPr>
            </a:lvl1pPr>
          </a:lstStyle>
          <a:p>
            <a:r>
              <a:rPr lang="fi-FI"/>
              <a:t>Muokkaa perustyyl. napsautt.</a:t>
            </a:r>
            <a:endParaRPr lang="fi-FI" dirty="0"/>
          </a:p>
        </p:txBody>
      </p:sp>
      <p:sp>
        <p:nvSpPr>
          <p:cNvPr id="3" name="Alaotsikko 2"/>
          <p:cNvSpPr>
            <a:spLocks noGrp="1"/>
          </p:cNvSpPr>
          <p:nvPr>
            <p:ph type="subTitle" idx="1"/>
          </p:nvPr>
        </p:nvSpPr>
        <p:spPr bwMode="black">
          <a:xfrm>
            <a:off x="1200000" y="3096000"/>
            <a:ext cx="9792000" cy="864000"/>
          </a:xfrm>
        </p:spPr>
        <p:txBody>
          <a:bodyPr>
            <a:noAutofit/>
          </a:bodyPr>
          <a:lstStyle>
            <a:lvl1pPr marL="0" indent="0" algn="ctr">
              <a:buNone/>
              <a:defRPr sz="28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endParaRPr lang="fi-FI" dirty="0"/>
          </a:p>
        </p:txBody>
      </p:sp>
      <p:grpSp>
        <p:nvGrpSpPr>
          <p:cNvPr id="12" name="Ryhmä 11">
            <a:extLst>
              <a:ext uri="{FF2B5EF4-FFF2-40B4-BE49-F238E27FC236}">
                <a16:creationId xmlns:a16="http://schemas.microsoft.com/office/drawing/2014/main" id="{E7F64D30-CB00-4CAF-AC36-C46DBE82327C}"/>
              </a:ext>
            </a:extLst>
          </p:cNvPr>
          <p:cNvGrpSpPr/>
          <p:nvPr/>
        </p:nvGrpSpPr>
        <p:grpSpPr bwMode="white">
          <a:xfrm>
            <a:off x="-1200" y="0"/>
            <a:ext cx="12194400" cy="6876000"/>
            <a:chOff x="-1200" y="0"/>
            <a:chExt cx="12194400" cy="6876000"/>
          </a:xfrm>
        </p:grpSpPr>
        <p:sp>
          <p:nvSpPr>
            <p:cNvPr id="8" name="Suorakulmio 7">
              <a:extLst>
                <a:ext uri="{FF2B5EF4-FFF2-40B4-BE49-F238E27FC236}">
                  <a16:creationId xmlns:a16="http://schemas.microsoft.com/office/drawing/2014/main" id="{C6C43332-42BC-4C0D-8853-EE2058633B04}"/>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786DFA66-6781-41F6-9A82-6EC36FFF6427}"/>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uorakulmio 4">
              <a:extLst>
                <a:ext uri="{FF2B5EF4-FFF2-40B4-BE49-F238E27FC236}">
                  <a16:creationId xmlns:a16="http://schemas.microsoft.com/office/drawing/2014/main" id="{74EAB445-167C-4909-82A1-40CE0D7B1BFB}"/>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05A65AFE-A6CD-4682-9EDC-281CC91360B1}"/>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7" name="Kuva 16">
            <a:extLst>
              <a:ext uri="{FF2B5EF4-FFF2-40B4-BE49-F238E27FC236}">
                <a16:creationId xmlns:a16="http://schemas.microsoft.com/office/drawing/2014/main" id="{1728BF27-4815-47CF-AFFB-C1FDAC75CF5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92000" y="5148000"/>
            <a:ext cx="1620000" cy="648000"/>
          </a:xfrm>
          <a:prstGeom prst="rect">
            <a:avLst/>
          </a:prstGeom>
        </p:spPr>
      </p:pic>
      <p:sp>
        <p:nvSpPr>
          <p:cNvPr id="10" name="Tekstin paikkamerkki 12">
            <a:extLst>
              <a:ext uri="{FF2B5EF4-FFF2-40B4-BE49-F238E27FC236}">
                <a16:creationId xmlns:a16="http://schemas.microsoft.com/office/drawing/2014/main" id="{BC1E1C8D-78CA-46AD-B15D-EE5340442EBC}"/>
              </a:ext>
            </a:extLst>
          </p:cNvPr>
          <p:cNvSpPr>
            <a:spLocks noGrp="1"/>
          </p:cNvSpPr>
          <p:nvPr>
            <p:ph type="body" sz="quarter" idx="10" hasCustomPrompt="1"/>
          </p:nvPr>
        </p:nvSpPr>
        <p:spPr>
          <a:xfrm>
            <a:off x="3647400" y="4067999"/>
            <a:ext cx="4896000" cy="1008000"/>
          </a:xfrm>
        </p:spPr>
        <p:txBody>
          <a:bodyPr/>
          <a:lstStyle>
            <a:lvl1pPr marL="0" indent="0" algn="ctr">
              <a:spcAft>
                <a:spcPts val="0"/>
              </a:spcAft>
              <a:buNone/>
              <a:defRPr sz="1600">
                <a:solidFill>
                  <a:schemeClr val="bg1"/>
                </a:solidFill>
              </a:defRPr>
            </a:lvl1pPr>
            <a:lvl2pPr marL="359991" indent="0" algn="r">
              <a:buNone/>
              <a:defRPr sz="1500"/>
            </a:lvl2pPr>
            <a:lvl3pPr marL="719982" indent="0" algn="r">
              <a:buNone/>
              <a:defRPr sz="1500"/>
            </a:lvl3pPr>
            <a:lvl4pPr marL="1079973" indent="0" algn="r">
              <a:buNone/>
              <a:defRPr sz="1500"/>
            </a:lvl4pPr>
            <a:lvl5pPr marL="1439964" indent="0" algn="r">
              <a:buNone/>
              <a:defRPr sz="1500"/>
            </a:lvl5pPr>
          </a:lstStyle>
          <a:p>
            <a:pPr lvl="0"/>
            <a:r>
              <a:rPr lang="fi-FI" dirty="0"/>
              <a:t>Yhteystiedot</a:t>
            </a:r>
          </a:p>
        </p:txBody>
      </p:sp>
    </p:spTree>
    <p:extLst>
      <p:ext uri="{BB962C8B-B14F-4D97-AF65-F5344CB8AC3E}">
        <p14:creationId xmlns:p14="http://schemas.microsoft.com/office/powerpoint/2010/main" val="3144162653"/>
      </p:ext>
    </p:extLst>
  </p:cSld>
  <p:clrMapOvr>
    <a:masterClrMapping/>
  </p:clrMapOvr>
  <p:hf hdr="0"/>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Otsikkodia 13">
    <p:bg>
      <p:bgPr>
        <a:solidFill>
          <a:srgbClr val="C0D730"/>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bwMode="black">
          <a:xfrm>
            <a:off x="1200000" y="1692000"/>
            <a:ext cx="9792000" cy="1224000"/>
          </a:xfrm>
        </p:spPr>
        <p:txBody>
          <a:bodyPr anchor="b">
            <a:noAutofit/>
          </a:bodyPr>
          <a:lstStyle>
            <a:lvl1pPr algn="ctr">
              <a:defRPr sz="4000" b="1">
                <a:solidFill>
                  <a:schemeClr val="tx2"/>
                </a:solidFill>
              </a:defRPr>
            </a:lvl1pPr>
          </a:lstStyle>
          <a:p>
            <a:r>
              <a:rPr lang="fi-FI" dirty="0"/>
              <a:t>Muokkaa </a:t>
            </a:r>
            <a:r>
              <a:rPr lang="fi-FI" dirty="0" err="1"/>
              <a:t>perustyyl</a:t>
            </a:r>
            <a:r>
              <a:rPr lang="fi-FI" dirty="0"/>
              <a:t>. </a:t>
            </a:r>
            <a:r>
              <a:rPr lang="fi-FI" dirty="0" err="1"/>
              <a:t>napsautt</a:t>
            </a:r>
            <a:r>
              <a:rPr lang="fi-FI" dirty="0"/>
              <a:t>.</a:t>
            </a:r>
          </a:p>
        </p:txBody>
      </p:sp>
      <p:sp>
        <p:nvSpPr>
          <p:cNvPr id="3" name="Alaotsikko 2"/>
          <p:cNvSpPr>
            <a:spLocks noGrp="1"/>
          </p:cNvSpPr>
          <p:nvPr>
            <p:ph type="subTitle" idx="1"/>
          </p:nvPr>
        </p:nvSpPr>
        <p:spPr bwMode="black">
          <a:xfrm>
            <a:off x="1200000" y="3096000"/>
            <a:ext cx="9792000" cy="864000"/>
          </a:xfrm>
        </p:spPr>
        <p:txBody>
          <a:bodyPr>
            <a:noAutofit/>
          </a:bodyPr>
          <a:lstStyle>
            <a:lvl1pPr marL="0" indent="0" algn="ctr">
              <a:buNone/>
              <a:defRPr sz="280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grpSp>
        <p:nvGrpSpPr>
          <p:cNvPr id="12" name="Ryhmä 11">
            <a:extLst>
              <a:ext uri="{FF2B5EF4-FFF2-40B4-BE49-F238E27FC236}">
                <a16:creationId xmlns:a16="http://schemas.microsoft.com/office/drawing/2014/main" id="{E7F64D30-CB00-4CAF-AC36-C46DBE82327C}"/>
              </a:ext>
            </a:extLst>
          </p:cNvPr>
          <p:cNvGrpSpPr/>
          <p:nvPr/>
        </p:nvGrpSpPr>
        <p:grpSpPr bwMode="white">
          <a:xfrm>
            <a:off x="-1200" y="0"/>
            <a:ext cx="12194400" cy="6876000"/>
            <a:chOff x="-1200" y="0"/>
            <a:chExt cx="12194400" cy="6876000"/>
          </a:xfrm>
        </p:grpSpPr>
        <p:sp>
          <p:nvSpPr>
            <p:cNvPr id="8" name="Suorakulmio 7">
              <a:extLst>
                <a:ext uri="{FF2B5EF4-FFF2-40B4-BE49-F238E27FC236}">
                  <a16:creationId xmlns:a16="http://schemas.microsoft.com/office/drawing/2014/main" id="{C6C43332-42BC-4C0D-8853-EE2058633B04}"/>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786DFA66-6781-41F6-9A82-6EC36FFF6427}"/>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uorakulmio 4">
              <a:extLst>
                <a:ext uri="{FF2B5EF4-FFF2-40B4-BE49-F238E27FC236}">
                  <a16:creationId xmlns:a16="http://schemas.microsoft.com/office/drawing/2014/main" id="{74EAB445-167C-4909-82A1-40CE0D7B1BFB}"/>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05A65AFE-A6CD-4682-9EDC-281CC91360B1}"/>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sp>
        <p:nvSpPr>
          <p:cNvPr id="10" name="Tekstin paikkamerkki 12">
            <a:extLst>
              <a:ext uri="{FF2B5EF4-FFF2-40B4-BE49-F238E27FC236}">
                <a16:creationId xmlns:a16="http://schemas.microsoft.com/office/drawing/2014/main" id="{BC1E1C8D-78CA-46AD-B15D-EE5340442EBC}"/>
              </a:ext>
            </a:extLst>
          </p:cNvPr>
          <p:cNvSpPr>
            <a:spLocks noGrp="1"/>
          </p:cNvSpPr>
          <p:nvPr>
            <p:ph type="body" sz="quarter" idx="10" hasCustomPrompt="1"/>
          </p:nvPr>
        </p:nvSpPr>
        <p:spPr>
          <a:xfrm>
            <a:off x="3647400" y="4067999"/>
            <a:ext cx="4896000" cy="1008000"/>
          </a:xfrm>
        </p:spPr>
        <p:txBody>
          <a:bodyPr/>
          <a:lstStyle>
            <a:lvl1pPr marL="0" indent="0" algn="ctr">
              <a:spcAft>
                <a:spcPts val="0"/>
              </a:spcAft>
              <a:buNone/>
              <a:defRPr sz="1600">
                <a:solidFill>
                  <a:schemeClr val="tx2"/>
                </a:solidFill>
              </a:defRPr>
            </a:lvl1pPr>
            <a:lvl2pPr marL="359991" indent="0" algn="r">
              <a:buNone/>
              <a:defRPr sz="1500"/>
            </a:lvl2pPr>
            <a:lvl3pPr marL="719982" indent="0" algn="r">
              <a:buNone/>
              <a:defRPr sz="1500"/>
            </a:lvl3pPr>
            <a:lvl4pPr marL="1079973" indent="0" algn="r">
              <a:buNone/>
              <a:defRPr sz="1500"/>
            </a:lvl4pPr>
            <a:lvl5pPr marL="1439964" indent="0" algn="r">
              <a:buNone/>
              <a:defRPr sz="1500"/>
            </a:lvl5pPr>
          </a:lstStyle>
          <a:p>
            <a:pPr lvl="0"/>
            <a:r>
              <a:rPr lang="fi-FI" dirty="0"/>
              <a:t>Yhteystiedot</a:t>
            </a:r>
          </a:p>
        </p:txBody>
      </p:sp>
      <p:pic>
        <p:nvPicPr>
          <p:cNvPr id="13" name="Kuva 12">
            <a:extLst>
              <a:ext uri="{FF2B5EF4-FFF2-40B4-BE49-F238E27FC236}">
                <a16:creationId xmlns:a16="http://schemas.microsoft.com/office/drawing/2014/main" id="{47432463-DF5E-483B-BD59-BA28002BF0B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85400" y="5147122"/>
            <a:ext cx="1620000" cy="648000"/>
          </a:xfrm>
          <a:prstGeom prst="rect">
            <a:avLst/>
          </a:prstGeom>
        </p:spPr>
      </p:pic>
    </p:spTree>
    <p:extLst>
      <p:ext uri="{BB962C8B-B14F-4D97-AF65-F5344CB8AC3E}">
        <p14:creationId xmlns:p14="http://schemas.microsoft.com/office/powerpoint/2010/main" val="268191000"/>
      </p:ext>
    </p:extLst>
  </p:cSld>
  <p:clrMapOvr>
    <a:masterClrMapping/>
  </p:clrMapOvr>
  <p:hf hdr="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Otsikkodia 14">
    <p:bg>
      <p:bgPr>
        <a:solidFill>
          <a:srgbClr val="E2E2E2"/>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bwMode="black">
          <a:xfrm>
            <a:off x="1200000" y="1692000"/>
            <a:ext cx="9792000" cy="1224000"/>
          </a:xfrm>
        </p:spPr>
        <p:txBody>
          <a:bodyPr anchor="b">
            <a:noAutofit/>
          </a:bodyPr>
          <a:lstStyle>
            <a:lvl1pPr algn="ctr">
              <a:defRPr sz="4000">
                <a:solidFill>
                  <a:srgbClr val="003580"/>
                </a:solidFill>
              </a:defRPr>
            </a:lvl1pPr>
          </a:lstStyle>
          <a:p>
            <a:r>
              <a:rPr lang="fi-FI"/>
              <a:t>Muokkaa perustyyl. napsautt.</a:t>
            </a:r>
            <a:endParaRPr lang="fi-FI" dirty="0"/>
          </a:p>
        </p:txBody>
      </p:sp>
      <p:sp>
        <p:nvSpPr>
          <p:cNvPr id="3" name="Alaotsikko 2"/>
          <p:cNvSpPr>
            <a:spLocks noGrp="1"/>
          </p:cNvSpPr>
          <p:nvPr>
            <p:ph type="subTitle" idx="1"/>
          </p:nvPr>
        </p:nvSpPr>
        <p:spPr bwMode="black">
          <a:xfrm>
            <a:off x="1200000" y="3096000"/>
            <a:ext cx="9792000" cy="864000"/>
          </a:xfrm>
        </p:spPr>
        <p:txBody>
          <a:bodyPr>
            <a:noAutofit/>
          </a:bodyPr>
          <a:lstStyle>
            <a:lvl1pPr marL="0" indent="0" algn="ctr">
              <a:buNone/>
              <a:defRPr sz="2800">
                <a:solidFill>
                  <a:srgbClr val="00358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endParaRPr lang="fi-FI" dirty="0"/>
          </a:p>
        </p:txBody>
      </p:sp>
      <p:grpSp>
        <p:nvGrpSpPr>
          <p:cNvPr id="12" name="Ryhmä 11">
            <a:extLst>
              <a:ext uri="{FF2B5EF4-FFF2-40B4-BE49-F238E27FC236}">
                <a16:creationId xmlns:a16="http://schemas.microsoft.com/office/drawing/2014/main" id="{E7F64D30-CB00-4CAF-AC36-C46DBE82327C}"/>
              </a:ext>
            </a:extLst>
          </p:cNvPr>
          <p:cNvGrpSpPr/>
          <p:nvPr/>
        </p:nvGrpSpPr>
        <p:grpSpPr bwMode="white">
          <a:xfrm>
            <a:off x="-1200" y="0"/>
            <a:ext cx="12194400" cy="6876000"/>
            <a:chOff x="-1200" y="0"/>
            <a:chExt cx="12194400" cy="6876000"/>
          </a:xfrm>
        </p:grpSpPr>
        <p:sp>
          <p:nvSpPr>
            <p:cNvPr id="8" name="Suorakulmio 7">
              <a:extLst>
                <a:ext uri="{FF2B5EF4-FFF2-40B4-BE49-F238E27FC236}">
                  <a16:creationId xmlns:a16="http://schemas.microsoft.com/office/drawing/2014/main" id="{C6C43332-42BC-4C0D-8853-EE2058633B04}"/>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786DFA66-6781-41F6-9A82-6EC36FFF6427}"/>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uorakulmio 4">
              <a:extLst>
                <a:ext uri="{FF2B5EF4-FFF2-40B4-BE49-F238E27FC236}">
                  <a16:creationId xmlns:a16="http://schemas.microsoft.com/office/drawing/2014/main" id="{74EAB445-167C-4909-82A1-40CE0D7B1BFB}"/>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05A65AFE-A6CD-4682-9EDC-281CC91360B1}"/>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0" name="Kuva 9">
            <a:extLst>
              <a:ext uri="{FF2B5EF4-FFF2-40B4-BE49-F238E27FC236}">
                <a16:creationId xmlns:a16="http://schemas.microsoft.com/office/drawing/2014/main" id="{47432463-DF5E-483B-BD59-BA28002BF0B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92000" y="5148000"/>
            <a:ext cx="1620000" cy="648000"/>
          </a:xfrm>
          <a:prstGeom prst="rect">
            <a:avLst/>
          </a:prstGeom>
        </p:spPr>
      </p:pic>
      <p:sp>
        <p:nvSpPr>
          <p:cNvPr id="13" name="Tekstin paikkamerkki 12">
            <a:extLst>
              <a:ext uri="{FF2B5EF4-FFF2-40B4-BE49-F238E27FC236}">
                <a16:creationId xmlns:a16="http://schemas.microsoft.com/office/drawing/2014/main" id="{6DD2B508-FCB5-49D9-9AB8-4E80D66B20DD}"/>
              </a:ext>
            </a:extLst>
          </p:cNvPr>
          <p:cNvSpPr>
            <a:spLocks noGrp="1"/>
          </p:cNvSpPr>
          <p:nvPr>
            <p:ph type="body" sz="quarter" idx="10" hasCustomPrompt="1"/>
          </p:nvPr>
        </p:nvSpPr>
        <p:spPr>
          <a:xfrm>
            <a:off x="3647400" y="4067999"/>
            <a:ext cx="4896000" cy="1008000"/>
          </a:xfrm>
        </p:spPr>
        <p:txBody>
          <a:bodyPr/>
          <a:lstStyle>
            <a:lvl1pPr marL="0" indent="0" algn="ctr">
              <a:spcAft>
                <a:spcPts val="0"/>
              </a:spcAft>
              <a:buNone/>
              <a:defRPr sz="1600">
                <a:solidFill>
                  <a:srgbClr val="003580"/>
                </a:solidFill>
              </a:defRPr>
            </a:lvl1pPr>
            <a:lvl2pPr marL="359991" indent="0" algn="r">
              <a:buNone/>
              <a:defRPr sz="1500"/>
            </a:lvl2pPr>
            <a:lvl3pPr marL="719982" indent="0" algn="r">
              <a:buNone/>
              <a:defRPr sz="1500"/>
            </a:lvl3pPr>
            <a:lvl4pPr marL="1079973" indent="0" algn="r">
              <a:buNone/>
              <a:defRPr sz="1500"/>
            </a:lvl4pPr>
            <a:lvl5pPr marL="1439964" indent="0" algn="r">
              <a:buNone/>
              <a:defRPr sz="1500"/>
            </a:lvl5pPr>
          </a:lstStyle>
          <a:p>
            <a:pPr lvl="0"/>
            <a:r>
              <a:rPr lang="fi-FI" dirty="0"/>
              <a:t>Yhteystiedot</a:t>
            </a:r>
          </a:p>
        </p:txBody>
      </p:sp>
      <p:sp>
        <p:nvSpPr>
          <p:cNvPr id="4" name="Päivämäärän paikkamerkki 3">
            <a:extLst>
              <a:ext uri="{FF2B5EF4-FFF2-40B4-BE49-F238E27FC236}">
                <a16:creationId xmlns:a16="http://schemas.microsoft.com/office/drawing/2014/main" id="{0608392B-6F5D-4D50-B2B5-FF25FED92104}"/>
              </a:ext>
            </a:extLst>
          </p:cNvPr>
          <p:cNvSpPr>
            <a:spLocks noGrp="1"/>
          </p:cNvSpPr>
          <p:nvPr>
            <p:ph type="dt" sz="half" idx="11"/>
          </p:nvPr>
        </p:nvSpPr>
        <p:spPr>
          <a:xfrm>
            <a:off x="816838" y="6146071"/>
            <a:ext cx="1152128" cy="365125"/>
          </a:xfrm>
          <a:prstGeom prst="rect">
            <a:avLst/>
          </a:prstGeom>
        </p:spPr>
        <p:txBody>
          <a:bodyPr/>
          <a:lstStyle>
            <a:lvl1pPr>
              <a:defRPr>
                <a:noFill/>
              </a:defRPr>
            </a:lvl1pPr>
          </a:lstStyle>
          <a:p>
            <a:fld id="{73C80B55-2C7E-40A3-BCCC-8DAC01DE21C1}" type="datetime1">
              <a:rPr lang="fi-FI" smtClean="0"/>
              <a:t>15.6.2023</a:t>
            </a:fld>
            <a:endParaRPr lang="fi-FI"/>
          </a:p>
        </p:txBody>
      </p:sp>
      <p:sp>
        <p:nvSpPr>
          <p:cNvPr id="6" name="Alatunnisteen paikkamerkki 5">
            <a:extLst>
              <a:ext uri="{FF2B5EF4-FFF2-40B4-BE49-F238E27FC236}">
                <a16:creationId xmlns:a16="http://schemas.microsoft.com/office/drawing/2014/main" id="{37E5E600-7FA9-41C5-A8FD-437A426D0AA5}"/>
              </a:ext>
            </a:extLst>
          </p:cNvPr>
          <p:cNvSpPr>
            <a:spLocks noGrp="1"/>
          </p:cNvSpPr>
          <p:nvPr>
            <p:ph type="ftr" sz="quarter" idx="12"/>
          </p:nvPr>
        </p:nvSpPr>
        <p:spPr>
          <a:xfrm>
            <a:off x="1994369" y="6146071"/>
            <a:ext cx="7213005" cy="365125"/>
          </a:xfrm>
          <a:prstGeom prst="rect">
            <a:avLst/>
          </a:prstGeom>
        </p:spPr>
        <p:txBody>
          <a:bodyPr/>
          <a:lstStyle>
            <a:lvl1pPr>
              <a:defRPr>
                <a:noFill/>
              </a:defRPr>
            </a:lvl1pPr>
          </a:lstStyle>
          <a:p>
            <a:r>
              <a:rPr lang="fi-FI"/>
              <a:t>Yksikkö/Projekti/Esittäjä | Esityksen otsikko</a:t>
            </a:r>
          </a:p>
        </p:txBody>
      </p:sp>
      <p:sp>
        <p:nvSpPr>
          <p:cNvPr id="7" name="Dian numeron paikkamerkki 6">
            <a:extLst>
              <a:ext uri="{FF2B5EF4-FFF2-40B4-BE49-F238E27FC236}">
                <a16:creationId xmlns:a16="http://schemas.microsoft.com/office/drawing/2014/main" id="{67D1092B-0EB9-4968-AD38-B9266B979EFD}"/>
              </a:ext>
            </a:extLst>
          </p:cNvPr>
          <p:cNvSpPr>
            <a:spLocks noGrp="1"/>
          </p:cNvSpPr>
          <p:nvPr>
            <p:ph type="sldNum" sz="quarter" idx="13"/>
          </p:nvPr>
        </p:nvSpPr>
        <p:spPr>
          <a:xfrm>
            <a:off x="360000" y="6146071"/>
            <a:ext cx="431435" cy="365125"/>
          </a:xfrm>
          <a:prstGeom prst="rect">
            <a:avLst/>
          </a:prstGeom>
        </p:spPr>
        <p:txBody>
          <a:bodyPr/>
          <a:lstStyle>
            <a:lvl1pPr>
              <a:defRPr>
                <a:noFill/>
              </a:defRPr>
            </a:lvl1pPr>
          </a:lstStyle>
          <a:p>
            <a:fld id="{E38D8271-015E-4BD9-B1A3-A057F5E8F4AB}" type="slidenum">
              <a:rPr lang="fi-FI" smtClean="0"/>
              <a:t>‹#›</a:t>
            </a:fld>
            <a:endParaRPr lang="fi-FI"/>
          </a:p>
        </p:txBody>
      </p:sp>
    </p:spTree>
    <p:extLst>
      <p:ext uri="{BB962C8B-B14F-4D97-AF65-F5344CB8AC3E}">
        <p14:creationId xmlns:p14="http://schemas.microsoft.com/office/powerpoint/2010/main" val="2623117191"/>
      </p:ext>
    </p:extLst>
  </p:cSld>
  <p:clrMapOvr>
    <a:masterClrMapping/>
  </p:clrMapOvr>
  <p:hf hdr="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Otsikkodia 15">
    <p:bg>
      <p:bgPr>
        <a:solidFill>
          <a:srgbClr val="40B5E4"/>
        </a:solid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bwMode="black">
          <a:xfrm>
            <a:off x="1200000" y="1692000"/>
            <a:ext cx="9792000" cy="1224000"/>
          </a:xfrm>
        </p:spPr>
        <p:txBody>
          <a:bodyPr anchor="b">
            <a:noAutofit/>
          </a:bodyPr>
          <a:lstStyle>
            <a:lvl1pPr algn="ctr">
              <a:defRPr sz="4000">
                <a:solidFill>
                  <a:srgbClr val="003580"/>
                </a:solidFill>
              </a:defRPr>
            </a:lvl1pPr>
          </a:lstStyle>
          <a:p>
            <a:r>
              <a:rPr lang="fi-FI"/>
              <a:t>Muokkaa perustyyl. napsautt.</a:t>
            </a:r>
            <a:endParaRPr lang="fi-FI" dirty="0"/>
          </a:p>
        </p:txBody>
      </p:sp>
      <p:sp>
        <p:nvSpPr>
          <p:cNvPr id="3" name="Alaotsikko 2"/>
          <p:cNvSpPr>
            <a:spLocks noGrp="1"/>
          </p:cNvSpPr>
          <p:nvPr>
            <p:ph type="subTitle" idx="1"/>
          </p:nvPr>
        </p:nvSpPr>
        <p:spPr bwMode="black">
          <a:xfrm>
            <a:off x="1200000" y="3096000"/>
            <a:ext cx="9792000" cy="864000"/>
          </a:xfrm>
        </p:spPr>
        <p:txBody>
          <a:bodyPr>
            <a:noAutofit/>
          </a:bodyPr>
          <a:lstStyle>
            <a:lvl1pPr marL="0" indent="0" algn="ctr">
              <a:buNone/>
              <a:defRPr sz="2800">
                <a:solidFill>
                  <a:srgbClr val="003580"/>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endParaRPr lang="fi-FI" dirty="0"/>
          </a:p>
        </p:txBody>
      </p:sp>
      <p:grpSp>
        <p:nvGrpSpPr>
          <p:cNvPr id="12" name="Ryhmä 11">
            <a:extLst>
              <a:ext uri="{FF2B5EF4-FFF2-40B4-BE49-F238E27FC236}">
                <a16:creationId xmlns:a16="http://schemas.microsoft.com/office/drawing/2014/main" id="{E7F64D30-CB00-4CAF-AC36-C46DBE82327C}"/>
              </a:ext>
            </a:extLst>
          </p:cNvPr>
          <p:cNvGrpSpPr/>
          <p:nvPr/>
        </p:nvGrpSpPr>
        <p:grpSpPr bwMode="white">
          <a:xfrm>
            <a:off x="-1200" y="0"/>
            <a:ext cx="12194400" cy="6876000"/>
            <a:chOff x="-1200" y="0"/>
            <a:chExt cx="12194400" cy="6876000"/>
          </a:xfrm>
        </p:grpSpPr>
        <p:sp>
          <p:nvSpPr>
            <p:cNvPr id="8" name="Suorakulmio 7">
              <a:extLst>
                <a:ext uri="{FF2B5EF4-FFF2-40B4-BE49-F238E27FC236}">
                  <a16:creationId xmlns:a16="http://schemas.microsoft.com/office/drawing/2014/main" id="{C6C43332-42BC-4C0D-8853-EE2058633B04}"/>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786DFA66-6781-41F6-9A82-6EC36FFF6427}"/>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uorakulmio 4">
              <a:extLst>
                <a:ext uri="{FF2B5EF4-FFF2-40B4-BE49-F238E27FC236}">
                  <a16:creationId xmlns:a16="http://schemas.microsoft.com/office/drawing/2014/main" id="{74EAB445-167C-4909-82A1-40CE0D7B1BFB}"/>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05A65AFE-A6CD-4682-9EDC-281CC91360B1}"/>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0" name="Kuva 9">
            <a:extLst>
              <a:ext uri="{FF2B5EF4-FFF2-40B4-BE49-F238E27FC236}">
                <a16:creationId xmlns:a16="http://schemas.microsoft.com/office/drawing/2014/main" id="{47432463-DF5E-483B-BD59-BA28002BF0B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92000" y="5148000"/>
            <a:ext cx="1620000" cy="648000"/>
          </a:xfrm>
          <a:prstGeom prst="rect">
            <a:avLst/>
          </a:prstGeom>
        </p:spPr>
      </p:pic>
      <p:sp>
        <p:nvSpPr>
          <p:cNvPr id="13" name="Tekstin paikkamerkki 12">
            <a:extLst>
              <a:ext uri="{FF2B5EF4-FFF2-40B4-BE49-F238E27FC236}">
                <a16:creationId xmlns:a16="http://schemas.microsoft.com/office/drawing/2014/main" id="{8CD4012C-4573-4B86-B7FE-302ED91F191F}"/>
              </a:ext>
            </a:extLst>
          </p:cNvPr>
          <p:cNvSpPr>
            <a:spLocks noGrp="1"/>
          </p:cNvSpPr>
          <p:nvPr>
            <p:ph type="body" sz="quarter" idx="10" hasCustomPrompt="1"/>
          </p:nvPr>
        </p:nvSpPr>
        <p:spPr>
          <a:xfrm>
            <a:off x="3647400" y="4067999"/>
            <a:ext cx="4896000" cy="1008000"/>
          </a:xfrm>
        </p:spPr>
        <p:txBody>
          <a:bodyPr/>
          <a:lstStyle>
            <a:lvl1pPr marL="0" indent="0" algn="ctr">
              <a:spcAft>
                <a:spcPts val="0"/>
              </a:spcAft>
              <a:buNone/>
              <a:defRPr sz="1600">
                <a:solidFill>
                  <a:srgbClr val="003580"/>
                </a:solidFill>
              </a:defRPr>
            </a:lvl1pPr>
            <a:lvl2pPr marL="359991" indent="0" algn="r">
              <a:buNone/>
              <a:defRPr sz="1500"/>
            </a:lvl2pPr>
            <a:lvl3pPr marL="719982" indent="0" algn="r">
              <a:buNone/>
              <a:defRPr sz="1500"/>
            </a:lvl3pPr>
            <a:lvl4pPr marL="1079973" indent="0" algn="r">
              <a:buNone/>
              <a:defRPr sz="1500"/>
            </a:lvl4pPr>
            <a:lvl5pPr marL="1439964" indent="0" algn="r">
              <a:buNone/>
              <a:defRPr sz="1500"/>
            </a:lvl5pPr>
          </a:lstStyle>
          <a:p>
            <a:pPr lvl="0"/>
            <a:r>
              <a:rPr lang="fi-FI" dirty="0"/>
              <a:t>Yhteystiedot</a:t>
            </a:r>
          </a:p>
        </p:txBody>
      </p:sp>
      <p:sp>
        <p:nvSpPr>
          <p:cNvPr id="4" name="Päivämäärän paikkamerkki 3">
            <a:extLst>
              <a:ext uri="{FF2B5EF4-FFF2-40B4-BE49-F238E27FC236}">
                <a16:creationId xmlns:a16="http://schemas.microsoft.com/office/drawing/2014/main" id="{F4A16BC7-A4AB-478B-82F6-4819F7DB6FFF}"/>
              </a:ext>
            </a:extLst>
          </p:cNvPr>
          <p:cNvSpPr>
            <a:spLocks noGrp="1"/>
          </p:cNvSpPr>
          <p:nvPr>
            <p:ph type="dt" sz="half" idx="11"/>
          </p:nvPr>
        </p:nvSpPr>
        <p:spPr>
          <a:xfrm>
            <a:off x="816838" y="6146071"/>
            <a:ext cx="1152128" cy="365125"/>
          </a:xfrm>
          <a:prstGeom prst="rect">
            <a:avLst/>
          </a:prstGeom>
        </p:spPr>
        <p:txBody>
          <a:bodyPr/>
          <a:lstStyle>
            <a:lvl1pPr>
              <a:defRPr>
                <a:noFill/>
              </a:defRPr>
            </a:lvl1pPr>
          </a:lstStyle>
          <a:p>
            <a:fld id="{73C80B55-2C7E-40A3-BCCC-8DAC01DE21C1}" type="datetime1">
              <a:rPr lang="fi-FI" smtClean="0"/>
              <a:t>15.6.2023</a:t>
            </a:fld>
            <a:endParaRPr lang="fi-FI"/>
          </a:p>
        </p:txBody>
      </p:sp>
      <p:sp>
        <p:nvSpPr>
          <p:cNvPr id="6" name="Alatunnisteen paikkamerkki 5">
            <a:extLst>
              <a:ext uri="{FF2B5EF4-FFF2-40B4-BE49-F238E27FC236}">
                <a16:creationId xmlns:a16="http://schemas.microsoft.com/office/drawing/2014/main" id="{0E06F8F6-2C8F-4EFC-9B4D-DDEB03392601}"/>
              </a:ext>
            </a:extLst>
          </p:cNvPr>
          <p:cNvSpPr>
            <a:spLocks noGrp="1"/>
          </p:cNvSpPr>
          <p:nvPr>
            <p:ph type="ftr" sz="quarter" idx="12"/>
          </p:nvPr>
        </p:nvSpPr>
        <p:spPr>
          <a:xfrm>
            <a:off x="1994369" y="6146071"/>
            <a:ext cx="7213005" cy="365125"/>
          </a:xfrm>
          <a:prstGeom prst="rect">
            <a:avLst/>
          </a:prstGeom>
        </p:spPr>
        <p:txBody>
          <a:bodyPr/>
          <a:lstStyle>
            <a:lvl1pPr>
              <a:defRPr>
                <a:noFill/>
              </a:defRPr>
            </a:lvl1pPr>
          </a:lstStyle>
          <a:p>
            <a:r>
              <a:rPr lang="fi-FI"/>
              <a:t>Yksikkö/Projekti/Esittäjä | Esityksen otsikko</a:t>
            </a:r>
          </a:p>
        </p:txBody>
      </p:sp>
      <p:sp>
        <p:nvSpPr>
          <p:cNvPr id="7" name="Dian numeron paikkamerkki 6">
            <a:extLst>
              <a:ext uri="{FF2B5EF4-FFF2-40B4-BE49-F238E27FC236}">
                <a16:creationId xmlns:a16="http://schemas.microsoft.com/office/drawing/2014/main" id="{1CEB04BB-C9F1-43D9-ADC5-8C2AA2A9F786}"/>
              </a:ext>
            </a:extLst>
          </p:cNvPr>
          <p:cNvSpPr>
            <a:spLocks noGrp="1"/>
          </p:cNvSpPr>
          <p:nvPr>
            <p:ph type="sldNum" sz="quarter" idx="13"/>
          </p:nvPr>
        </p:nvSpPr>
        <p:spPr>
          <a:xfrm>
            <a:off x="360000" y="6146071"/>
            <a:ext cx="431435" cy="365125"/>
          </a:xfrm>
          <a:prstGeom prst="rect">
            <a:avLst/>
          </a:prstGeom>
        </p:spPr>
        <p:txBody>
          <a:bodyPr/>
          <a:lstStyle>
            <a:lvl1pPr>
              <a:defRPr>
                <a:noFill/>
              </a:defRPr>
            </a:lvl1pPr>
          </a:lstStyle>
          <a:p>
            <a:fld id="{E38D8271-015E-4BD9-B1A3-A057F5E8F4AB}" type="slidenum">
              <a:rPr lang="fi-FI" smtClean="0"/>
              <a:t>‹#›</a:t>
            </a:fld>
            <a:endParaRPr lang="fi-FI"/>
          </a:p>
        </p:txBody>
      </p:sp>
    </p:spTree>
    <p:extLst>
      <p:ext uri="{BB962C8B-B14F-4D97-AF65-F5344CB8AC3E}">
        <p14:creationId xmlns:p14="http://schemas.microsoft.com/office/powerpoint/2010/main" val="1552220907"/>
      </p:ext>
    </p:extLst>
  </p:cSld>
  <p:clrMapOvr>
    <a:masterClrMapping/>
  </p:clrMapOvr>
  <p:hf hdr="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Lopetusdia">
    <p:bg>
      <p:bgPr>
        <a:solidFill>
          <a:srgbClr val="E2E2E2"/>
        </a:solid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bwMode="black">
          <a:xfrm>
            <a:off x="2783632" y="1268896"/>
            <a:ext cx="6624736" cy="1224000"/>
          </a:xfrm>
        </p:spPr>
        <p:txBody>
          <a:bodyPr anchor="b">
            <a:noAutofit/>
          </a:bodyPr>
          <a:lstStyle>
            <a:lvl1pPr algn="ctr">
              <a:defRPr sz="4000">
                <a:solidFill>
                  <a:schemeClr val="tx2"/>
                </a:solidFill>
              </a:defRPr>
            </a:lvl1pPr>
          </a:lstStyle>
          <a:p>
            <a:r>
              <a:rPr lang="fi-FI" dirty="0"/>
              <a:t>Lisää kiitosteksti</a:t>
            </a:r>
          </a:p>
        </p:txBody>
      </p:sp>
      <p:sp>
        <p:nvSpPr>
          <p:cNvPr id="3" name="Alaotsikko 2"/>
          <p:cNvSpPr>
            <a:spLocks noGrp="1"/>
          </p:cNvSpPr>
          <p:nvPr>
            <p:ph type="subTitle" idx="1" hasCustomPrompt="1"/>
          </p:nvPr>
        </p:nvSpPr>
        <p:spPr bwMode="black">
          <a:xfrm>
            <a:off x="3287688" y="2624348"/>
            <a:ext cx="5616624" cy="1224000"/>
          </a:xfrm>
        </p:spPr>
        <p:txBody>
          <a:bodyPr>
            <a:noAutofit/>
          </a:bodyPr>
          <a:lstStyle>
            <a:lvl1pPr marL="0" indent="0" algn="ctr">
              <a:spcAft>
                <a:spcPts val="0"/>
              </a:spcAft>
              <a:buNone/>
              <a:defRPr sz="16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Yhteystiedot</a:t>
            </a:r>
          </a:p>
        </p:txBody>
      </p:sp>
      <p:grpSp>
        <p:nvGrpSpPr>
          <p:cNvPr id="12" name="Ryhmä 11">
            <a:extLst>
              <a:ext uri="{FF2B5EF4-FFF2-40B4-BE49-F238E27FC236}">
                <a16:creationId xmlns:a16="http://schemas.microsoft.com/office/drawing/2014/main" id="{E7F64D30-CB00-4CAF-AC36-C46DBE82327C}"/>
              </a:ext>
            </a:extLst>
          </p:cNvPr>
          <p:cNvGrpSpPr/>
          <p:nvPr/>
        </p:nvGrpSpPr>
        <p:grpSpPr bwMode="white">
          <a:xfrm>
            <a:off x="-1200" y="0"/>
            <a:ext cx="12194400" cy="6876000"/>
            <a:chOff x="-1200" y="0"/>
            <a:chExt cx="12194400" cy="6876000"/>
          </a:xfrm>
        </p:grpSpPr>
        <p:sp>
          <p:nvSpPr>
            <p:cNvPr id="8" name="Suorakulmio 7">
              <a:extLst>
                <a:ext uri="{FF2B5EF4-FFF2-40B4-BE49-F238E27FC236}">
                  <a16:creationId xmlns:a16="http://schemas.microsoft.com/office/drawing/2014/main" id="{C6C43332-42BC-4C0D-8853-EE2058633B04}"/>
                </a:ext>
              </a:extLst>
            </p:cNvPr>
            <p:cNvSpPr/>
            <p:nvPr/>
          </p:nvSpPr>
          <p:spPr bwMode="white">
            <a:xfrm>
              <a:off x="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Suorakulmio 8">
              <a:extLst>
                <a:ext uri="{FF2B5EF4-FFF2-40B4-BE49-F238E27FC236}">
                  <a16:creationId xmlns:a16="http://schemas.microsoft.com/office/drawing/2014/main" id="{786DFA66-6781-41F6-9A82-6EC36FFF6427}"/>
                </a:ext>
              </a:extLst>
            </p:cNvPr>
            <p:cNvSpPr/>
            <p:nvPr/>
          </p:nvSpPr>
          <p:spPr bwMode="white">
            <a:xfrm>
              <a:off x="11832000" y="0"/>
              <a:ext cx="360000" cy="6876000"/>
            </a:xfrm>
            <a:prstGeom prst="rect">
              <a:avLst/>
            </a:prstGeom>
            <a:solidFill>
              <a:srgbClr val="FFFFF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uorakulmio 4">
              <a:extLst>
                <a:ext uri="{FF2B5EF4-FFF2-40B4-BE49-F238E27FC236}">
                  <a16:creationId xmlns:a16="http://schemas.microsoft.com/office/drawing/2014/main" id="{74EAB445-167C-4909-82A1-40CE0D7B1BFB}"/>
                </a:ext>
              </a:extLst>
            </p:cNvPr>
            <p:cNvSpPr/>
            <p:nvPr/>
          </p:nvSpPr>
          <p:spPr bwMode="white">
            <a:xfrm>
              <a:off x="0" y="0"/>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Suorakulmio 10">
              <a:extLst>
                <a:ext uri="{FF2B5EF4-FFF2-40B4-BE49-F238E27FC236}">
                  <a16:creationId xmlns:a16="http://schemas.microsoft.com/office/drawing/2014/main" id="{05A65AFE-A6CD-4682-9EDC-281CC91360B1}"/>
                </a:ext>
              </a:extLst>
            </p:cNvPr>
            <p:cNvSpPr/>
            <p:nvPr/>
          </p:nvSpPr>
          <p:spPr bwMode="white">
            <a:xfrm>
              <a:off x="-1200" y="6514055"/>
              <a:ext cx="12193200" cy="360000"/>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0" name="Kuva 9">
            <a:extLst>
              <a:ext uri="{FF2B5EF4-FFF2-40B4-BE49-F238E27FC236}">
                <a16:creationId xmlns:a16="http://schemas.microsoft.com/office/drawing/2014/main" id="{47432463-DF5E-483B-BD59-BA28002BF0B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7980" y="4845916"/>
            <a:ext cx="1350000" cy="540000"/>
          </a:xfrm>
          <a:prstGeom prst="rect">
            <a:avLst/>
          </a:prstGeom>
        </p:spPr>
      </p:pic>
    </p:spTree>
    <p:extLst>
      <p:ext uri="{BB962C8B-B14F-4D97-AF65-F5344CB8AC3E}">
        <p14:creationId xmlns:p14="http://schemas.microsoft.com/office/powerpoint/2010/main" val="1303973628"/>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F630560A-1D36-451B-9399-5AE91D9195E9}" type="datetimeFigureOut">
              <a:rPr lang="fi-FI" smtClean="0"/>
              <a:t>15.6.2023</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A8121AAF-D9A5-42D7-923F-6964DE92CEA0}" type="slidenum">
              <a:rPr lang="fi-FI" smtClean="0"/>
              <a:t>‹#›</a:t>
            </a:fld>
            <a:endParaRPr lang="fi-FI"/>
          </a:p>
        </p:txBody>
      </p:sp>
    </p:spTree>
    <p:extLst>
      <p:ext uri="{BB962C8B-B14F-4D97-AF65-F5344CB8AC3E}">
        <p14:creationId xmlns:p14="http://schemas.microsoft.com/office/powerpoint/2010/main" val="16711385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F630560A-1D36-451B-9399-5AE91D9195E9}" type="datetimeFigureOut">
              <a:rPr lang="fi-FI" smtClean="0"/>
              <a:t>15.6.2023</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A8121AAF-D9A5-42D7-923F-6964DE92CEA0}" type="slidenum">
              <a:rPr lang="fi-FI" smtClean="0"/>
              <a:t>‹#›</a:t>
            </a:fld>
            <a:endParaRPr lang="fi-FI"/>
          </a:p>
        </p:txBody>
      </p:sp>
    </p:spTree>
    <p:extLst>
      <p:ext uri="{BB962C8B-B14F-4D97-AF65-F5344CB8AC3E}">
        <p14:creationId xmlns:p14="http://schemas.microsoft.com/office/powerpoint/2010/main" val="14272226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BA3FF0-7A73-42D2-A5D3-E196DEC982CC}"/>
              </a:ext>
            </a:extLst>
          </p:cNvPr>
          <p:cNvSpPr>
            <a:spLocks noGrp="1"/>
          </p:cNvSpPr>
          <p:nvPr>
            <p:ph type="title"/>
          </p:nvPr>
        </p:nvSpPr>
        <p:spPr/>
        <p:txBody>
          <a:bodyPr/>
          <a:lstStyle/>
          <a:p>
            <a:r>
              <a:rPr lang="en-GB"/>
              <a:t>Click to edit Master title style</a:t>
            </a:r>
            <a:endParaRPr lang="fi-FI"/>
          </a:p>
        </p:txBody>
      </p:sp>
      <p:sp>
        <p:nvSpPr>
          <p:cNvPr id="12" name="Sisällön paikkamerkki 11">
            <a:extLst>
              <a:ext uri="{FF2B5EF4-FFF2-40B4-BE49-F238E27FC236}">
                <a16:creationId xmlns:a16="http://schemas.microsoft.com/office/drawing/2014/main" id="{3C280362-3780-44CC-828A-779959D1E82E}"/>
              </a:ext>
            </a:extLst>
          </p:cNvPr>
          <p:cNvSpPr>
            <a:spLocks noGrp="1"/>
          </p:cNvSpPr>
          <p:nvPr>
            <p:ph sz="quarter" idx="13"/>
          </p:nvPr>
        </p:nvSpPr>
        <p:spPr>
          <a:xfrm>
            <a:off x="550862" y="1917700"/>
            <a:ext cx="11198225" cy="3959225"/>
          </a:xfrm>
        </p:spPr>
        <p:txBody>
          <a:bodyPr/>
          <a:lstStyle/>
          <a:p>
            <a:pPr lvl="0"/>
            <a:r>
              <a:rPr lang="en-GB"/>
              <a:t>Click to edit Master text styles</a:t>
            </a:r>
          </a:p>
          <a:p>
            <a:pPr lvl="1"/>
            <a:r>
              <a:rPr lang="en-GB"/>
              <a:t>Second level</a:t>
            </a:r>
          </a:p>
          <a:p>
            <a:pPr lvl="2"/>
            <a:r>
              <a:rPr lang="en-GB"/>
              <a:t>Third level</a:t>
            </a:r>
          </a:p>
        </p:txBody>
      </p:sp>
      <p:sp>
        <p:nvSpPr>
          <p:cNvPr id="6" name="Dian numeron paikkamerkki 5">
            <a:extLst>
              <a:ext uri="{FF2B5EF4-FFF2-40B4-BE49-F238E27FC236}">
                <a16:creationId xmlns:a16="http://schemas.microsoft.com/office/drawing/2014/main" id="{75BB55EF-656E-4257-8623-A2FE54E91473}"/>
              </a:ext>
            </a:extLst>
          </p:cNvPr>
          <p:cNvSpPr>
            <a:spLocks noGrp="1"/>
          </p:cNvSpPr>
          <p:nvPr>
            <p:ph type="sldNum" sz="quarter" idx="12"/>
          </p:nvPr>
        </p:nvSpPr>
        <p:spPr/>
        <p:txBody>
          <a:bodyPr/>
          <a:lstStyle/>
          <a:p>
            <a:fld id="{F8D8DBCE-40BB-41BB-9C01-325E62637888}" type="slidenum">
              <a:rPr lang="fi-FI" smtClean="0"/>
              <a:t>‹#›</a:t>
            </a:fld>
            <a:endParaRPr lang="fi-FI"/>
          </a:p>
        </p:txBody>
      </p:sp>
      <p:sp>
        <p:nvSpPr>
          <p:cNvPr id="5" name="Alatunnisteen paikkamerkki 4">
            <a:extLst>
              <a:ext uri="{FF2B5EF4-FFF2-40B4-BE49-F238E27FC236}">
                <a16:creationId xmlns:a16="http://schemas.microsoft.com/office/drawing/2014/main" id="{96EA4FEC-2F6C-4F70-856A-712136213C54}"/>
              </a:ext>
            </a:extLst>
          </p:cNvPr>
          <p:cNvSpPr>
            <a:spLocks noGrp="1"/>
          </p:cNvSpPr>
          <p:nvPr>
            <p:ph type="ftr" sz="quarter" idx="11"/>
          </p:nvPr>
        </p:nvSpPr>
        <p:spPr/>
        <p:txBody>
          <a:bodyPr/>
          <a:lstStyle/>
          <a:p>
            <a:r>
              <a:rPr lang="fi-FI"/>
              <a:t>[Tekijä]</a:t>
            </a:r>
          </a:p>
        </p:txBody>
      </p:sp>
      <p:sp>
        <p:nvSpPr>
          <p:cNvPr id="3" name="Päivämäärän paikkamerkki 2">
            <a:extLst>
              <a:ext uri="{FF2B5EF4-FFF2-40B4-BE49-F238E27FC236}">
                <a16:creationId xmlns:a16="http://schemas.microsoft.com/office/drawing/2014/main" id="{DAB68640-F02C-4E51-A3A1-C359D4FACFC3}"/>
              </a:ext>
            </a:extLst>
          </p:cNvPr>
          <p:cNvSpPr>
            <a:spLocks noGrp="1"/>
          </p:cNvSpPr>
          <p:nvPr>
            <p:ph type="dt" sz="half" idx="10"/>
          </p:nvPr>
        </p:nvSpPr>
        <p:spPr/>
        <p:txBody>
          <a:bodyPr/>
          <a:lstStyle/>
          <a:p>
            <a:fld id="{D46EACF0-0150-4B02-8223-D63518F389E4}" type="datetime1">
              <a:rPr lang="fi-FI" smtClean="0"/>
              <a:t>15.6.2023</a:t>
            </a:fld>
            <a:endParaRPr lang="fi-FI"/>
          </a:p>
        </p:txBody>
      </p:sp>
    </p:spTree>
    <p:extLst>
      <p:ext uri="{BB962C8B-B14F-4D97-AF65-F5344CB8AC3E}">
        <p14:creationId xmlns:p14="http://schemas.microsoft.com/office/powerpoint/2010/main" val="21093769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isältö Kuvalla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98C9E0-1D80-0EB1-7F0A-49428C2A0663}"/>
              </a:ext>
            </a:extLst>
          </p:cNvPr>
          <p:cNvSpPr/>
          <p:nvPr userDrawn="1"/>
        </p:nvSpPr>
        <p:spPr>
          <a:xfrm>
            <a:off x="0" y="0"/>
            <a:ext cx="6096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DF7B23D-78F4-9B33-4CCA-7497323FFCC9}"/>
              </a:ext>
            </a:extLst>
          </p:cNvPr>
          <p:cNvSpPr>
            <a:spLocks noGrp="1"/>
          </p:cNvSpPr>
          <p:nvPr>
            <p:ph type="title"/>
          </p:nvPr>
        </p:nvSpPr>
        <p:spPr>
          <a:xfrm>
            <a:off x="6744567" y="333374"/>
            <a:ext cx="4824041" cy="1079401"/>
          </a:xfrm>
        </p:spPr>
        <p:txBody>
          <a:bodyPr/>
          <a:lstStyle/>
          <a:p>
            <a:r>
              <a:rPr lang="fi-FI" noProof="0"/>
              <a:t>Muokkaa ots. perustyyl. napsautt.</a:t>
            </a:r>
            <a:endParaRPr lang="fi-FI" noProof="0" dirty="0"/>
          </a:p>
        </p:txBody>
      </p:sp>
      <p:sp>
        <p:nvSpPr>
          <p:cNvPr id="3" name="Content Placeholder 2">
            <a:extLst>
              <a:ext uri="{FF2B5EF4-FFF2-40B4-BE49-F238E27FC236}">
                <a16:creationId xmlns:a16="http://schemas.microsoft.com/office/drawing/2014/main" id="{22B5C730-4FD3-01BB-0C0B-B5E0E667310C}"/>
              </a:ext>
            </a:extLst>
          </p:cNvPr>
          <p:cNvSpPr>
            <a:spLocks noGrp="1"/>
          </p:cNvSpPr>
          <p:nvPr>
            <p:ph sz="half" idx="1"/>
          </p:nvPr>
        </p:nvSpPr>
        <p:spPr>
          <a:xfrm>
            <a:off x="6744568" y="1700213"/>
            <a:ext cx="4824040" cy="417671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a:extLst>
              <a:ext uri="{FF2B5EF4-FFF2-40B4-BE49-F238E27FC236}">
                <a16:creationId xmlns:a16="http://schemas.microsoft.com/office/drawing/2014/main" id="{AE80C903-3B43-AC58-EA5E-72D2F1F0DF11}"/>
              </a:ext>
            </a:extLst>
          </p:cNvPr>
          <p:cNvSpPr>
            <a:spLocks noGrp="1"/>
          </p:cNvSpPr>
          <p:nvPr>
            <p:ph type="dt" sz="half" idx="10"/>
          </p:nvPr>
        </p:nvSpPr>
        <p:spPr/>
        <p:txBody>
          <a:bodyPr/>
          <a:lstStyle>
            <a:lvl1pPr>
              <a:defRPr>
                <a:solidFill>
                  <a:schemeClr val="bg1"/>
                </a:solidFill>
              </a:defRPr>
            </a:lvl1pPr>
          </a:lstStyle>
          <a:p>
            <a:fld id="{700CFFD8-4015-4C4B-91C1-F8ECFB2711AE}" type="datetime1">
              <a:rPr lang="fi-FI" smtClean="0"/>
              <a:pPr/>
              <a:t>15.6.2023</a:t>
            </a:fld>
            <a:endParaRPr lang="fi-FI" dirty="0"/>
          </a:p>
        </p:txBody>
      </p:sp>
      <p:sp>
        <p:nvSpPr>
          <p:cNvPr id="6" name="Footer Placeholder 5">
            <a:extLst>
              <a:ext uri="{FF2B5EF4-FFF2-40B4-BE49-F238E27FC236}">
                <a16:creationId xmlns:a16="http://schemas.microsoft.com/office/drawing/2014/main" id="{2F97AD99-AACE-E4DA-C015-5C9010C173A6}"/>
              </a:ext>
            </a:extLst>
          </p:cNvPr>
          <p:cNvSpPr>
            <a:spLocks noGrp="1"/>
          </p:cNvSpPr>
          <p:nvPr>
            <p:ph type="ftr" sz="quarter" idx="11"/>
          </p:nvPr>
        </p:nvSpPr>
        <p:spPr/>
        <p:txBody>
          <a:bodyPr/>
          <a:lstStyle>
            <a:lvl1pPr>
              <a:defRPr>
                <a:solidFill>
                  <a:schemeClr val="bg1"/>
                </a:solidFill>
              </a:defRPr>
            </a:lvl1pPr>
          </a:lstStyle>
          <a:p>
            <a:r>
              <a:rPr lang="fi-FI" dirty="0"/>
              <a:t>Yksikkö/Projekti/Esittäjä | Esityksen otsikko</a:t>
            </a:r>
          </a:p>
        </p:txBody>
      </p:sp>
      <p:sp>
        <p:nvSpPr>
          <p:cNvPr id="7" name="Slide Number Placeholder 6">
            <a:extLst>
              <a:ext uri="{FF2B5EF4-FFF2-40B4-BE49-F238E27FC236}">
                <a16:creationId xmlns:a16="http://schemas.microsoft.com/office/drawing/2014/main" id="{02C50E7D-1575-8FE8-99E8-4C8E1EA446A5}"/>
              </a:ext>
            </a:extLst>
          </p:cNvPr>
          <p:cNvSpPr>
            <a:spLocks noGrp="1"/>
          </p:cNvSpPr>
          <p:nvPr>
            <p:ph type="sldNum" sz="quarter" idx="12"/>
          </p:nvPr>
        </p:nvSpPr>
        <p:spPr/>
        <p:txBody>
          <a:bodyPr/>
          <a:lstStyle>
            <a:lvl1pPr>
              <a:defRPr>
                <a:solidFill>
                  <a:schemeClr val="bg1"/>
                </a:solidFill>
              </a:defRPr>
            </a:lvl1pPr>
          </a:lstStyle>
          <a:p>
            <a:fld id="{89691DCA-D96E-46D4-9980-4E905144BA5C}" type="slidenum">
              <a:rPr lang="fi-FI" smtClean="0"/>
              <a:pPr/>
              <a:t>‹#›</a:t>
            </a:fld>
            <a:endParaRPr lang="fi-FI" dirty="0"/>
          </a:p>
        </p:txBody>
      </p:sp>
    </p:spTree>
    <p:extLst>
      <p:ext uri="{BB962C8B-B14F-4D97-AF65-F5344CB8AC3E}">
        <p14:creationId xmlns:p14="http://schemas.microsoft.com/office/powerpoint/2010/main" val="1890165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F630560A-1D36-451B-9399-5AE91D9195E9}" type="datetimeFigureOut">
              <a:rPr lang="fi-FI" smtClean="0"/>
              <a:t>15.6.2023</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A8121AAF-D9A5-42D7-923F-6964DE92CEA0}" type="slidenum">
              <a:rPr lang="fi-FI" smtClean="0"/>
              <a:t>‹#›</a:t>
            </a:fld>
            <a:endParaRPr lang="fi-FI"/>
          </a:p>
        </p:txBody>
      </p:sp>
    </p:spTree>
    <p:extLst>
      <p:ext uri="{BB962C8B-B14F-4D97-AF65-F5344CB8AC3E}">
        <p14:creationId xmlns:p14="http://schemas.microsoft.com/office/powerpoint/2010/main" val="1261115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F630560A-1D36-451B-9399-5AE91D9195E9}" type="datetimeFigureOut">
              <a:rPr lang="fi-FI" smtClean="0"/>
              <a:t>15.6.2023</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A8121AAF-D9A5-42D7-923F-6964DE92CEA0}" type="slidenum">
              <a:rPr lang="fi-FI" smtClean="0"/>
              <a:t>‹#›</a:t>
            </a:fld>
            <a:endParaRPr lang="fi-FI"/>
          </a:p>
        </p:txBody>
      </p:sp>
    </p:spTree>
    <p:extLst>
      <p:ext uri="{BB962C8B-B14F-4D97-AF65-F5344CB8AC3E}">
        <p14:creationId xmlns:p14="http://schemas.microsoft.com/office/powerpoint/2010/main" val="2734270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F630560A-1D36-451B-9399-5AE91D9195E9}" type="datetimeFigureOut">
              <a:rPr lang="fi-FI" smtClean="0"/>
              <a:t>15.6.2023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8121AAF-D9A5-42D7-923F-6964DE92CEA0}" type="slidenum">
              <a:rPr lang="fi-FI" smtClean="0"/>
              <a:t>‹#›</a:t>
            </a:fld>
            <a:endParaRPr lang="fi-FI"/>
          </a:p>
        </p:txBody>
      </p:sp>
    </p:spTree>
    <p:extLst>
      <p:ext uri="{BB962C8B-B14F-4D97-AF65-F5344CB8AC3E}">
        <p14:creationId xmlns:p14="http://schemas.microsoft.com/office/powerpoint/2010/main" val="2880853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p:cNvSpPr>
            <a:spLocks noGrp="1"/>
          </p:cNvSpPr>
          <p:nvPr>
            <p:ph type="dt" sz="half" idx="10"/>
          </p:nvPr>
        </p:nvSpPr>
        <p:spPr/>
        <p:txBody>
          <a:bodyPr/>
          <a:lstStyle/>
          <a:p>
            <a:fld id="{F630560A-1D36-451B-9399-5AE91D9195E9}" type="datetimeFigureOut">
              <a:rPr lang="fi-FI" smtClean="0"/>
              <a:t>15.6.2023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A8121AAF-D9A5-42D7-923F-6964DE92CEA0}" type="slidenum">
              <a:rPr lang="fi-FI" smtClean="0"/>
              <a:t>‹#›</a:t>
            </a:fld>
            <a:endParaRPr lang="fi-FI"/>
          </a:p>
        </p:txBody>
      </p:sp>
    </p:spTree>
    <p:extLst>
      <p:ext uri="{BB962C8B-B14F-4D97-AF65-F5344CB8AC3E}">
        <p14:creationId xmlns:p14="http://schemas.microsoft.com/office/powerpoint/2010/main" val="3369778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image" Target="../media/image3.sv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image" Target="../media/image2.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theme" Target="../theme/theme2.xml"/><Relationship Id="rId8" Type="http://schemas.openxmlformats.org/officeDocument/2006/relationships/slideLayout" Target="../slideLayouts/slideLayout26.xml"/><Relationship Id="rId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0560A-1D36-451B-9399-5AE91D9195E9}" type="datetimeFigureOut">
              <a:rPr lang="fi-FI" smtClean="0"/>
              <a:t>15.6.2023</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121AAF-D9A5-42D7-923F-6964DE92CEA0}" type="slidenum">
              <a:rPr lang="fi-FI" smtClean="0"/>
              <a:t>‹#›</a:t>
            </a:fld>
            <a:endParaRPr lang="fi-FI"/>
          </a:p>
        </p:txBody>
      </p:sp>
    </p:spTree>
    <p:extLst>
      <p:ext uri="{BB962C8B-B14F-4D97-AF65-F5344CB8AC3E}">
        <p14:creationId xmlns:p14="http://schemas.microsoft.com/office/powerpoint/2010/main" val="3708763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4" r:id="rId12"/>
    <p:sldLayoutId id="2147483695" r:id="rId13"/>
    <p:sldLayoutId id="2147483697" r:id="rId14"/>
    <p:sldLayoutId id="2147483698" r:id="rId15"/>
    <p:sldLayoutId id="2147483699" r:id="rId16"/>
    <p:sldLayoutId id="2147483701" r:id="rId17"/>
    <p:sldLayoutId id="2147483704"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bwMode="black">
          <a:xfrm>
            <a:off x="935999" y="378000"/>
            <a:ext cx="10332000" cy="1008000"/>
          </a:xfrm>
          <a:prstGeom prst="rect">
            <a:avLst/>
          </a:prstGeom>
        </p:spPr>
        <p:txBody>
          <a:bodyPr vert="horz" lIns="0" tIns="0" rIns="0" bIns="0" rtlCol="0" anchor="b">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935998" y="1692000"/>
            <a:ext cx="10332000" cy="4176000"/>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 </a:t>
            </a:r>
          </a:p>
          <a:p>
            <a:pPr lvl="3"/>
            <a:r>
              <a:rPr lang="fi-FI" dirty="0"/>
              <a:t>neljäs taso</a:t>
            </a:r>
          </a:p>
          <a:p>
            <a:pPr lvl="4"/>
            <a:r>
              <a:rPr lang="fi-FI" dirty="0"/>
              <a:t>viides taso</a:t>
            </a:r>
          </a:p>
          <a:p>
            <a:pPr lvl="5"/>
            <a:r>
              <a:rPr lang="fi-FI" dirty="0"/>
              <a:t>6</a:t>
            </a:r>
          </a:p>
          <a:p>
            <a:pPr lvl="6"/>
            <a:r>
              <a:rPr lang="fi-FI" dirty="0"/>
              <a:t>7	</a:t>
            </a:r>
          </a:p>
          <a:p>
            <a:pPr lvl="7"/>
            <a:r>
              <a:rPr lang="fi-FI" dirty="0"/>
              <a:t>8</a:t>
            </a:r>
          </a:p>
          <a:p>
            <a:pPr lvl="8"/>
            <a:r>
              <a:rPr lang="fi-FI" dirty="0"/>
              <a:t>9</a:t>
            </a:r>
          </a:p>
          <a:p>
            <a:pPr lvl="8"/>
            <a:endParaRPr lang="fi-FI" dirty="0"/>
          </a:p>
        </p:txBody>
      </p:sp>
      <p:pic>
        <p:nvPicPr>
          <p:cNvPr id="17" name="Kuva 16">
            <a:extLst>
              <a:ext uri="{FF2B5EF4-FFF2-40B4-BE49-F238E27FC236}">
                <a16:creationId xmlns:a16="http://schemas.microsoft.com/office/drawing/2014/main" id="{45721D19-5618-442D-90B6-68DFAB055C11}"/>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481311" y="6058633"/>
            <a:ext cx="1350000" cy="540000"/>
          </a:xfrm>
          <a:prstGeom prst="rect">
            <a:avLst/>
          </a:prstGeom>
        </p:spPr>
      </p:pic>
    </p:spTree>
    <p:extLst>
      <p:ext uri="{BB962C8B-B14F-4D97-AF65-F5344CB8AC3E}">
        <p14:creationId xmlns:p14="http://schemas.microsoft.com/office/powerpoint/2010/main" val="34875295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700" r:id="rId32"/>
    <p:sldLayoutId id="2147483702" r:id="rId33"/>
    <p:sldLayoutId id="2147483705" r:id="rId34"/>
  </p:sldLayoutIdLst>
  <p:hf hdr="0"/>
  <p:txStyles>
    <p:titleStyle>
      <a:lvl1pPr algn="l" defTabSz="1219170" rtl="0" eaLnBrk="1" latinLnBrk="0" hangingPunct="1">
        <a:lnSpc>
          <a:spcPct val="90000"/>
        </a:lnSpc>
        <a:spcBef>
          <a:spcPct val="0"/>
        </a:spcBef>
        <a:buNone/>
        <a:defRPr sz="3500" kern="1200">
          <a:solidFill>
            <a:srgbClr val="003580"/>
          </a:solidFill>
          <a:latin typeface="+mj-lt"/>
          <a:ea typeface="+mj-ea"/>
          <a:cs typeface="+mj-cs"/>
        </a:defRPr>
      </a:lvl1pPr>
    </p:titleStyle>
    <p:bodyStyle>
      <a:lvl1pPr marL="359991" indent="-359991" algn="l" defTabSz="1219170" rtl="0" eaLnBrk="1" latinLnBrk="0" hangingPunct="1">
        <a:spcBef>
          <a:spcPts val="0"/>
        </a:spcBef>
        <a:spcAft>
          <a:spcPts val="533"/>
        </a:spcAft>
        <a:buClr>
          <a:srgbClr val="009CDB"/>
        </a:buClr>
        <a:buFont typeface="Arial" pitchFamily="34" charset="0"/>
        <a:buChar char="•"/>
        <a:defRPr sz="2400" kern="1200">
          <a:solidFill>
            <a:schemeClr val="tx1"/>
          </a:solidFill>
          <a:latin typeface="+mn-lt"/>
          <a:ea typeface="+mn-ea"/>
          <a:cs typeface="+mn-cs"/>
        </a:defRPr>
      </a:lvl1pPr>
      <a:lvl2pPr marL="719982" indent="-359991" algn="l" defTabSz="1219170" rtl="0" eaLnBrk="1" latinLnBrk="0" hangingPunct="1">
        <a:spcBef>
          <a:spcPts val="0"/>
        </a:spcBef>
        <a:spcAft>
          <a:spcPts val="533"/>
        </a:spcAft>
        <a:buClr>
          <a:srgbClr val="009CDB"/>
        </a:buClr>
        <a:buFont typeface="Arial"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3pPr>
      <a:lvl4pPr marL="1439964"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4pPr>
      <a:lvl5pPr marL="1799955"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5pPr>
      <a:lvl6pPr marL="2159946"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6pPr>
      <a:lvl7pPr marL="2519937"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7pPr>
      <a:lvl8pPr marL="2879928"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8pPr>
      <a:lvl9pPr marL="3165678" indent="-285750"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227">
          <p15:clr>
            <a:srgbClr val="F26B43"/>
          </p15:clr>
        </p15:guide>
        <p15:guide id="4" orient="horz" pos="4112">
          <p15:clr>
            <a:srgbClr val="F26B43"/>
          </p15:clr>
        </p15:guide>
        <p15:guide id="5" pos="221">
          <p15:clr>
            <a:srgbClr val="F26B43"/>
          </p15:clr>
        </p15:guide>
        <p15:guide id="6" pos="7457">
          <p15:clr>
            <a:srgbClr val="F26B43"/>
          </p15:clr>
        </p15:guide>
        <p15:guide id="7" pos="576">
          <p15:clr>
            <a:srgbClr val="F26B43"/>
          </p15:clr>
        </p15:guide>
        <p15:guide id="8" pos="710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stm.fi/en/social-and-health-services/responsible-agencies"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hyperlink" Target="https://www.kela.fi/web/en/maternitypackage"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6.xml"/><Relationship Id="rId5" Type="http://schemas.openxmlformats.org/officeDocument/2006/relationships/image" Target="../media/image55.png"/><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T7o75Nhy2ho" TargetMode="External"/><Relationship Id="rId2" Type="http://schemas.openxmlformats.org/officeDocument/2006/relationships/hyperlink" Target="https://www.youtube.com/watch?v=73Nmv-4jvSc" TargetMode="External"/><Relationship Id="rId1" Type="http://schemas.openxmlformats.org/officeDocument/2006/relationships/slideLayout" Target="../slideLayouts/slideLayout43.xml"/><Relationship Id="rId4" Type="http://schemas.openxmlformats.org/officeDocument/2006/relationships/hyperlink" Target="https://www.youtube.com/watch?v=YMo_9jyMOi4"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mailto:matti.keranen@kela.fi" TargetMode="Externa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3.png"/><Relationship Id="rId3" Type="http://schemas.openxmlformats.org/officeDocument/2006/relationships/hyperlink" Target="https://www.facebook.com/fpakela/" TargetMode="External"/><Relationship Id="rId21" Type="http://schemas.openxmlformats.org/officeDocument/2006/relationships/image" Target="../media/image66.png"/><Relationship Id="rId7" Type="http://schemas.openxmlformats.org/officeDocument/2006/relationships/hyperlink" Target="https://www.facebook.com/rajayhteyspiste" TargetMode="External"/><Relationship Id="rId12" Type="http://schemas.openxmlformats.org/officeDocument/2006/relationships/image" Target="../media/image61.png"/><Relationship Id="rId17" Type="http://schemas.openxmlformats.org/officeDocument/2006/relationships/hyperlink" Target="https://kysykelasta.kela.fi/" TargetMode="External"/><Relationship Id="rId2" Type="http://schemas.openxmlformats.org/officeDocument/2006/relationships/hyperlink" Target="https://www.facebook.com/kelafpa/" TargetMode="External"/><Relationship Id="rId16" Type="http://schemas.openxmlformats.org/officeDocument/2006/relationships/hyperlink" Target="https://www.linkedin.com/company/kela" TargetMode="External"/><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hyperlink" Target="https://www.facebook.com/Kantapalvelut" TargetMode="External"/><Relationship Id="rId11" Type="http://schemas.openxmlformats.org/officeDocument/2006/relationships/image" Target="../media/image60.png"/><Relationship Id="rId5" Type="http://schemas.openxmlformats.org/officeDocument/2006/relationships/hyperlink" Target="https://www.facebook.com/opintotuki" TargetMode="External"/><Relationship Id="rId15" Type="http://schemas.openxmlformats.org/officeDocument/2006/relationships/hyperlink" Target="https://www.youtube.com/user/Kelakanava" TargetMode="External"/><Relationship Id="rId23" Type="http://schemas.openxmlformats.org/officeDocument/2006/relationships/image" Target="../media/image68.png"/><Relationship Id="rId10" Type="http://schemas.openxmlformats.org/officeDocument/2006/relationships/image" Target="../media/image59.jpeg"/><Relationship Id="rId19" Type="http://schemas.openxmlformats.org/officeDocument/2006/relationships/image" Target="../media/image64.jpeg"/><Relationship Id="rId4" Type="http://schemas.openxmlformats.org/officeDocument/2006/relationships/hyperlink" Target="https://www.facebook.com/kelakerttu/" TargetMode="External"/><Relationship Id="rId9" Type="http://schemas.openxmlformats.org/officeDocument/2006/relationships/image" Target="../media/image58.png"/><Relationship Id="rId14" Type="http://schemas.openxmlformats.org/officeDocument/2006/relationships/hyperlink" Target="http://www.instagram.com/kela_fpa/" TargetMode="External"/><Relationship Id="rId22" Type="http://schemas.openxmlformats.org/officeDocument/2006/relationships/image" Target="../media/image6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hyperlink" Target="https://sinetti.kela.fi/PublishingImages/Lapsiperheet.jpg"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5640643" y="2002328"/>
            <a:ext cx="5344887" cy="1152128"/>
          </a:xfrm>
        </p:spPr>
        <p:txBody>
          <a:bodyPr/>
          <a:lstStyle/>
          <a:p>
            <a:r>
              <a:rPr lang="fi-FI" sz="3600" b="1" dirty="0" err="1"/>
              <a:t>Social</a:t>
            </a:r>
            <a:r>
              <a:rPr lang="fi-FI" sz="3600" b="1" dirty="0"/>
              <a:t> Security in </a:t>
            </a:r>
            <a:r>
              <a:rPr lang="fi-FI" sz="3600" b="1" dirty="0" err="1"/>
              <a:t>the</a:t>
            </a:r>
            <a:r>
              <a:rPr lang="fi-FI" sz="3600" b="1" dirty="0"/>
              <a:t> </a:t>
            </a:r>
            <a:r>
              <a:rPr lang="fi-FI" sz="3600" b="1" dirty="0" err="1"/>
              <a:t>eyes</a:t>
            </a:r>
            <a:r>
              <a:rPr lang="fi-FI" sz="3600" b="1" dirty="0"/>
              <a:t> of Kela </a:t>
            </a:r>
            <a:r>
              <a:rPr lang="fi-FI" sz="3600" b="1" dirty="0" err="1"/>
              <a:t>work</a:t>
            </a:r>
            <a:r>
              <a:rPr lang="fi-FI" sz="3600" b="1" dirty="0"/>
              <a:t> (</a:t>
            </a:r>
            <a:r>
              <a:rPr lang="fi-FI" sz="3600" b="1" dirty="0" err="1"/>
              <a:t>Social</a:t>
            </a:r>
            <a:r>
              <a:rPr lang="fi-FI" sz="3600" b="1" dirty="0"/>
              <a:t> </a:t>
            </a:r>
            <a:r>
              <a:rPr lang="fi-FI" sz="3600" b="1" dirty="0" err="1"/>
              <a:t>assistance</a:t>
            </a:r>
            <a:r>
              <a:rPr lang="fi-FI" sz="3600" b="1" dirty="0"/>
              <a:t> </a:t>
            </a:r>
            <a:r>
              <a:rPr lang="fi-FI" sz="3600" b="1" dirty="0" err="1"/>
              <a:t>approach</a:t>
            </a:r>
            <a:r>
              <a:rPr lang="fi-FI" sz="3600" b="1" dirty="0"/>
              <a:t>)</a:t>
            </a:r>
          </a:p>
        </p:txBody>
      </p:sp>
      <p:sp>
        <p:nvSpPr>
          <p:cNvPr id="3" name="Alaotsikko 2"/>
          <p:cNvSpPr>
            <a:spLocks noGrp="1"/>
          </p:cNvSpPr>
          <p:nvPr>
            <p:ph type="subTitle" idx="1"/>
          </p:nvPr>
        </p:nvSpPr>
        <p:spPr>
          <a:xfrm>
            <a:off x="5864814" y="3753045"/>
            <a:ext cx="4896544" cy="864000"/>
          </a:xfrm>
        </p:spPr>
        <p:txBody>
          <a:bodyPr/>
          <a:lstStyle/>
          <a:p>
            <a:r>
              <a:rPr lang="fi-FI" dirty="0"/>
              <a:t>Matti Keränen (matti.keranen@kela.fi)</a:t>
            </a:r>
          </a:p>
          <a:p>
            <a:r>
              <a:rPr lang="fi-FI" dirty="0" err="1"/>
              <a:t>Social</a:t>
            </a:r>
            <a:r>
              <a:rPr lang="fi-FI" dirty="0"/>
              <a:t> </a:t>
            </a:r>
            <a:r>
              <a:rPr lang="fi-FI" dirty="0" err="1"/>
              <a:t>Worker</a:t>
            </a:r>
            <a:endParaRPr lang="fi-FI" dirty="0"/>
          </a:p>
          <a:p>
            <a:r>
              <a:rPr lang="fi-FI" dirty="0"/>
              <a:t>Team </a:t>
            </a:r>
            <a:r>
              <a:rPr lang="fi-FI" dirty="0" err="1"/>
              <a:t>Leader</a:t>
            </a:r>
            <a:r>
              <a:rPr lang="fi-FI" dirty="0"/>
              <a:t> (</a:t>
            </a:r>
            <a:r>
              <a:rPr lang="fi-FI" dirty="0" err="1"/>
              <a:t>social</a:t>
            </a:r>
            <a:r>
              <a:rPr lang="fi-FI" dirty="0"/>
              <a:t> </a:t>
            </a:r>
            <a:r>
              <a:rPr lang="fi-FI" dirty="0" err="1"/>
              <a:t>assistance</a:t>
            </a:r>
            <a:r>
              <a:rPr lang="fi-FI" dirty="0"/>
              <a:t>)</a:t>
            </a:r>
          </a:p>
          <a:p>
            <a:r>
              <a:rPr lang="fi-FI" dirty="0"/>
              <a:t>Kela		</a:t>
            </a:r>
            <a:r>
              <a:rPr lang="fi-FI" sz="1200" b="1" i="1" dirty="0" err="1"/>
              <a:t>presentation</a:t>
            </a:r>
            <a:r>
              <a:rPr lang="fi-FI" sz="1200" b="1" i="1" dirty="0"/>
              <a:t> </a:t>
            </a:r>
            <a:r>
              <a:rPr lang="fi-FI" sz="1200" b="1" i="1" dirty="0" err="1"/>
              <a:t>only</a:t>
            </a:r>
            <a:r>
              <a:rPr lang="fi-FI" sz="1200" b="1" i="1" dirty="0"/>
              <a:t>/</a:t>
            </a:r>
            <a:r>
              <a:rPr lang="fi-FI" sz="1200" b="1" i="1" dirty="0" err="1"/>
              <a:t>internal</a:t>
            </a:r>
            <a:r>
              <a:rPr lang="fi-FI" sz="1200" b="1" i="1" dirty="0"/>
              <a:t> </a:t>
            </a:r>
            <a:r>
              <a:rPr lang="fi-FI" sz="1200" b="1" i="1" dirty="0" err="1"/>
              <a:t>use</a:t>
            </a:r>
            <a:endParaRPr lang="fi-FI" sz="1200" b="1" i="1" dirty="0"/>
          </a:p>
        </p:txBody>
      </p:sp>
    </p:spTree>
    <p:extLst>
      <p:ext uri="{BB962C8B-B14F-4D97-AF65-F5344CB8AC3E}">
        <p14:creationId xmlns:p14="http://schemas.microsoft.com/office/powerpoint/2010/main" val="1559280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7D4048-CBDD-493C-8CC9-63E102F2E5A2}"/>
              </a:ext>
            </a:extLst>
          </p:cNvPr>
          <p:cNvSpPr>
            <a:spLocks noGrp="1"/>
          </p:cNvSpPr>
          <p:nvPr>
            <p:ph type="ctrTitle"/>
          </p:nvPr>
        </p:nvSpPr>
        <p:spPr/>
        <p:txBody>
          <a:bodyPr/>
          <a:lstStyle/>
          <a:p>
            <a:endParaRPr lang="fi-FI" dirty="0"/>
          </a:p>
        </p:txBody>
      </p:sp>
      <p:sp>
        <p:nvSpPr>
          <p:cNvPr id="3" name="Alaotsikko 2">
            <a:extLst>
              <a:ext uri="{FF2B5EF4-FFF2-40B4-BE49-F238E27FC236}">
                <a16:creationId xmlns:a16="http://schemas.microsoft.com/office/drawing/2014/main" id="{82FB6814-DF14-45E1-80C4-B0697F8F5BF5}"/>
              </a:ext>
            </a:extLst>
          </p:cNvPr>
          <p:cNvSpPr>
            <a:spLocks noGrp="1"/>
          </p:cNvSpPr>
          <p:nvPr>
            <p:ph type="subTitle" idx="1"/>
          </p:nvPr>
        </p:nvSpPr>
        <p:spPr/>
        <p:txBody>
          <a:bodyPr/>
          <a:lstStyle/>
          <a:p>
            <a:endParaRPr lang="fi-FI"/>
          </a:p>
        </p:txBody>
      </p:sp>
      <p:sp>
        <p:nvSpPr>
          <p:cNvPr id="4" name="Tekstin paikkamerkki 3">
            <a:extLst>
              <a:ext uri="{FF2B5EF4-FFF2-40B4-BE49-F238E27FC236}">
                <a16:creationId xmlns:a16="http://schemas.microsoft.com/office/drawing/2014/main" id="{EF9A14B0-2379-4C2D-8B36-917194EF425C}"/>
              </a:ext>
            </a:extLst>
          </p:cNvPr>
          <p:cNvSpPr>
            <a:spLocks noGrp="1"/>
          </p:cNvSpPr>
          <p:nvPr>
            <p:ph type="body" sz="quarter" idx="10"/>
          </p:nvPr>
        </p:nvSpPr>
        <p:spPr/>
        <p:txBody>
          <a:bodyPr/>
          <a:lstStyle/>
          <a:p>
            <a:endParaRPr lang="fi-FI"/>
          </a:p>
        </p:txBody>
      </p:sp>
      <p:pic>
        <p:nvPicPr>
          <p:cNvPr id="6" name="Kuva 5">
            <a:extLst>
              <a:ext uri="{FF2B5EF4-FFF2-40B4-BE49-F238E27FC236}">
                <a16:creationId xmlns:a16="http://schemas.microsoft.com/office/drawing/2014/main" id="{79F8CE6A-CB79-44F8-81C1-E8EDE1DE2A39}"/>
              </a:ext>
            </a:extLst>
          </p:cNvPr>
          <p:cNvPicPr>
            <a:picLocks noChangeAspect="1"/>
          </p:cNvPicPr>
          <p:nvPr/>
        </p:nvPicPr>
        <p:blipFill>
          <a:blip r:embed="rId2"/>
          <a:stretch>
            <a:fillRect/>
          </a:stretch>
        </p:blipFill>
        <p:spPr>
          <a:xfrm>
            <a:off x="466531" y="413916"/>
            <a:ext cx="11280710" cy="6030167"/>
          </a:xfrm>
          <a:prstGeom prst="rect">
            <a:avLst/>
          </a:prstGeom>
        </p:spPr>
      </p:pic>
    </p:spTree>
    <p:extLst>
      <p:ext uri="{BB962C8B-B14F-4D97-AF65-F5344CB8AC3E}">
        <p14:creationId xmlns:p14="http://schemas.microsoft.com/office/powerpoint/2010/main" val="1938866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8273FC-B768-4BD5-A1A0-278E574038EB}"/>
              </a:ext>
            </a:extLst>
          </p:cNvPr>
          <p:cNvSpPr>
            <a:spLocks noGrp="1"/>
          </p:cNvSpPr>
          <p:nvPr>
            <p:ph type="ctrTitle"/>
          </p:nvPr>
        </p:nvSpPr>
        <p:spPr>
          <a:xfrm>
            <a:off x="671331" y="5799524"/>
            <a:ext cx="10752881" cy="624425"/>
          </a:xfrm>
          <a:solidFill>
            <a:srgbClr val="FFC000"/>
          </a:solidFill>
        </p:spPr>
        <p:txBody>
          <a:bodyPr/>
          <a:lstStyle/>
          <a:p>
            <a:r>
              <a:rPr lang="fi-FI" sz="3200" i="0" u="none" strike="noStrike" baseline="0" dirty="0" err="1">
                <a:solidFill>
                  <a:srgbClr val="000000"/>
                </a:solidFill>
                <a:latin typeface="Segoe UI" panose="020B0502040204020203" pitchFamily="34" charset="0"/>
              </a:rPr>
              <a:t>Kela’s</a:t>
            </a:r>
            <a:r>
              <a:rPr lang="fi-FI" sz="3200" i="0" u="none" strike="noStrike" baseline="0" dirty="0">
                <a:solidFill>
                  <a:srgbClr val="000000"/>
                </a:solidFill>
                <a:latin typeface="Segoe UI" panose="020B0502040204020203" pitchFamily="34" charset="0"/>
              </a:rPr>
              <a:t> </a:t>
            </a:r>
            <a:r>
              <a:rPr lang="fi-FI" sz="3200" i="0" u="none" strike="noStrike" baseline="0" dirty="0" err="1">
                <a:solidFill>
                  <a:srgbClr val="000000"/>
                </a:solidFill>
                <a:latin typeface="Segoe UI" panose="020B0502040204020203" pitchFamily="34" charset="0"/>
              </a:rPr>
              <a:t>organisational</a:t>
            </a:r>
            <a:r>
              <a:rPr lang="fi-FI" sz="3200" i="0" u="none" strike="noStrike" baseline="0" dirty="0">
                <a:solidFill>
                  <a:srgbClr val="000000"/>
                </a:solidFill>
                <a:latin typeface="Segoe UI" panose="020B0502040204020203" pitchFamily="34" charset="0"/>
              </a:rPr>
              <a:t> </a:t>
            </a:r>
            <a:r>
              <a:rPr lang="fi-FI" sz="3200" i="0" u="none" strike="noStrike" baseline="0" dirty="0" err="1">
                <a:solidFill>
                  <a:srgbClr val="000000"/>
                </a:solidFill>
                <a:latin typeface="Segoe UI" panose="020B0502040204020203" pitchFamily="34" charset="0"/>
              </a:rPr>
              <a:t>structure</a:t>
            </a:r>
            <a:endParaRPr lang="fi-FI" sz="3200" dirty="0"/>
          </a:p>
        </p:txBody>
      </p:sp>
      <p:sp>
        <p:nvSpPr>
          <p:cNvPr id="4" name="Tekstin paikkamerkki 3">
            <a:extLst>
              <a:ext uri="{FF2B5EF4-FFF2-40B4-BE49-F238E27FC236}">
                <a16:creationId xmlns:a16="http://schemas.microsoft.com/office/drawing/2014/main" id="{1C020E91-170C-4BE1-AF27-DD6ABD57B1B0}"/>
              </a:ext>
            </a:extLst>
          </p:cNvPr>
          <p:cNvSpPr>
            <a:spLocks noGrp="1"/>
          </p:cNvSpPr>
          <p:nvPr>
            <p:ph type="body" sz="quarter" idx="10"/>
          </p:nvPr>
        </p:nvSpPr>
        <p:spPr/>
        <p:txBody>
          <a:bodyPr/>
          <a:lstStyle/>
          <a:p>
            <a:endParaRPr lang="fi-FI"/>
          </a:p>
        </p:txBody>
      </p:sp>
      <p:pic>
        <p:nvPicPr>
          <p:cNvPr id="6" name="Kuva 5">
            <a:extLst>
              <a:ext uri="{FF2B5EF4-FFF2-40B4-BE49-F238E27FC236}">
                <a16:creationId xmlns:a16="http://schemas.microsoft.com/office/drawing/2014/main" id="{121429EA-2E97-4697-80CA-57F63084E0E3}"/>
              </a:ext>
            </a:extLst>
          </p:cNvPr>
          <p:cNvPicPr>
            <a:picLocks noChangeAspect="1"/>
          </p:cNvPicPr>
          <p:nvPr/>
        </p:nvPicPr>
        <p:blipFill>
          <a:blip r:embed="rId3"/>
          <a:stretch>
            <a:fillRect/>
          </a:stretch>
        </p:blipFill>
        <p:spPr>
          <a:xfrm>
            <a:off x="671331" y="694481"/>
            <a:ext cx="10752881" cy="5105043"/>
          </a:xfrm>
          <a:prstGeom prst="rect">
            <a:avLst/>
          </a:prstGeom>
        </p:spPr>
      </p:pic>
    </p:spTree>
    <p:extLst>
      <p:ext uri="{BB962C8B-B14F-4D97-AF65-F5344CB8AC3E}">
        <p14:creationId xmlns:p14="http://schemas.microsoft.com/office/powerpoint/2010/main" val="3367595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orakulmio 14"/>
          <p:cNvSpPr/>
          <p:nvPr/>
        </p:nvSpPr>
        <p:spPr>
          <a:xfrm>
            <a:off x="6223819" y="1724395"/>
            <a:ext cx="5116463" cy="300401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
        <p:nvSpPr>
          <p:cNvPr id="2" name="Suorakulmio 1"/>
          <p:cNvSpPr/>
          <p:nvPr/>
        </p:nvSpPr>
        <p:spPr>
          <a:xfrm>
            <a:off x="936000" y="1724396"/>
            <a:ext cx="5147436" cy="300401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fi-FI"/>
          </a:p>
        </p:txBody>
      </p:sp>
      <p:sp>
        <p:nvSpPr>
          <p:cNvPr id="7" name="Otsikko 6"/>
          <p:cNvSpPr>
            <a:spLocks noGrp="1"/>
          </p:cNvSpPr>
          <p:nvPr>
            <p:ph type="title"/>
          </p:nvPr>
        </p:nvSpPr>
        <p:spPr/>
        <p:txBody>
          <a:bodyPr/>
          <a:lstStyle/>
          <a:p>
            <a:r>
              <a:rPr lang="en-GB" dirty="0"/>
              <a:t>Responsibilities of the operational sectors involved in service delivery</a:t>
            </a:r>
          </a:p>
        </p:txBody>
      </p:sp>
      <p:sp>
        <p:nvSpPr>
          <p:cNvPr id="10" name="Tekstin paikkamerkki 9"/>
          <p:cNvSpPr>
            <a:spLocks noGrp="1"/>
          </p:cNvSpPr>
          <p:nvPr>
            <p:ph type="body" idx="1"/>
          </p:nvPr>
        </p:nvSpPr>
        <p:spPr>
          <a:xfrm>
            <a:off x="936000" y="1757518"/>
            <a:ext cx="5040000" cy="396000"/>
          </a:xfrm>
        </p:spPr>
        <p:txBody>
          <a:bodyPr>
            <a:normAutofit lnSpcReduction="10000"/>
          </a:bodyPr>
          <a:lstStyle/>
          <a:p>
            <a:pPr algn="ctr"/>
            <a:r>
              <a:rPr lang="en-GB" b="1" dirty="0">
                <a:solidFill>
                  <a:schemeClr val="accent5"/>
                </a:solidFill>
              </a:rPr>
              <a:t>Local Customer Service</a:t>
            </a:r>
          </a:p>
        </p:txBody>
      </p:sp>
      <p:sp>
        <p:nvSpPr>
          <p:cNvPr id="11" name="Sisällön paikkamerkki 10"/>
          <p:cNvSpPr>
            <a:spLocks noGrp="1"/>
          </p:cNvSpPr>
          <p:nvPr>
            <p:ph sz="half" idx="2"/>
          </p:nvPr>
        </p:nvSpPr>
        <p:spPr>
          <a:xfrm>
            <a:off x="1061884" y="2255276"/>
            <a:ext cx="4914116" cy="2340787"/>
          </a:xfrm>
          <a:solidFill>
            <a:schemeClr val="accent6">
              <a:lumMod val="40000"/>
              <a:lumOff val="60000"/>
            </a:schemeClr>
          </a:solidFill>
        </p:spPr>
        <p:txBody>
          <a:bodyPr>
            <a:noAutofit/>
          </a:bodyPr>
          <a:lstStyle/>
          <a:p>
            <a:pPr marL="0" indent="0" algn="ctr">
              <a:buNone/>
            </a:pPr>
            <a:r>
              <a:rPr lang="en-GB" sz="2400" dirty="0">
                <a:solidFill>
                  <a:schemeClr val="accent5"/>
                </a:solidFill>
              </a:rPr>
              <a:t>Responsible for arranging and implementing </a:t>
            </a:r>
            <a:r>
              <a:rPr lang="en-GB" sz="2400" b="1" i="1" dirty="0">
                <a:solidFill>
                  <a:schemeClr val="accent5"/>
                </a:solidFill>
              </a:rPr>
              <a:t>personal customer service,</a:t>
            </a:r>
            <a:r>
              <a:rPr lang="en-GB" sz="2400" dirty="0">
                <a:solidFill>
                  <a:schemeClr val="accent5"/>
                </a:solidFill>
              </a:rPr>
              <a:t> for the associated customer service network, for the management of separately agreed customer relationships, and for benefit administration.</a:t>
            </a:r>
          </a:p>
        </p:txBody>
      </p:sp>
      <p:sp>
        <p:nvSpPr>
          <p:cNvPr id="12" name="Tekstin paikkamerkki 11"/>
          <p:cNvSpPr>
            <a:spLocks noGrp="1"/>
          </p:cNvSpPr>
          <p:nvPr>
            <p:ph type="body" sz="quarter" idx="3"/>
          </p:nvPr>
        </p:nvSpPr>
        <p:spPr>
          <a:xfrm>
            <a:off x="6262050" y="1724759"/>
            <a:ext cx="5040000" cy="461518"/>
          </a:xfrm>
        </p:spPr>
        <p:txBody>
          <a:bodyPr>
            <a:normAutofit lnSpcReduction="10000"/>
          </a:bodyPr>
          <a:lstStyle/>
          <a:p>
            <a:pPr algn="ctr"/>
            <a:r>
              <a:rPr lang="en-GB" b="1" dirty="0">
                <a:solidFill>
                  <a:schemeClr val="accent5"/>
                </a:solidFill>
              </a:rPr>
              <a:t>Services Available Nationwide</a:t>
            </a:r>
          </a:p>
        </p:txBody>
      </p:sp>
      <p:sp>
        <p:nvSpPr>
          <p:cNvPr id="13" name="Sisällön paikkamerkki 12"/>
          <p:cNvSpPr>
            <a:spLocks noGrp="1"/>
          </p:cNvSpPr>
          <p:nvPr>
            <p:ph sz="quarter" idx="4"/>
          </p:nvPr>
        </p:nvSpPr>
        <p:spPr>
          <a:xfrm>
            <a:off x="6401545" y="2285136"/>
            <a:ext cx="4761010" cy="2177290"/>
          </a:xfrm>
          <a:solidFill>
            <a:schemeClr val="accent1">
              <a:lumMod val="40000"/>
              <a:lumOff val="60000"/>
            </a:schemeClr>
          </a:solidFill>
        </p:spPr>
        <p:txBody>
          <a:bodyPr>
            <a:noAutofit/>
          </a:bodyPr>
          <a:lstStyle/>
          <a:p>
            <a:pPr marL="0" indent="0" algn="ctr">
              <a:buNone/>
            </a:pPr>
            <a:r>
              <a:rPr lang="en-GB" sz="2400" dirty="0">
                <a:solidFill>
                  <a:schemeClr val="accent5"/>
                </a:solidFill>
              </a:rPr>
              <a:t>Responsible for customer relations, </a:t>
            </a:r>
            <a:r>
              <a:rPr lang="en-GB" sz="2400" b="1" i="1" dirty="0">
                <a:solidFill>
                  <a:schemeClr val="accent5"/>
                </a:solidFill>
              </a:rPr>
              <a:t>benefit administration </a:t>
            </a:r>
            <a:r>
              <a:rPr lang="en-GB" sz="2400" i="1" dirty="0">
                <a:solidFill>
                  <a:schemeClr val="accent5"/>
                </a:solidFill>
              </a:rPr>
              <a:t>and online services managed on a nationwide </a:t>
            </a:r>
            <a:r>
              <a:rPr lang="en-GB" sz="2400" dirty="0">
                <a:solidFill>
                  <a:schemeClr val="accent5"/>
                </a:solidFill>
              </a:rPr>
              <a:t>basis as well as for proposing ideas for development of the benefit legislation.</a:t>
            </a:r>
          </a:p>
        </p:txBody>
      </p:sp>
      <p:sp>
        <p:nvSpPr>
          <p:cNvPr id="6" name="Dian numeron paikkamerkki 5"/>
          <p:cNvSpPr>
            <a:spLocks noGrp="1"/>
          </p:cNvSpPr>
          <p:nvPr>
            <p:ph type="sldNum" sz="quarter" idx="12"/>
          </p:nvPr>
        </p:nvSpPr>
        <p:spPr/>
        <p:txBody>
          <a:bodyPr/>
          <a:lstStyle/>
          <a:p>
            <a:fld id="{E38D8271-015E-4BD9-B1A3-A057F5E8F4AB}" type="slidenum">
              <a:rPr lang="fi-FI" smtClean="0"/>
              <a:t>12</a:t>
            </a:fld>
            <a:endParaRPr lang="fi-FI"/>
          </a:p>
        </p:txBody>
      </p:sp>
      <p:sp>
        <p:nvSpPr>
          <p:cNvPr id="9" name="Sisällön paikkamerkki 12"/>
          <p:cNvSpPr txBox="1">
            <a:spLocks/>
          </p:cNvSpPr>
          <p:nvPr/>
        </p:nvSpPr>
        <p:spPr>
          <a:xfrm>
            <a:off x="881294" y="4925256"/>
            <a:ext cx="10404283" cy="1325563"/>
          </a:xfrm>
          <a:prstGeom prst="rect">
            <a:avLst/>
          </a:prstGeom>
          <a:solidFill>
            <a:srgbClr val="92D050"/>
          </a:solidFill>
          <a:ln>
            <a:solidFill>
              <a:srgbClr val="0EB24C"/>
            </a:solidFill>
          </a:ln>
        </p:spPr>
        <p:style>
          <a:lnRef idx="2">
            <a:schemeClr val="accent6"/>
          </a:lnRef>
          <a:fillRef idx="1">
            <a:schemeClr val="lt1"/>
          </a:fillRef>
          <a:effectRef idx="0">
            <a:schemeClr val="accent6"/>
          </a:effectRef>
          <a:fontRef idx="minor">
            <a:schemeClr val="dk1"/>
          </a:fontRef>
        </p:style>
        <p:txBody>
          <a:bodyPr vert="horz" lIns="0" tIns="0" rIns="0" bIns="0" rtlCol="0">
            <a:noAutofit/>
          </a:bodyPr>
          <a:lstStyle>
            <a:lvl1pPr marL="359991" indent="-359991" algn="l" defTabSz="1219170" rtl="0" eaLnBrk="1" latinLnBrk="0" hangingPunct="1">
              <a:spcBef>
                <a:spcPts val="0"/>
              </a:spcBef>
              <a:spcAft>
                <a:spcPts val="533"/>
              </a:spcAft>
              <a:buClr>
                <a:srgbClr val="009CDB"/>
              </a:buClr>
              <a:buFont typeface="Arial" pitchFamily="34" charset="0"/>
              <a:buChar char="•"/>
              <a:defRPr sz="2400" kern="1200">
                <a:solidFill>
                  <a:schemeClr val="tx1"/>
                </a:solidFill>
                <a:latin typeface="+mn-lt"/>
                <a:ea typeface="+mn-ea"/>
                <a:cs typeface="+mn-cs"/>
              </a:defRPr>
            </a:lvl1pPr>
            <a:lvl2pPr marL="719982" indent="-359991" algn="l" defTabSz="1219170" rtl="0" eaLnBrk="1" latinLnBrk="0" hangingPunct="1">
              <a:spcBef>
                <a:spcPts val="0"/>
              </a:spcBef>
              <a:spcAft>
                <a:spcPts val="533"/>
              </a:spcAft>
              <a:buClr>
                <a:srgbClr val="009CDB"/>
              </a:buClr>
              <a:buFont typeface="Arial"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3pPr>
            <a:lvl4pPr marL="1439964"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4pPr>
            <a:lvl5pPr marL="1799955"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5pPr>
            <a:lvl6pPr marL="2159946" indent="-359991" algn="l" defTabSz="1219170" rtl="0" eaLnBrk="1" latinLnBrk="0" hangingPunct="1">
              <a:spcBef>
                <a:spcPts val="0"/>
              </a:spcBef>
              <a:spcAft>
                <a:spcPts val="533"/>
              </a:spcAft>
              <a:buClrTx/>
              <a:buFont typeface="Segoe UI" panose="020B0502040204020203" pitchFamily="34" charset="0"/>
              <a:buChar char="–"/>
              <a:defRPr sz="2133" kern="1200">
                <a:solidFill>
                  <a:schemeClr val="tx1"/>
                </a:solidFill>
                <a:latin typeface="+mn-lt"/>
                <a:ea typeface="+mn-ea"/>
                <a:cs typeface="+mn-cs"/>
              </a:defRPr>
            </a:lvl6pPr>
            <a:lvl7pPr marL="2519937" indent="-359991" algn="l" defTabSz="1219170" rtl="0" eaLnBrk="1" latinLnBrk="0" hangingPunct="1">
              <a:spcBef>
                <a:spcPts val="0"/>
              </a:spcBef>
              <a:spcAft>
                <a:spcPts val="533"/>
              </a:spcAft>
              <a:buClrTx/>
              <a:buFont typeface="Segoe UI" panose="020B0502040204020203" pitchFamily="34" charset="0"/>
              <a:buChar char="–"/>
              <a:defRPr sz="2133" kern="1200">
                <a:solidFill>
                  <a:schemeClr val="tx1"/>
                </a:solidFill>
                <a:latin typeface="+mn-lt"/>
                <a:ea typeface="+mn-ea"/>
                <a:cs typeface="+mn-cs"/>
              </a:defRPr>
            </a:lvl7pPr>
            <a:lvl8pPr marL="2879928" indent="-359991" algn="l" defTabSz="1219170" rtl="0" eaLnBrk="1" latinLnBrk="0" hangingPunct="1">
              <a:spcBef>
                <a:spcPts val="0"/>
              </a:spcBef>
              <a:spcAft>
                <a:spcPts val="533"/>
              </a:spcAft>
              <a:buClrTx/>
              <a:buFont typeface="Segoe UI" panose="020B0502040204020203" pitchFamily="34" charset="0"/>
              <a:buChar char="–"/>
              <a:defRPr sz="2133" kern="1200">
                <a:solidFill>
                  <a:schemeClr val="tx1"/>
                </a:solidFill>
                <a:latin typeface="+mn-lt"/>
                <a:ea typeface="+mn-ea"/>
                <a:cs typeface="+mn-cs"/>
              </a:defRPr>
            </a:lvl8pPr>
            <a:lvl9pPr marL="3165678" indent="-285750" algn="l" defTabSz="1219170" rtl="0" eaLnBrk="1" latinLnBrk="0" hangingPunct="1">
              <a:spcBef>
                <a:spcPts val="0"/>
              </a:spcBef>
              <a:spcAft>
                <a:spcPts val="533"/>
              </a:spcAft>
              <a:buClrTx/>
              <a:buFont typeface="Segoe UI" panose="020B0502040204020203" pitchFamily="34" charset="0"/>
              <a:buChar char="–"/>
              <a:defRPr sz="2133" kern="1200">
                <a:solidFill>
                  <a:schemeClr val="tx1"/>
                </a:solidFill>
                <a:latin typeface="+mn-lt"/>
                <a:ea typeface="+mn-ea"/>
                <a:cs typeface="+mn-cs"/>
              </a:defRPr>
            </a:lvl9pPr>
          </a:lstStyle>
          <a:p>
            <a:pPr marL="0" indent="0" algn="ctr">
              <a:buFont typeface="Arial" pitchFamily="34" charset="0"/>
              <a:buNone/>
            </a:pPr>
            <a:endParaRPr lang="fi-FI" sz="2000" dirty="0">
              <a:solidFill>
                <a:schemeClr val="accent5"/>
              </a:solidFill>
            </a:endParaRPr>
          </a:p>
          <a:p>
            <a:pPr marL="0" indent="0" algn="ctr">
              <a:buFont typeface="Arial" pitchFamily="34" charset="0"/>
              <a:buNone/>
            </a:pPr>
            <a:r>
              <a:rPr lang="en-GB" dirty="0">
                <a:solidFill>
                  <a:schemeClr val="accent5"/>
                </a:solidFill>
              </a:rPr>
              <a:t>The two operational sectors share responsibility for developing services, customer relationships and service delivery channels.</a:t>
            </a:r>
          </a:p>
        </p:txBody>
      </p:sp>
      <p:sp>
        <p:nvSpPr>
          <p:cNvPr id="3" name="Tekstiruutu 2">
            <a:extLst>
              <a:ext uri="{FF2B5EF4-FFF2-40B4-BE49-F238E27FC236}">
                <a16:creationId xmlns:a16="http://schemas.microsoft.com/office/drawing/2014/main" id="{9B59040F-0FC3-4FB8-8243-C2A489D59348}"/>
              </a:ext>
            </a:extLst>
          </p:cNvPr>
          <p:cNvSpPr txBox="1"/>
          <p:nvPr/>
        </p:nvSpPr>
        <p:spPr>
          <a:xfrm>
            <a:off x="4140897" y="4608242"/>
            <a:ext cx="4025462" cy="369332"/>
          </a:xfrm>
          <a:prstGeom prst="rect">
            <a:avLst/>
          </a:prstGeom>
          <a:solidFill>
            <a:srgbClr val="FFFF00"/>
          </a:solidFill>
        </p:spPr>
        <p:txBody>
          <a:bodyPr wrap="square" rtlCol="0">
            <a:spAutoFit/>
          </a:bodyPr>
          <a:lstStyle/>
          <a:p>
            <a:r>
              <a:rPr lang="fi-FI" dirty="0" err="1"/>
              <a:t>Changes</a:t>
            </a:r>
            <a:r>
              <a:rPr lang="fi-FI" dirty="0"/>
              <a:t> for </a:t>
            </a:r>
            <a:r>
              <a:rPr lang="fi-FI" dirty="0" err="1"/>
              <a:t>this</a:t>
            </a:r>
            <a:r>
              <a:rPr lang="fi-FI" dirty="0"/>
              <a:t> is </a:t>
            </a:r>
            <a:r>
              <a:rPr lang="fi-FI" dirty="0" err="1"/>
              <a:t>coming</a:t>
            </a:r>
            <a:r>
              <a:rPr lang="fi-FI" dirty="0"/>
              <a:t> 2024..</a:t>
            </a:r>
          </a:p>
        </p:txBody>
      </p:sp>
    </p:spTree>
    <p:extLst>
      <p:ext uri="{BB962C8B-B14F-4D97-AF65-F5344CB8AC3E}">
        <p14:creationId xmlns:p14="http://schemas.microsoft.com/office/powerpoint/2010/main" val="3919611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C1DAF21-EFCD-4AFD-AB2F-0AE74ED1DD19}"/>
              </a:ext>
            </a:extLst>
          </p:cNvPr>
          <p:cNvSpPr>
            <a:spLocks noGrp="1"/>
          </p:cNvSpPr>
          <p:nvPr>
            <p:ph type="title"/>
          </p:nvPr>
        </p:nvSpPr>
        <p:spPr>
          <a:xfrm>
            <a:off x="648182" y="365125"/>
            <a:ext cx="10705618" cy="780769"/>
          </a:xfrm>
          <a:solidFill>
            <a:srgbClr val="FFC000"/>
          </a:solidFill>
        </p:spPr>
        <p:txBody>
          <a:bodyPr>
            <a:normAutofit/>
          </a:bodyPr>
          <a:lstStyle/>
          <a:p>
            <a:r>
              <a:rPr lang="fi-FI" sz="4000" b="0" i="0" u="none" strike="noStrike" baseline="0" dirty="0" err="1">
                <a:solidFill>
                  <a:srgbClr val="000000"/>
                </a:solidFill>
                <a:latin typeface="Segoe UI" panose="020B0502040204020203" pitchFamily="34" charset="0"/>
              </a:rPr>
              <a:t>Kela’s</a:t>
            </a:r>
            <a:r>
              <a:rPr lang="fi-FI" sz="4000" b="0" i="0" u="none" strike="noStrike" baseline="0" dirty="0">
                <a:solidFill>
                  <a:srgbClr val="000000"/>
                </a:solidFill>
                <a:latin typeface="Segoe UI" panose="020B0502040204020203" pitchFamily="34" charset="0"/>
              </a:rPr>
              <a:t> </a:t>
            </a:r>
            <a:r>
              <a:rPr lang="fi-FI" sz="4000" b="0" i="0" u="none" strike="noStrike" baseline="0" dirty="0" err="1">
                <a:solidFill>
                  <a:srgbClr val="000000"/>
                </a:solidFill>
                <a:latin typeface="Segoe UI" panose="020B0502040204020203" pitchFamily="34" charset="0"/>
              </a:rPr>
              <a:t>operations</a:t>
            </a:r>
            <a:endParaRPr lang="fi-FI" sz="4000" dirty="0"/>
          </a:p>
        </p:txBody>
      </p:sp>
      <p:sp>
        <p:nvSpPr>
          <p:cNvPr id="3" name="Sisällön paikkamerkki 2">
            <a:extLst>
              <a:ext uri="{FF2B5EF4-FFF2-40B4-BE49-F238E27FC236}">
                <a16:creationId xmlns:a16="http://schemas.microsoft.com/office/drawing/2014/main" id="{6E287FA8-3EAB-415A-B8D6-D92ECDE37D07}"/>
              </a:ext>
            </a:extLst>
          </p:cNvPr>
          <p:cNvSpPr>
            <a:spLocks noGrp="1"/>
          </p:cNvSpPr>
          <p:nvPr>
            <p:ph idx="1"/>
          </p:nvPr>
        </p:nvSpPr>
        <p:spPr>
          <a:xfrm>
            <a:off x="451413" y="1238490"/>
            <a:ext cx="11344347" cy="5385829"/>
          </a:xfrm>
        </p:spPr>
        <p:txBody>
          <a:bodyPr>
            <a:normAutofit/>
          </a:bodyPr>
          <a:lstStyle/>
          <a:p>
            <a:pPr algn="l"/>
            <a:endParaRPr lang="fi-FI" sz="1900" b="0" i="0" u="none" strike="noStrike" baseline="0" dirty="0">
              <a:solidFill>
                <a:srgbClr val="000000"/>
              </a:solidFill>
              <a:latin typeface="Arial" panose="020B0604020202020204" pitchFamily="34" charset="0"/>
            </a:endParaRPr>
          </a:p>
          <a:p>
            <a:r>
              <a:rPr lang="en-US" sz="2200" b="0" i="0" u="none" strike="noStrike" baseline="0" dirty="0" err="1">
                <a:solidFill>
                  <a:srgbClr val="000000"/>
                </a:solidFill>
                <a:latin typeface="Segoe UI" panose="020B0502040204020203" pitchFamily="34" charset="0"/>
              </a:rPr>
              <a:t>Kela</a:t>
            </a:r>
            <a:r>
              <a:rPr lang="en-US" sz="2200" b="0" i="0" u="none" strike="noStrike" baseline="0" dirty="0">
                <a:solidFill>
                  <a:srgbClr val="000000"/>
                </a:solidFill>
                <a:latin typeface="Segoe UI" panose="020B0502040204020203" pitchFamily="34" charset="0"/>
              </a:rPr>
              <a:t> actively takes part in developing and improving social security in Finland and its implementation. </a:t>
            </a:r>
          </a:p>
          <a:p>
            <a:r>
              <a:rPr lang="en-US" sz="2200" b="0" i="0" u="none" strike="noStrike" baseline="0" dirty="0" err="1">
                <a:solidFill>
                  <a:srgbClr val="000000"/>
                </a:solidFill>
                <a:latin typeface="Segoe UI" panose="020B0502040204020203" pitchFamily="34" charset="0"/>
              </a:rPr>
              <a:t>Kela’s</a:t>
            </a:r>
            <a:r>
              <a:rPr lang="en-US" sz="2200" b="0" i="0" u="none" strike="noStrike" baseline="0" dirty="0">
                <a:solidFill>
                  <a:srgbClr val="000000"/>
                </a:solidFill>
                <a:latin typeface="Segoe UI" panose="020B0502040204020203" pitchFamily="34" charset="0"/>
              </a:rPr>
              <a:t> goal is that social security provided by </a:t>
            </a:r>
            <a:r>
              <a:rPr lang="en-US" sz="2200" b="0" i="0" u="none" strike="noStrike" baseline="0" dirty="0" err="1">
                <a:solidFill>
                  <a:srgbClr val="000000"/>
                </a:solidFill>
                <a:latin typeface="Segoe UI" panose="020B0502040204020203" pitchFamily="34" charset="0"/>
              </a:rPr>
              <a:t>Kela</a:t>
            </a:r>
            <a:r>
              <a:rPr lang="en-US" sz="2200" b="0" i="0" u="none" strike="noStrike" baseline="0" dirty="0">
                <a:solidFill>
                  <a:srgbClr val="000000"/>
                </a:solidFill>
                <a:latin typeface="Segoe UI" panose="020B0502040204020203" pitchFamily="34" charset="0"/>
              </a:rPr>
              <a:t> is clearly understandable, reasonable in amount and delivered with a good standard of quality.</a:t>
            </a:r>
          </a:p>
          <a:p>
            <a:r>
              <a:rPr lang="fi-FI" sz="2200" b="0" i="0" u="none" strike="noStrike" baseline="0" dirty="0">
                <a:solidFill>
                  <a:srgbClr val="000000"/>
                </a:solidFill>
                <a:latin typeface="Segoe UI" panose="020B0502040204020203" pitchFamily="34" charset="0"/>
              </a:rPr>
              <a:t>In addition, Kela </a:t>
            </a:r>
            <a:r>
              <a:rPr lang="en-US" sz="2200" b="0" i="0" u="none" strike="noStrike" baseline="0" dirty="0">
                <a:solidFill>
                  <a:srgbClr val="000000"/>
                </a:solidFill>
                <a:latin typeface="Segoe UI" panose="020B0502040204020203" pitchFamily="34" charset="0"/>
              </a:rPr>
              <a:t>Informs the public about social benefits and services</a:t>
            </a:r>
          </a:p>
          <a:p>
            <a:r>
              <a:rPr lang="en-US" sz="2200" b="0" i="0" u="none" strike="noStrike" baseline="0" dirty="0">
                <a:solidFill>
                  <a:srgbClr val="000000"/>
                </a:solidFill>
                <a:latin typeface="Segoe UI" panose="020B0502040204020203" pitchFamily="34" charset="0"/>
              </a:rPr>
              <a:t>Carries out research that contributes to the development of social security (over 200 res/year)</a:t>
            </a:r>
          </a:p>
          <a:p>
            <a:r>
              <a:rPr lang="en-US" sz="2200" b="0" i="0" u="none" strike="noStrike" baseline="0" dirty="0">
                <a:solidFill>
                  <a:srgbClr val="000000"/>
                </a:solidFill>
                <a:latin typeface="Segoe UI" panose="020B0502040204020203" pitchFamily="34" charset="0"/>
              </a:rPr>
              <a:t>Draws up statistics, estimations and projections which are necessary for monitoring and planning of the social security in Finland and the other operations</a:t>
            </a:r>
          </a:p>
          <a:p>
            <a:r>
              <a:rPr lang="fi-FI" sz="2200" b="0" i="0" u="none" strike="noStrike" baseline="0" dirty="0" err="1">
                <a:solidFill>
                  <a:srgbClr val="000000"/>
                </a:solidFill>
                <a:latin typeface="Segoe UI" panose="020B0502040204020203" pitchFamily="34" charset="0"/>
              </a:rPr>
              <a:t>Statistics</a:t>
            </a:r>
            <a:r>
              <a:rPr lang="fi-FI" sz="2200" b="0" i="0" u="none" strike="noStrike" baseline="0" dirty="0">
                <a:solidFill>
                  <a:srgbClr val="000000"/>
                </a:solidFill>
                <a:latin typeface="Segoe UI" panose="020B0502040204020203" pitchFamily="34" charset="0"/>
              </a:rPr>
              <a:t>: https://www.kela.fi/web/en/statistics</a:t>
            </a:r>
          </a:p>
          <a:p>
            <a:r>
              <a:rPr lang="fi-FI" sz="2200" b="0" i="0" u="none" strike="noStrike" baseline="0" dirty="0">
                <a:solidFill>
                  <a:srgbClr val="000000"/>
                </a:solidFill>
                <a:latin typeface="Segoe UI" panose="020B0502040204020203" pitchFamily="34" charset="0"/>
              </a:rPr>
              <a:t>Pocket </a:t>
            </a:r>
            <a:r>
              <a:rPr lang="fi-FI" sz="2200" b="0" i="0" u="none" strike="noStrike" baseline="0" dirty="0" err="1">
                <a:solidFill>
                  <a:srgbClr val="000000"/>
                </a:solidFill>
                <a:latin typeface="Segoe UI" panose="020B0502040204020203" pitchFamily="34" charset="0"/>
              </a:rPr>
              <a:t>statistics</a:t>
            </a:r>
            <a:r>
              <a:rPr lang="fi-FI" sz="2200" b="0" i="0" u="none" strike="noStrike" baseline="0" dirty="0">
                <a:solidFill>
                  <a:srgbClr val="000000"/>
                </a:solidFill>
                <a:latin typeface="Segoe UI" panose="020B0502040204020203" pitchFamily="34" charset="0"/>
              </a:rPr>
              <a:t>: https://www.kela.fi/web/en/statistical-publications_pocket-statistics</a:t>
            </a:r>
          </a:p>
          <a:p>
            <a:r>
              <a:rPr lang="en-US" sz="2200" b="0" i="0" u="none" strike="noStrike" baseline="0" dirty="0">
                <a:solidFill>
                  <a:srgbClr val="000000"/>
                </a:solidFill>
                <a:latin typeface="Segoe UI" panose="020B0502040204020203" pitchFamily="34" charset="0"/>
              </a:rPr>
              <a:t>Proposes improvements to the social security legislation</a:t>
            </a:r>
          </a:p>
          <a:p>
            <a:endParaRPr lang="fi-FI" dirty="0"/>
          </a:p>
        </p:txBody>
      </p:sp>
    </p:spTree>
    <p:extLst>
      <p:ext uri="{BB962C8B-B14F-4D97-AF65-F5344CB8AC3E}">
        <p14:creationId xmlns:p14="http://schemas.microsoft.com/office/powerpoint/2010/main" val="40555011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p:cNvSpPr>
            <a:spLocks noGrp="1"/>
          </p:cNvSpPr>
          <p:nvPr>
            <p:ph type="title"/>
          </p:nvPr>
        </p:nvSpPr>
        <p:spPr>
          <a:solidFill>
            <a:srgbClr val="92D050"/>
          </a:solidFill>
        </p:spPr>
        <p:txBody>
          <a:bodyPr/>
          <a:lstStyle/>
          <a:p>
            <a:r>
              <a:rPr lang="en-GB" sz="3200" b="1" dirty="0"/>
              <a:t>From a pension institution </a:t>
            </a:r>
            <a:br>
              <a:rPr lang="en-GB" sz="3200" b="1" dirty="0"/>
            </a:br>
            <a:r>
              <a:rPr lang="en-GB" sz="3200" b="1" dirty="0"/>
              <a:t>to the Social Insurance Institution</a:t>
            </a:r>
            <a:endParaRPr lang="fi-FI" sz="3200" b="1" dirty="0"/>
          </a:p>
        </p:txBody>
      </p:sp>
      <p:sp>
        <p:nvSpPr>
          <p:cNvPr id="2" name="Päivämäärän paikkamerkki 1"/>
          <p:cNvSpPr>
            <a:spLocks noGrp="1"/>
          </p:cNvSpPr>
          <p:nvPr>
            <p:ph type="dt" sz="half" idx="10"/>
          </p:nvPr>
        </p:nvSpPr>
        <p:spPr/>
        <p:txBody>
          <a:bodyPr/>
          <a:lstStyle/>
          <a:p>
            <a:r>
              <a:rPr lang="fi-FI"/>
              <a:t> </a:t>
            </a:r>
          </a:p>
        </p:txBody>
      </p:sp>
      <p:sp>
        <p:nvSpPr>
          <p:cNvPr id="4" name="Dian numeron paikkamerkki 3"/>
          <p:cNvSpPr>
            <a:spLocks noGrp="1"/>
          </p:cNvSpPr>
          <p:nvPr>
            <p:ph type="sldNum" sz="quarter" idx="12"/>
          </p:nvPr>
        </p:nvSpPr>
        <p:spPr/>
        <p:txBody>
          <a:bodyPr/>
          <a:lstStyle/>
          <a:p>
            <a:r>
              <a:rPr lang="fi-FI"/>
              <a:t> </a:t>
            </a:r>
          </a:p>
        </p:txBody>
      </p:sp>
      <p:sp>
        <p:nvSpPr>
          <p:cNvPr id="5" name="Sisällön paikkamerkki 4"/>
          <p:cNvSpPr>
            <a:spLocks noGrp="1"/>
          </p:cNvSpPr>
          <p:nvPr>
            <p:ph idx="1"/>
          </p:nvPr>
        </p:nvSpPr>
        <p:spPr>
          <a:xfrm>
            <a:off x="935998" y="1871112"/>
            <a:ext cx="6552822" cy="4032548"/>
          </a:xfrm>
        </p:spPr>
        <p:txBody>
          <a:bodyPr/>
          <a:lstStyle/>
          <a:p>
            <a:r>
              <a:rPr lang="en-GB" b="1" dirty="0">
                <a:solidFill>
                  <a:srgbClr val="002060"/>
                </a:solidFill>
              </a:rPr>
              <a:t>Founded in 1937 </a:t>
            </a:r>
            <a:r>
              <a:rPr lang="en-GB" dirty="0"/>
              <a:t>to handle old-age pensions</a:t>
            </a:r>
          </a:p>
          <a:p>
            <a:r>
              <a:rPr lang="en-GB" dirty="0"/>
              <a:t>The age limit for the old-age pension was 65 years in 1937.</a:t>
            </a:r>
          </a:p>
          <a:p>
            <a:pPr lvl="1"/>
            <a:r>
              <a:rPr lang="en-GB" sz="1800" i="1" dirty="0"/>
              <a:t>Btw. The average life expectancy at that time was only 53 years  for men and 59 years for  women. The equivalent  numbers today are  77 years and  84 years.</a:t>
            </a:r>
          </a:p>
          <a:p>
            <a:pPr lvl="1"/>
            <a:endParaRPr lang="en-GB" sz="1800" dirty="0"/>
          </a:p>
          <a:p>
            <a:pPr marL="457200" lvl="1" indent="0">
              <a:buNone/>
            </a:pPr>
            <a:endParaRPr lang="en-GB" sz="1800" dirty="0"/>
          </a:p>
          <a:p>
            <a:pPr marL="0" indent="0">
              <a:buNone/>
            </a:pPr>
            <a:endParaRPr lang="en-GB" dirty="0"/>
          </a:p>
        </p:txBody>
      </p:sp>
      <p:pic>
        <p:nvPicPr>
          <p:cNvPr id="6" name="Kuva 5"/>
          <p:cNvPicPr>
            <a:picLocks noChangeAspect="1"/>
          </p:cNvPicPr>
          <p:nvPr/>
        </p:nvPicPr>
        <p:blipFill rotWithShape="1">
          <a:blip r:embed="rId3">
            <a:extLst>
              <a:ext uri="{28A0092B-C50C-407E-A947-70E740481C1C}">
                <a14:useLocalDpi xmlns:a14="http://schemas.microsoft.com/office/drawing/2010/main" val="0"/>
              </a:ext>
            </a:extLst>
          </a:blip>
          <a:srcRect l="23381" r="8705"/>
          <a:stretch/>
        </p:blipFill>
        <p:spPr>
          <a:xfrm>
            <a:off x="7902746" y="377812"/>
            <a:ext cx="3746978" cy="5517232"/>
          </a:xfrm>
          <a:prstGeom prst="rect">
            <a:avLst/>
          </a:prstGeom>
        </p:spPr>
      </p:pic>
      <p:sp>
        <p:nvSpPr>
          <p:cNvPr id="8" name="Tekstiruutu 7"/>
          <p:cNvSpPr txBox="1"/>
          <p:nvPr/>
        </p:nvSpPr>
        <p:spPr>
          <a:xfrm>
            <a:off x="2756122" y="4939355"/>
            <a:ext cx="4999671" cy="830997"/>
          </a:xfrm>
          <a:prstGeom prst="rect">
            <a:avLst/>
          </a:prstGeom>
          <a:noFill/>
        </p:spPr>
        <p:txBody>
          <a:bodyPr wrap="square" rtlCol="0">
            <a:spAutoFit/>
          </a:bodyPr>
          <a:lstStyle/>
          <a:p>
            <a:pPr algn="r"/>
            <a:r>
              <a:rPr lang="en-GB" sz="1600" i="1" dirty="0"/>
              <a:t>District  agent </a:t>
            </a:r>
            <a:r>
              <a:rPr lang="en-GB" sz="1600" i="1" dirty="0" err="1"/>
              <a:t>Kaijansinkko</a:t>
            </a:r>
            <a:r>
              <a:rPr lang="en-GB" sz="1600" i="1" dirty="0"/>
              <a:t> from </a:t>
            </a:r>
            <a:r>
              <a:rPr lang="en-GB" sz="1600" i="1" dirty="0" err="1"/>
              <a:t>Kansaneläkelaitos</a:t>
            </a:r>
            <a:r>
              <a:rPr lang="en-GB" sz="1600" i="1" dirty="0"/>
              <a:t> making a surveillance visit  to widow </a:t>
            </a:r>
            <a:r>
              <a:rPr lang="en-GB" sz="1600" i="1" dirty="0" err="1"/>
              <a:t>Miina</a:t>
            </a:r>
            <a:r>
              <a:rPr lang="en-GB" sz="1600" i="1" dirty="0"/>
              <a:t> Eriksson’s home in </a:t>
            </a:r>
            <a:r>
              <a:rPr lang="en-GB" sz="1600" i="1" dirty="0" err="1"/>
              <a:t>Lappee</a:t>
            </a:r>
            <a:r>
              <a:rPr lang="en-GB" sz="1600" i="1" dirty="0"/>
              <a:t> </a:t>
            </a:r>
            <a:r>
              <a:rPr lang="fi-FI" sz="1600" i="1" dirty="0"/>
              <a:t>(1950).</a:t>
            </a:r>
          </a:p>
        </p:txBody>
      </p:sp>
    </p:spTree>
    <p:extLst>
      <p:ext uri="{BB962C8B-B14F-4D97-AF65-F5344CB8AC3E}">
        <p14:creationId xmlns:p14="http://schemas.microsoft.com/office/powerpoint/2010/main" val="2906201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p:cNvSpPr>
            <a:spLocks noGrp="1"/>
          </p:cNvSpPr>
          <p:nvPr>
            <p:ph type="sldNum" sz="quarter" idx="12"/>
          </p:nvPr>
        </p:nvSpPr>
        <p:spPr/>
        <p:txBody>
          <a:bodyPr/>
          <a:lstStyle/>
          <a:p>
            <a:fld id="{CC07B106-8CFE-4494-B9D0-3B9BF9DE43EF}" type="slidenum">
              <a:rPr lang="fi-FI" smtClean="0"/>
              <a:pPr/>
              <a:t>15</a:t>
            </a:fld>
            <a:endParaRPr lang="fi-FI" dirty="0"/>
          </a:p>
        </p:txBody>
      </p:sp>
      <p:sp>
        <p:nvSpPr>
          <p:cNvPr id="2" name="Otsikko 1"/>
          <p:cNvSpPr>
            <a:spLocks noGrp="1"/>
          </p:cNvSpPr>
          <p:nvPr>
            <p:ph type="title"/>
          </p:nvPr>
        </p:nvSpPr>
        <p:spPr>
          <a:xfrm>
            <a:off x="726026" y="163752"/>
            <a:ext cx="10332000" cy="1008000"/>
          </a:xfrm>
        </p:spPr>
        <p:txBody>
          <a:bodyPr/>
          <a:lstStyle/>
          <a:p>
            <a:r>
              <a:rPr lang="en-US" dirty="0"/>
              <a:t>History of the maternity grant</a:t>
            </a:r>
            <a:endParaRPr lang="fi-FI" dirty="0"/>
          </a:p>
        </p:txBody>
      </p:sp>
      <p:sp>
        <p:nvSpPr>
          <p:cNvPr id="3" name="Sisällön paikkamerkki 2"/>
          <p:cNvSpPr>
            <a:spLocks noGrp="1"/>
          </p:cNvSpPr>
          <p:nvPr>
            <p:ph idx="4294967295"/>
          </p:nvPr>
        </p:nvSpPr>
        <p:spPr>
          <a:xfrm>
            <a:off x="726026" y="1171752"/>
            <a:ext cx="7699518" cy="4523701"/>
          </a:xfrm>
        </p:spPr>
        <p:txBody>
          <a:bodyPr>
            <a:normAutofit fontScale="92500" lnSpcReduction="10000"/>
          </a:bodyPr>
          <a:lstStyle/>
          <a:p>
            <a:r>
              <a:rPr lang="en-US" sz="1867" b="1" dirty="0"/>
              <a:t>The Finnish maternity package was designed in 1937 to give all children more equal start</a:t>
            </a:r>
          </a:p>
          <a:p>
            <a:r>
              <a:rPr lang="en-US" sz="1867" dirty="0"/>
              <a:t>The introduction of maternity grants was encouraged by concerns over declining birth rates and high infant mortality</a:t>
            </a:r>
          </a:p>
          <a:p>
            <a:r>
              <a:rPr lang="en-US" sz="1867" dirty="0"/>
              <a:t>The enactment of the Maternity Grants Act was in 1937 and The act came into force on 1</a:t>
            </a:r>
            <a:r>
              <a:rPr lang="en-US" sz="1867" baseline="30000" dirty="0"/>
              <a:t>st</a:t>
            </a:r>
            <a:r>
              <a:rPr lang="en-US" sz="1867" dirty="0"/>
              <a:t> of January 1938</a:t>
            </a:r>
          </a:p>
          <a:p>
            <a:pPr lvl="1"/>
            <a:r>
              <a:rPr lang="en-US" sz="1467" dirty="0"/>
              <a:t>the first maternity grants were provided in 1938</a:t>
            </a:r>
          </a:p>
          <a:p>
            <a:r>
              <a:rPr lang="en-US" sz="1867" dirty="0"/>
              <a:t>At first, they were intended for low-income mothers only and paid out by municipal welfare boards</a:t>
            </a:r>
          </a:p>
          <a:p>
            <a:pPr lvl="1"/>
            <a:r>
              <a:rPr lang="en-US" sz="1467" dirty="0"/>
              <a:t>The maternity grants scheme has been administered by </a:t>
            </a:r>
            <a:r>
              <a:rPr lang="en-US" sz="1467" dirty="0" err="1"/>
              <a:t>Kela</a:t>
            </a:r>
            <a:r>
              <a:rPr lang="en-US" sz="1467" dirty="0"/>
              <a:t> since 1994</a:t>
            </a:r>
            <a:endParaRPr lang="en-US" sz="1867" dirty="0"/>
          </a:p>
          <a:p>
            <a:r>
              <a:rPr lang="en-US" sz="1867" b="1" dirty="0"/>
              <a:t>Since 1949, the maternity grant has been made available to all mothers</a:t>
            </a:r>
          </a:p>
          <a:p>
            <a:r>
              <a:rPr lang="en-US" sz="1867" b="1" dirty="0"/>
              <a:t>Thanks to the maternity grant, Finnish mothers gained access to public health services</a:t>
            </a:r>
            <a:r>
              <a:rPr lang="en-US" sz="1867" dirty="0"/>
              <a:t>. </a:t>
            </a:r>
          </a:p>
          <a:p>
            <a:pPr lvl="1"/>
            <a:r>
              <a:rPr lang="en-US" sz="1467" dirty="0"/>
              <a:t>Finland has long had one of the lowest levels of infant and maternal mortality in the world</a:t>
            </a:r>
          </a:p>
          <a:p>
            <a:r>
              <a:rPr lang="en-GB" sz="1867" dirty="0"/>
              <a:t>Each year, </a:t>
            </a:r>
            <a:r>
              <a:rPr lang="en-GB" sz="1867" dirty="0" err="1"/>
              <a:t>Kela</a:t>
            </a:r>
            <a:r>
              <a:rPr lang="en-GB" sz="1867" dirty="0"/>
              <a:t> awards around 45-50,000 maternity grants, of which about 30,000 are provided in the </a:t>
            </a:r>
            <a:r>
              <a:rPr lang="en-GB" sz="1867" b="1" dirty="0"/>
              <a:t>form of a maternity package</a:t>
            </a:r>
          </a:p>
          <a:p>
            <a:endParaRPr lang="en-US" sz="1867" dirty="0"/>
          </a:p>
        </p:txBody>
      </p:sp>
      <p:pic>
        <p:nvPicPr>
          <p:cNvPr id="6" name="Kuva 5"/>
          <p:cNvPicPr>
            <a:picLocks noChangeAspect="1"/>
          </p:cNvPicPr>
          <p:nvPr/>
        </p:nvPicPr>
        <p:blipFill rotWithShape="1">
          <a:blip r:embed="rId3"/>
          <a:srcRect b="3274"/>
          <a:stretch/>
        </p:blipFill>
        <p:spPr>
          <a:xfrm>
            <a:off x="8276254" y="1240972"/>
            <a:ext cx="3769566" cy="4253014"/>
          </a:xfrm>
          <a:prstGeom prst="rect">
            <a:avLst/>
          </a:prstGeom>
        </p:spPr>
      </p:pic>
    </p:spTree>
    <p:extLst>
      <p:ext uri="{BB962C8B-B14F-4D97-AF65-F5344CB8AC3E}">
        <p14:creationId xmlns:p14="http://schemas.microsoft.com/office/powerpoint/2010/main" val="1694016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2050" name="Picture 2" descr="https://tyotilat-sinetti.kela.fi/tyoryhmat/kuvatoimitus/Kuvakirjasto/Infograafit/Etuushistoria%20(EN)%20ja%20vuonna%202021%20maksettujen%20etuuksien%20euromaarat_2021.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14467"/>
            <a:ext cx="12192001" cy="6659223"/>
          </a:xfrm>
          <a:prstGeom prst="rect">
            <a:avLst/>
          </a:prstGeom>
          <a:noFill/>
          <a:extLst>
            <a:ext uri="{909E8E84-426E-40DD-AFC4-6F175D3DCCD1}">
              <a14:hiddenFill xmlns:a14="http://schemas.microsoft.com/office/drawing/2010/main">
                <a:solidFill>
                  <a:srgbClr val="FFFFFF"/>
                </a:solidFill>
              </a14:hiddenFill>
            </a:ext>
          </a:extLst>
        </p:spPr>
      </p:pic>
      <p:sp>
        <p:nvSpPr>
          <p:cNvPr id="5" name="Suorakulmio 4"/>
          <p:cNvSpPr/>
          <p:nvPr/>
        </p:nvSpPr>
        <p:spPr>
          <a:xfrm>
            <a:off x="5142614" y="104576"/>
            <a:ext cx="3108251" cy="923330"/>
          </a:xfrm>
          <a:prstGeom prst="rect">
            <a:avLst/>
          </a:prstGeom>
        </p:spPr>
        <p:txBody>
          <a:bodyPr wrap="square">
            <a:spAutoFit/>
          </a:bodyPr>
          <a:lstStyle/>
          <a:p>
            <a:r>
              <a:rPr lang="en-US" dirty="0">
                <a:hlinkClick r:id="rId4"/>
              </a:rPr>
              <a:t>Responsible agencies - Ministry of Social Affairs and Health (stm.fi)</a:t>
            </a:r>
            <a:endParaRPr lang="fi-FI" dirty="0"/>
          </a:p>
        </p:txBody>
      </p:sp>
      <p:sp>
        <p:nvSpPr>
          <p:cNvPr id="6" name="5-sakarainen tähti 5"/>
          <p:cNvSpPr/>
          <p:nvPr/>
        </p:nvSpPr>
        <p:spPr>
          <a:xfrm>
            <a:off x="3019647" y="3447410"/>
            <a:ext cx="372139" cy="27699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p:cNvSpPr txBox="1"/>
          <p:nvPr/>
        </p:nvSpPr>
        <p:spPr>
          <a:xfrm>
            <a:off x="3391786" y="3447411"/>
            <a:ext cx="1446550" cy="276999"/>
          </a:xfrm>
          <a:prstGeom prst="rect">
            <a:avLst/>
          </a:prstGeom>
          <a:noFill/>
        </p:spPr>
        <p:txBody>
          <a:bodyPr wrap="none" rtlCol="0">
            <a:spAutoFit/>
          </a:bodyPr>
          <a:lstStyle/>
          <a:p>
            <a:r>
              <a:rPr lang="fi-FI" sz="1200" dirty="0"/>
              <a:t>More info </a:t>
            </a:r>
            <a:r>
              <a:rPr lang="fi-FI" sz="1200" dirty="0" err="1"/>
              <a:t>next</a:t>
            </a:r>
            <a:r>
              <a:rPr lang="fi-FI" sz="1200" dirty="0"/>
              <a:t> </a:t>
            </a:r>
            <a:r>
              <a:rPr lang="fi-FI" sz="1200" dirty="0" err="1"/>
              <a:t>page</a:t>
            </a:r>
            <a:endParaRPr lang="fi-FI" sz="1200" dirty="0"/>
          </a:p>
        </p:txBody>
      </p:sp>
      <p:cxnSp>
        <p:nvCxnSpPr>
          <p:cNvPr id="4" name="Suora yhdysviiva 3"/>
          <p:cNvCxnSpPr/>
          <p:nvPr/>
        </p:nvCxnSpPr>
        <p:spPr>
          <a:xfrm flipV="1">
            <a:off x="11674550" y="3242930"/>
            <a:ext cx="21264" cy="2594344"/>
          </a:xfrm>
          <a:prstGeom prst="line">
            <a:avLst/>
          </a:prstGeom>
        </p:spPr>
        <p:style>
          <a:lnRef idx="1">
            <a:schemeClr val="accent1"/>
          </a:lnRef>
          <a:fillRef idx="0">
            <a:schemeClr val="accent1"/>
          </a:fillRef>
          <a:effectRef idx="0">
            <a:schemeClr val="accent1"/>
          </a:effectRef>
          <a:fontRef idx="minor">
            <a:schemeClr val="tx1"/>
          </a:fontRef>
        </p:style>
      </p:cxnSp>
      <p:sp>
        <p:nvSpPr>
          <p:cNvPr id="9" name="Ellipsi 8"/>
          <p:cNvSpPr/>
          <p:nvPr/>
        </p:nvSpPr>
        <p:spPr>
          <a:xfrm>
            <a:off x="11068493" y="2406512"/>
            <a:ext cx="1123507" cy="1040898"/>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dirty="0" err="1">
                <a:solidFill>
                  <a:schemeClr val="tx1"/>
                </a:solidFill>
              </a:rPr>
              <a:t>Temp</a:t>
            </a:r>
            <a:r>
              <a:rPr lang="fi-FI" sz="1400" dirty="0">
                <a:solidFill>
                  <a:schemeClr val="tx1"/>
                </a:solidFill>
              </a:rPr>
              <a:t> </a:t>
            </a:r>
            <a:r>
              <a:rPr lang="fi-FI" sz="1400" dirty="0" err="1">
                <a:solidFill>
                  <a:schemeClr val="tx1"/>
                </a:solidFill>
              </a:rPr>
              <a:t>changes</a:t>
            </a:r>
            <a:endParaRPr lang="fi-FI" sz="1400" dirty="0">
              <a:solidFill>
                <a:schemeClr val="tx1"/>
              </a:solidFill>
            </a:endParaRPr>
          </a:p>
        </p:txBody>
      </p:sp>
      <p:sp>
        <p:nvSpPr>
          <p:cNvPr id="10" name="Pyöristetty suorakulmio 9"/>
          <p:cNvSpPr/>
          <p:nvPr/>
        </p:nvSpPr>
        <p:spPr>
          <a:xfrm>
            <a:off x="3019647" y="5950397"/>
            <a:ext cx="9051806" cy="89313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400" b="1" dirty="0" err="1">
                <a:solidFill>
                  <a:schemeClr val="tx1"/>
                </a:solidFill>
              </a:rPr>
              <a:t>Temporary</a:t>
            </a:r>
            <a:r>
              <a:rPr lang="fi-FI" sz="1400" b="1" dirty="0">
                <a:solidFill>
                  <a:schemeClr val="tx1"/>
                </a:solidFill>
              </a:rPr>
              <a:t> </a:t>
            </a:r>
            <a:r>
              <a:rPr lang="fi-FI" sz="1400" b="1" dirty="0" err="1">
                <a:solidFill>
                  <a:schemeClr val="tx1"/>
                </a:solidFill>
              </a:rPr>
              <a:t>Law</a:t>
            </a:r>
            <a:r>
              <a:rPr lang="fi-FI" sz="1400" b="1" dirty="0">
                <a:solidFill>
                  <a:schemeClr val="tx1"/>
                </a:solidFill>
              </a:rPr>
              <a:t> </a:t>
            </a:r>
            <a:r>
              <a:rPr lang="fi-FI" sz="1400" b="1" dirty="0" err="1">
                <a:solidFill>
                  <a:schemeClr val="tx1"/>
                </a:solidFill>
              </a:rPr>
              <a:t>changes</a:t>
            </a:r>
            <a:r>
              <a:rPr lang="fi-FI" sz="1400" b="1" dirty="0">
                <a:solidFill>
                  <a:schemeClr val="tx1"/>
                </a:solidFill>
              </a:rPr>
              <a:t> </a:t>
            </a:r>
            <a:r>
              <a:rPr lang="fi-FI" sz="1400" b="1" dirty="0" err="1">
                <a:solidFill>
                  <a:schemeClr val="tx1"/>
                </a:solidFill>
              </a:rPr>
              <a:t>during</a:t>
            </a:r>
            <a:r>
              <a:rPr lang="fi-FI" sz="1400" b="1" dirty="0">
                <a:solidFill>
                  <a:schemeClr val="tx1"/>
                </a:solidFill>
              </a:rPr>
              <a:t> </a:t>
            </a:r>
            <a:r>
              <a:rPr lang="fi-FI" sz="1400" b="1" dirty="0" err="1">
                <a:solidFill>
                  <a:schemeClr val="tx1"/>
                </a:solidFill>
              </a:rPr>
              <a:t>coronatime</a:t>
            </a:r>
            <a:r>
              <a:rPr lang="fi-FI" sz="1400" b="1" dirty="0">
                <a:solidFill>
                  <a:schemeClr val="tx1"/>
                </a:solidFill>
              </a:rPr>
              <a:t> and </a:t>
            </a:r>
            <a:r>
              <a:rPr lang="fi-FI" sz="1400" b="1" dirty="0" err="1">
                <a:solidFill>
                  <a:schemeClr val="tx1"/>
                </a:solidFill>
              </a:rPr>
              <a:t>war</a:t>
            </a:r>
            <a:r>
              <a:rPr lang="fi-FI" sz="1400" b="1" dirty="0">
                <a:solidFill>
                  <a:schemeClr val="tx1"/>
                </a:solidFill>
              </a:rPr>
              <a:t> in </a:t>
            </a:r>
            <a:r>
              <a:rPr lang="fi-FI" sz="1400" b="1" dirty="0" err="1">
                <a:solidFill>
                  <a:schemeClr val="tx1"/>
                </a:solidFill>
              </a:rPr>
              <a:t>Ukraine</a:t>
            </a:r>
            <a:r>
              <a:rPr lang="fi-FI" sz="1400" b="1" dirty="0">
                <a:solidFill>
                  <a:schemeClr val="tx1"/>
                </a:solidFill>
              </a:rPr>
              <a:t> for </a:t>
            </a:r>
            <a:r>
              <a:rPr lang="fi-FI" sz="1400" b="1" dirty="0" err="1">
                <a:solidFill>
                  <a:schemeClr val="tx1"/>
                </a:solidFill>
              </a:rPr>
              <a:t>example</a:t>
            </a:r>
            <a:r>
              <a:rPr lang="fi-FI" sz="1400" dirty="0">
                <a:solidFill>
                  <a:schemeClr val="tx1"/>
                </a:solidFill>
              </a:rPr>
              <a:t>: </a:t>
            </a:r>
            <a:r>
              <a:rPr lang="fi-FI" sz="1400" b="1" dirty="0" err="1">
                <a:solidFill>
                  <a:schemeClr val="tx1"/>
                </a:solidFill>
              </a:rPr>
              <a:t>Infection</a:t>
            </a:r>
            <a:r>
              <a:rPr lang="fi-FI" sz="1400" b="1" dirty="0">
                <a:solidFill>
                  <a:schemeClr val="tx1"/>
                </a:solidFill>
              </a:rPr>
              <a:t> </a:t>
            </a:r>
            <a:r>
              <a:rPr lang="fi-FI" sz="1400" b="1" dirty="0" err="1">
                <a:solidFill>
                  <a:schemeClr val="tx1"/>
                </a:solidFill>
              </a:rPr>
              <a:t>disease</a:t>
            </a:r>
            <a:r>
              <a:rPr lang="fi-FI" sz="1400" b="1" dirty="0">
                <a:solidFill>
                  <a:schemeClr val="tx1"/>
                </a:solidFill>
              </a:rPr>
              <a:t> </a:t>
            </a:r>
            <a:r>
              <a:rPr lang="fi-FI" sz="1400" b="1" dirty="0" err="1">
                <a:solidFill>
                  <a:schemeClr val="tx1"/>
                </a:solidFill>
              </a:rPr>
              <a:t>allowance</a:t>
            </a:r>
            <a:r>
              <a:rPr lang="fi-FI" sz="1400" b="1" dirty="0">
                <a:solidFill>
                  <a:schemeClr val="tx1"/>
                </a:solidFill>
              </a:rPr>
              <a:t> (2016) </a:t>
            </a:r>
            <a:r>
              <a:rPr lang="fi-FI" sz="1400" b="1" dirty="0" err="1">
                <a:solidFill>
                  <a:schemeClr val="tx1"/>
                </a:solidFill>
              </a:rPr>
              <a:t>granted</a:t>
            </a:r>
            <a:r>
              <a:rPr lang="fi-FI" sz="1400" b="1" dirty="0">
                <a:solidFill>
                  <a:schemeClr val="tx1"/>
                </a:solidFill>
              </a:rPr>
              <a:t> for </a:t>
            </a:r>
            <a:r>
              <a:rPr lang="fi-FI" sz="1400" b="1" dirty="0" err="1">
                <a:solidFill>
                  <a:schemeClr val="tx1"/>
                </a:solidFill>
              </a:rPr>
              <a:t>absences</a:t>
            </a:r>
            <a:r>
              <a:rPr lang="fi-FI" sz="1400" b="1" dirty="0">
                <a:solidFill>
                  <a:schemeClr val="tx1"/>
                </a:solidFill>
              </a:rPr>
              <a:t> </a:t>
            </a:r>
            <a:r>
              <a:rPr lang="fi-FI" sz="1400" b="1" dirty="0" err="1">
                <a:solidFill>
                  <a:schemeClr val="tx1"/>
                </a:solidFill>
              </a:rPr>
              <a:t>from</a:t>
            </a:r>
            <a:r>
              <a:rPr lang="fi-FI" sz="1400" b="1" dirty="0">
                <a:solidFill>
                  <a:schemeClr val="tx1"/>
                </a:solidFill>
              </a:rPr>
              <a:t> </a:t>
            </a:r>
            <a:r>
              <a:rPr lang="fi-FI" sz="1400" b="1" dirty="0" err="1">
                <a:solidFill>
                  <a:schemeClr val="tx1"/>
                </a:solidFill>
              </a:rPr>
              <a:t>work</a:t>
            </a:r>
            <a:r>
              <a:rPr lang="fi-FI" sz="1400" b="1" dirty="0">
                <a:solidFill>
                  <a:schemeClr val="tx1"/>
                </a:solidFill>
              </a:rPr>
              <a:t> to </a:t>
            </a:r>
            <a:r>
              <a:rPr lang="fi-FI" sz="1400" b="1" dirty="0" err="1">
                <a:solidFill>
                  <a:schemeClr val="tx1"/>
                </a:solidFill>
              </a:rPr>
              <a:t>prevent</a:t>
            </a:r>
            <a:r>
              <a:rPr lang="fi-FI" sz="1400" b="1" dirty="0">
                <a:solidFill>
                  <a:schemeClr val="tx1"/>
                </a:solidFill>
              </a:rPr>
              <a:t> of </a:t>
            </a:r>
            <a:r>
              <a:rPr lang="fi-FI" sz="1400" b="1" dirty="0" err="1">
                <a:solidFill>
                  <a:schemeClr val="tx1"/>
                </a:solidFill>
              </a:rPr>
              <a:t>the</a:t>
            </a:r>
            <a:r>
              <a:rPr lang="fi-FI" sz="1400" b="1" dirty="0">
                <a:solidFill>
                  <a:schemeClr val="tx1"/>
                </a:solidFill>
              </a:rPr>
              <a:t> </a:t>
            </a:r>
            <a:r>
              <a:rPr lang="fi-FI" sz="1400" b="1" dirty="0" err="1">
                <a:solidFill>
                  <a:schemeClr val="tx1"/>
                </a:solidFill>
              </a:rPr>
              <a:t>spread</a:t>
            </a:r>
            <a:r>
              <a:rPr lang="fi-FI" sz="1400" b="1" dirty="0">
                <a:solidFill>
                  <a:schemeClr val="tx1"/>
                </a:solidFill>
              </a:rPr>
              <a:t> of </a:t>
            </a:r>
            <a:r>
              <a:rPr lang="fi-FI" sz="1400" b="1" dirty="0" err="1">
                <a:solidFill>
                  <a:schemeClr val="tx1"/>
                </a:solidFill>
              </a:rPr>
              <a:t>the</a:t>
            </a:r>
            <a:r>
              <a:rPr lang="fi-FI" sz="1400" b="1" dirty="0">
                <a:solidFill>
                  <a:schemeClr val="tx1"/>
                </a:solidFill>
              </a:rPr>
              <a:t> </a:t>
            </a:r>
            <a:r>
              <a:rPr lang="fi-FI" sz="1400" b="1" dirty="0" err="1">
                <a:solidFill>
                  <a:schemeClr val="tx1"/>
                </a:solidFill>
              </a:rPr>
              <a:t>coronavirus</a:t>
            </a:r>
            <a:r>
              <a:rPr lang="fi-FI" sz="1400" b="1" dirty="0">
                <a:solidFill>
                  <a:schemeClr val="tx1"/>
                </a:solidFill>
              </a:rPr>
              <a:t>,  </a:t>
            </a:r>
            <a:r>
              <a:rPr lang="fi-FI" sz="1400" b="1" dirty="0" err="1">
                <a:solidFill>
                  <a:schemeClr val="tx1"/>
                </a:solidFill>
              </a:rPr>
              <a:t>unemployment</a:t>
            </a:r>
            <a:r>
              <a:rPr lang="fi-FI" sz="1400" b="1" dirty="0">
                <a:solidFill>
                  <a:schemeClr val="tx1"/>
                </a:solidFill>
              </a:rPr>
              <a:t> </a:t>
            </a:r>
            <a:r>
              <a:rPr lang="fi-FI" sz="1400" b="1" dirty="0" err="1">
                <a:solidFill>
                  <a:schemeClr val="tx1"/>
                </a:solidFill>
              </a:rPr>
              <a:t>benefit</a:t>
            </a:r>
            <a:r>
              <a:rPr lang="fi-FI" sz="1400" b="1" dirty="0">
                <a:solidFill>
                  <a:schemeClr val="tx1"/>
                </a:solidFill>
              </a:rPr>
              <a:t> (labour market </a:t>
            </a:r>
            <a:r>
              <a:rPr lang="fi-FI" sz="1400" b="1" dirty="0" err="1">
                <a:solidFill>
                  <a:schemeClr val="tx1"/>
                </a:solidFill>
              </a:rPr>
              <a:t>subsidy</a:t>
            </a:r>
            <a:r>
              <a:rPr lang="fi-FI" sz="1400" b="1" dirty="0">
                <a:solidFill>
                  <a:schemeClr val="tx1"/>
                </a:solidFill>
              </a:rPr>
              <a:t>) </a:t>
            </a:r>
            <a:r>
              <a:rPr lang="fi-FI" sz="1400" b="1" dirty="0" err="1">
                <a:solidFill>
                  <a:schemeClr val="tx1"/>
                </a:solidFill>
              </a:rPr>
              <a:t>right</a:t>
            </a:r>
            <a:r>
              <a:rPr lang="fi-FI" sz="1400" b="1" dirty="0">
                <a:solidFill>
                  <a:schemeClr val="tx1"/>
                </a:solidFill>
              </a:rPr>
              <a:t> to </a:t>
            </a:r>
            <a:r>
              <a:rPr lang="fi-FI" sz="1400" b="1" dirty="0" err="1">
                <a:solidFill>
                  <a:schemeClr val="tx1"/>
                </a:solidFill>
              </a:rPr>
              <a:t>self-emloyment</a:t>
            </a:r>
            <a:r>
              <a:rPr lang="fi-FI" sz="1400" b="1" dirty="0">
                <a:solidFill>
                  <a:schemeClr val="tx1"/>
                </a:solidFill>
              </a:rPr>
              <a:t> </a:t>
            </a:r>
            <a:r>
              <a:rPr lang="fi-FI" sz="1400" b="1" dirty="0" err="1">
                <a:solidFill>
                  <a:schemeClr val="tx1"/>
                </a:solidFill>
              </a:rPr>
              <a:t>persons</a:t>
            </a:r>
            <a:r>
              <a:rPr lang="fi-FI" sz="1400" b="1" dirty="0">
                <a:solidFill>
                  <a:schemeClr val="tx1"/>
                </a:solidFill>
              </a:rPr>
              <a:t> (2021), </a:t>
            </a:r>
            <a:r>
              <a:rPr lang="fi-FI" sz="1400" b="1" dirty="0" err="1">
                <a:solidFill>
                  <a:schemeClr val="tx1"/>
                </a:solidFill>
              </a:rPr>
              <a:t>electric</a:t>
            </a:r>
            <a:r>
              <a:rPr lang="fi-FI" sz="1400" b="1" dirty="0">
                <a:solidFill>
                  <a:schemeClr val="tx1"/>
                </a:solidFill>
              </a:rPr>
              <a:t> and </a:t>
            </a:r>
            <a:r>
              <a:rPr lang="fi-FI" sz="1400" b="1" dirty="0" err="1">
                <a:solidFill>
                  <a:schemeClr val="tx1"/>
                </a:solidFill>
              </a:rPr>
              <a:t>warming</a:t>
            </a:r>
            <a:r>
              <a:rPr lang="fi-FI" sz="1400" b="1" dirty="0">
                <a:solidFill>
                  <a:schemeClr val="tx1"/>
                </a:solidFill>
              </a:rPr>
              <a:t> </a:t>
            </a:r>
            <a:r>
              <a:rPr lang="fi-FI" sz="1400" b="1" dirty="0" err="1">
                <a:solidFill>
                  <a:schemeClr val="tx1"/>
                </a:solidFill>
              </a:rPr>
              <a:t>costs</a:t>
            </a:r>
            <a:r>
              <a:rPr lang="fi-FI" sz="1400" b="1" dirty="0">
                <a:solidFill>
                  <a:schemeClr val="tx1"/>
                </a:solidFill>
              </a:rPr>
              <a:t> </a:t>
            </a:r>
            <a:r>
              <a:rPr lang="fi-FI" sz="1400" b="1" dirty="0" err="1">
                <a:solidFill>
                  <a:schemeClr val="tx1"/>
                </a:solidFill>
              </a:rPr>
              <a:t>benefits</a:t>
            </a:r>
            <a:r>
              <a:rPr lang="fi-FI" sz="1400" b="1" dirty="0">
                <a:solidFill>
                  <a:schemeClr val="tx1"/>
                </a:solidFill>
              </a:rPr>
              <a:t> &amp; </a:t>
            </a:r>
            <a:r>
              <a:rPr lang="fi-FI" sz="1400" b="1" dirty="0" err="1">
                <a:solidFill>
                  <a:schemeClr val="tx1"/>
                </a:solidFill>
              </a:rPr>
              <a:t>allowances</a:t>
            </a:r>
            <a:r>
              <a:rPr lang="fi-FI" sz="1400" b="1" dirty="0">
                <a:solidFill>
                  <a:schemeClr val="tx1"/>
                </a:solidFill>
              </a:rPr>
              <a:t> (2022-2023).</a:t>
            </a:r>
          </a:p>
          <a:p>
            <a:pPr algn="ctr"/>
            <a:endParaRPr lang="fi-FI" dirty="0">
              <a:solidFill>
                <a:schemeClr val="tx1"/>
              </a:solidFill>
            </a:endParaRPr>
          </a:p>
        </p:txBody>
      </p:sp>
      <p:sp>
        <p:nvSpPr>
          <p:cNvPr id="11" name="Tekstiruutu 10"/>
          <p:cNvSpPr txBox="1"/>
          <p:nvPr/>
        </p:nvSpPr>
        <p:spPr>
          <a:xfrm>
            <a:off x="11348178" y="5467942"/>
            <a:ext cx="723275" cy="369332"/>
          </a:xfrm>
          <a:prstGeom prst="rect">
            <a:avLst/>
          </a:prstGeom>
          <a:solidFill>
            <a:schemeClr val="accent4">
              <a:lumMod val="40000"/>
              <a:lumOff val="60000"/>
            </a:schemeClr>
          </a:solidFill>
        </p:spPr>
        <p:txBody>
          <a:bodyPr wrap="none" rtlCol="0">
            <a:spAutoFit/>
          </a:bodyPr>
          <a:lstStyle/>
          <a:p>
            <a:r>
              <a:rPr lang="fi-FI" dirty="0"/>
              <a:t>2020-</a:t>
            </a:r>
          </a:p>
        </p:txBody>
      </p:sp>
    </p:spTree>
    <p:extLst>
      <p:ext uri="{BB962C8B-B14F-4D97-AF65-F5344CB8AC3E}">
        <p14:creationId xmlns:p14="http://schemas.microsoft.com/office/powerpoint/2010/main" val="2377308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8194" name="Picture 2" descr="https://tyotilat-sinetti.kela.fi/tyoryhmat/kuvatoimitus/Kuvakirjasto/Infograafit/Infograafi_Palvelupisteiden_kartta_2021-1_EN.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5233" y="365125"/>
            <a:ext cx="11476653" cy="612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798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5122" name="Picture 2" descr="https://tyotilat-sinetti.kela.fi/tyoryhmat/kuvatoimitus/Kuvakirjasto/Infograafit/Kelan-normip%C3%A4iv%C3%A4-2021_EN_1280x72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268" y="0"/>
            <a:ext cx="122862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502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1026" name="Picture 2" descr="https://tyotilat-sinetti.kela.fi/tyoryhmat/kuvatoimitus/Kuvakirjasto/Infograafit/N%C3%A4in%20Kela%20palvelee%202021_EN.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8923" y="226646"/>
            <a:ext cx="11301046" cy="6213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90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sz="half" idx="1"/>
          </p:nvPr>
        </p:nvSpPr>
        <p:spPr>
          <a:xfrm>
            <a:off x="5911702" y="882502"/>
            <a:ext cx="5876037" cy="5770753"/>
          </a:xfrm>
        </p:spPr>
        <p:txBody>
          <a:bodyPr/>
          <a:lstStyle/>
          <a:p>
            <a:r>
              <a:rPr lang="fi-FI" sz="1800" dirty="0"/>
              <a:t>Matti Keränen (58 </a:t>
            </a:r>
            <a:r>
              <a:rPr lang="fi-FI" sz="1800" dirty="0" err="1"/>
              <a:t>years</a:t>
            </a:r>
            <a:r>
              <a:rPr lang="fi-FI" sz="1800" dirty="0"/>
              <a:t>) </a:t>
            </a:r>
            <a:r>
              <a:rPr lang="fi-FI" sz="1800" dirty="0" err="1"/>
              <a:t>living</a:t>
            </a:r>
            <a:r>
              <a:rPr lang="fi-FI" sz="1800" dirty="0"/>
              <a:t> </a:t>
            </a:r>
            <a:r>
              <a:rPr lang="fi-FI" sz="1800" dirty="0" err="1"/>
              <a:t>with</a:t>
            </a:r>
            <a:r>
              <a:rPr lang="fi-FI" sz="1800" dirty="0"/>
              <a:t> my </a:t>
            </a:r>
            <a:r>
              <a:rPr lang="fi-FI" sz="1800" dirty="0" err="1"/>
              <a:t>family</a:t>
            </a:r>
            <a:r>
              <a:rPr lang="fi-FI" sz="1800" dirty="0"/>
              <a:t> in ”</a:t>
            </a:r>
            <a:r>
              <a:rPr lang="fi-FI" sz="1800" dirty="0" err="1"/>
              <a:t>frontlinemanshouse</a:t>
            </a:r>
            <a:r>
              <a:rPr lang="fi-FI" sz="1800" dirty="0"/>
              <a:t>”. </a:t>
            </a:r>
          </a:p>
          <a:p>
            <a:r>
              <a:rPr lang="fi-FI" sz="1800" b="1" dirty="0" err="1"/>
              <a:t>Studies</a:t>
            </a:r>
            <a:r>
              <a:rPr lang="fi-FI" sz="1800" dirty="0"/>
              <a:t>: </a:t>
            </a:r>
            <a:r>
              <a:rPr lang="fi-FI" sz="1800" dirty="0" err="1"/>
              <a:t>Vocational</a:t>
            </a:r>
            <a:r>
              <a:rPr lang="fi-FI" sz="1800" dirty="0"/>
              <a:t> </a:t>
            </a:r>
            <a:r>
              <a:rPr lang="fi-FI" sz="1800" dirty="0" err="1"/>
              <a:t>Qualification</a:t>
            </a:r>
            <a:r>
              <a:rPr lang="fi-FI" sz="1800" dirty="0"/>
              <a:t> of Business and </a:t>
            </a:r>
            <a:r>
              <a:rPr lang="fi-FI" sz="1800" dirty="0" err="1"/>
              <a:t>Administration</a:t>
            </a:r>
            <a:endParaRPr lang="fi-FI" sz="1800" dirty="0"/>
          </a:p>
          <a:p>
            <a:r>
              <a:rPr lang="fi-FI" sz="1800" dirty="0" err="1"/>
              <a:t>Social</a:t>
            </a:r>
            <a:r>
              <a:rPr lang="fi-FI" sz="1800" dirty="0"/>
              <a:t> </a:t>
            </a:r>
            <a:r>
              <a:rPr lang="fi-FI" sz="1800" dirty="0" err="1"/>
              <a:t>worker</a:t>
            </a:r>
            <a:r>
              <a:rPr lang="fi-FI" sz="1800" dirty="0"/>
              <a:t> (</a:t>
            </a:r>
            <a:r>
              <a:rPr lang="fi-FI" sz="1800" dirty="0" err="1"/>
              <a:t>legalized</a:t>
            </a:r>
            <a:r>
              <a:rPr lang="fi-FI" sz="1800" dirty="0"/>
              <a:t>), Master of </a:t>
            </a:r>
            <a:r>
              <a:rPr lang="fi-FI" sz="1800" dirty="0" err="1"/>
              <a:t>social</a:t>
            </a:r>
            <a:r>
              <a:rPr lang="fi-FI" sz="1800" dirty="0"/>
              <a:t> </a:t>
            </a:r>
            <a:r>
              <a:rPr lang="fi-FI" sz="1800" dirty="0" err="1"/>
              <a:t>sciences</a:t>
            </a:r>
            <a:endParaRPr lang="fi-FI" sz="1800" dirty="0"/>
          </a:p>
          <a:p>
            <a:r>
              <a:rPr lang="fi-FI" sz="1800" dirty="0" err="1"/>
              <a:t>Graduaded</a:t>
            </a:r>
            <a:r>
              <a:rPr lang="fi-FI" sz="1800" dirty="0"/>
              <a:t> in </a:t>
            </a:r>
            <a:r>
              <a:rPr lang="fi-FI" sz="1800" dirty="0" err="1"/>
              <a:t>Lapland</a:t>
            </a:r>
            <a:r>
              <a:rPr lang="fi-FI" sz="1800" dirty="0"/>
              <a:t> </a:t>
            </a:r>
            <a:r>
              <a:rPr lang="fi-FI" sz="1800" dirty="0" err="1"/>
              <a:t>University</a:t>
            </a:r>
            <a:r>
              <a:rPr lang="fi-FI" sz="1800" dirty="0"/>
              <a:t>, </a:t>
            </a:r>
            <a:r>
              <a:rPr lang="fi-FI" sz="1800" dirty="0" err="1"/>
              <a:t>practical</a:t>
            </a:r>
            <a:r>
              <a:rPr lang="fi-FI" sz="1800" dirty="0"/>
              <a:t> </a:t>
            </a:r>
            <a:r>
              <a:rPr lang="fi-FI" sz="1800" dirty="0" err="1"/>
              <a:t>teacher</a:t>
            </a:r>
            <a:r>
              <a:rPr lang="fi-FI" sz="1800" dirty="0"/>
              <a:t> of </a:t>
            </a:r>
            <a:r>
              <a:rPr lang="fi-FI" sz="1800" dirty="0" err="1"/>
              <a:t>Social</a:t>
            </a:r>
            <a:r>
              <a:rPr lang="fi-FI" sz="1800" dirty="0"/>
              <a:t> </a:t>
            </a:r>
            <a:r>
              <a:rPr lang="fi-FI" sz="1800" dirty="0" err="1"/>
              <a:t>Work</a:t>
            </a:r>
            <a:r>
              <a:rPr lang="fi-FI" sz="1800" dirty="0"/>
              <a:t> in Kela </a:t>
            </a:r>
            <a:r>
              <a:rPr lang="fi-FI" sz="1800" dirty="0" err="1"/>
              <a:t>with</a:t>
            </a:r>
            <a:r>
              <a:rPr lang="fi-FI" sz="1800" dirty="0"/>
              <a:t> </a:t>
            </a:r>
            <a:r>
              <a:rPr lang="fi-FI" sz="1800" dirty="0" err="1"/>
              <a:t>Lapland</a:t>
            </a:r>
            <a:r>
              <a:rPr lang="fi-FI" sz="1800" dirty="0"/>
              <a:t> </a:t>
            </a:r>
            <a:r>
              <a:rPr lang="fi-FI" sz="1800" dirty="0" err="1"/>
              <a:t>University</a:t>
            </a:r>
            <a:r>
              <a:rPr lang="fi-FI" sz="1800" dirty="0"/>
              <a:t>. </a:t>
            </a:r>
          </a:p>
          <a:p>
            <a:r>
              <a:rPr lang="fi-FI" sz="1800" b="1" dirty="0" err="1"/>
              <a:t>Family</a:t>
            </a:r>
            <a:r>
              <a:rPr lang="fi-FI" sz="1800" b="1" dirty="0"/>
              <a:t>: </a:t>
            </a:r>
            <a:r>
              <a:rPr lang="fi-FI" sz="1800" dirty="0" err="1"/>
              <a:t>wife</a:t>
            </a:r>
            <a:r>
              <a:rPr lang="fi-FI" sz="1800" dirty="0"/>
              <a:t> and 4 </a:t>
            </a:r>
            <a:r>
              <a:rPr lang="fi-FI" sz="1800" dirty="0" err="1"/>
              <a:t>kids</a:t>
            </a:r>
            <a:endParaRPr lang="fi-FI" sz="1800" dirty="0"/>
          </a:p>
          <a:p>
            <a:r>
              <a:rPr lang="fi-FI" sz="1800" b="1" dirty="0" err="1"/>
              <a:t>Workcareer</a:t>
            </a:r>
            <a:r>
              <a:rPr lang="fi-FI" sz="1800" dirty="0"/>
              <a:t> main: </a:t>
            </a:r>
            <a:r>
              <a:rPr lang="fi-FI" sz="1800" dirty="0" err="1"/>
              <a:t>family</a:t>
            </a:r>
            <a:r>
              <a:rPr lang="fi-FI" sz="1800" dirty="0"/>
              <a:t> business/</a:t>
            </a:r>
            <a:r>
              <a:rPr lang="fi-FI" sz="1800" dirty="0" err="1"/>
              <a:t>forestmachine</a:t>
            </a:r>
            <a:r>
              <a:rPr lang="fi-FI" sz="1800" dirty="0"/>
              <a:t> </a:t>
            </a:r>
            <a:r>
              <a:rPr lang="fi-FI" sz="1800" dirty="0" err="1"/>
              <a:t>maintenance</a:t>
            </a:r>
            <a:r>
              <a:rPr lang="fi-FI" sz="1800" dirty="0"/>
              <a:t>/</a:t>
            </a:r>
            <a:r>
              <a:rPr lang="fi-FI" sz="1800" dirty="0" err="1"/>
              <a:t>repairshop</a:t>
            </a:r>
            <a:r>
              <a:rPr lang="fi-FI" sz="1800" dirty="0"/>
              <a:t>, Rovaniemi </a:t>
            </a:r>
            <a:r>
              <a:rPr lang="fi-FI" sz="1800" dirty="0" err="1"/>
              <a:t>municipal</a:t>
            </a:r>
            <a:r>
              <a:rPr lang="fi-FI" sz="1800" dirty="0"/>
              <a:t> y. 2002-2010 (</a:t>
            </a:r>
            <a:r>
              <a:rPr lang="fi-FI" sz="1800" dirty="0" err="1"/>
              <a:t>social</a:t>
            </a:r>
            <a:r>
              <a:rPr lang="fi-FI" sz="1800" dirty="0"/>
              <a:t> </a:t>
            </a:r>
            <a:r>
              <a:rPr lang="fi-FI" sz="1800" dirty="0" err="1"/>
              <a:t>worker</a:t>
            </a:r>
            <a:r>
              <a:rPr lang="fi-FI" sz="1800" dirty="0"/>
              <a:t> </a:t>
            </a:r>
            <a:r>
              <a:rPr lang="fi-FI" sz="1800" dirty="0" err="1"/>
              <a:t>urgent</a:t>
            </a:r>
            <a:r>
              <a:rPr lang="fi-FI" sz="1800" dirty="0"/>
              <a:t> &amp; </a:t>
            </a:r>
            <a:r>
              <a:rPr lang="fi-FI" sz="1800" dirty="0" err="1"/>
              <a:t>adult</a:t>
            </a:r>
            <a:r>
              <a:rPr lang="fi-FI" sz="1800" dirty="0"/>
              <a:t> </a:t>
            </a:r>
            <a:r>
              <a:rPr lang="fi-FI" sz="1800" dirty="0" err="1"/>
              <a:t>services</a:t>
            </a:r>
            <a:r>
              <a:rPr lang="fi-FI" sz="1800" dirty="0"/>
              <a:t>), </a:t>
            </a:r>
            <a:r>
              <a:rPr lang="fi-FI" sz="1800" dirty="0" err="1"/>
              <a:t>manager</a:t>
            </a:r>
            <a:r>
              <a:rPr lang="fi-FI" sz="1800" dirty="0"/>
              <a:t> of </a:t>
            </a:r>
            <a:r>
              <a:rPr lang="fi-FI" sz="1800" dirty="0" err="1"/>
              <a:t>adult</a:t>
            </a:r>
            <a:r>
              <a:rPr lang="fi-FI" sz="1800" dirty="0"/>
              <a:t> </a:t>
            </a:r>
            <a:r>
              <a:rPr lang="fi-FI" sz="1800" dirty="0" err="1"/>
              <a:t>social</a:t>
            </a:r>
            <a:r>
              <a:rPr lang="fi-FI" sz="1800" dirty="0"/>
              <a:t> </a:t>
            </a:r>
            <a:r>
              <a:rPr lang="fi-FI" sz="1800" dirty="0" err="1"/>
              <a:t>services</a:t>
            </a:r>
            <a:r>
              <a:rPr lang="fi-FI" sz="1800" dirty="0"/>
              <a:t> 2011-2016. Kela team </a:t>
            </a:r>
            <a:r>
              <a:rPr lang="fi-FI" sz="1800" dirty="0" err="1"/>
              <a:t>leader</a:t>
            </a:r>
            <a:r>
              <a:rPr lang="fi-FI" sz="1800" dirty="0"/>
              <a:t> </a:t>
            </a:r>
            <a:r>
              <a:rPr lang="fi-FI" sz="1800" dirty="0" err="1"/>
              <a:t>social</a:t>
            </a:r>
            <a:r>
              <a:rPr lang="fi-FI" sz="1800" dirty="0"/>
              <a:t> </a:t>
            </a:r>
            <a:r>
              <a:rPr lang="fi-FI" sz="1800" dirty="0" err="1"/>
              <a:t>assistance</a:t>
            </a:r>
            <a:r>
              <a:rPr lang="fi-FI" sz="1800" dirty="0"/>
              <a:t> </a:t>
            </a:r>
            <a:r>
              <a:rPr lang="fi-FI" sz="1800" dirty="0" err="1"/>
              <a:t>from</a:t>
            </a:r>
            <a:r>
              <a:rPr lang="fi-FI" sz="1800" dirty="0"/>
              <a:t> 2016-)</a:t>
            </a:r>
          </a:p>
          <a:p>
            <a:r>
              <a:rPr lang="fi-FI" sz="1800" dirty="0" err="1"/>
              <a:t>Reserve</a:t>
            </a:r>
            <a:r>
              <a:rPr lang="fi-FI" sz="1800" dirty="0"/>
              <a:t> </a:t>
            </a:r>
            <a:r>
              <a:rPr lang="fi-FI" sz="1800" dirty="0" err="1"/>
              <a:t>officer</a:t>
            </a:r>
            <a:r>
              <a:rPr lang="fi-FI" sz="1800" dirty="0"/>
              <a:t> in </a:t>
            </a:r>
            <a:r>
              <a:rPr lang="fi-FI" sz="1800" dirty="0" err="1"/>
              <a:t>Finnish</a:t>
            </a:r>
            <a:r>
              <a:rPr lang="fi-FI" sz="1800" dirty="0"/>
              <a:t> </a:t>
            </a:r>
            <a:r>
              <a:rPr lang="fi-FI" sz="1800" dirty="0" err="1"/>
              <a:t>defense</a:t>
            </a:r>
            <a:r>
              <a:rPr lang="fi-FI" sz="1800" dirty="0"/>
              <a:t> </a:t>
            </a:r>
            <a:r>
              <a:rPr lang="fi-FI" sz="1800" dirty="0" err="1"/>
              <a:t>forces</a:t>
            </a:r>
            <a:r>
              <a:rPr lang="fi-FI" sz="1800" dirty="0"/>
              <a:t> (</a:t>
            </a:r>
            <a:r>
              <a:rPr lang="fi-FI" sz="1800" dirty="0" err="1"/>
              <a:t>active</a:t>
            </a:r>
            <a:r>
              <a:rPr lang="fi-FI" sz="1800" dirty="0"/>
              <a:t>).  </a:t>
            </a:r>
          </a:p>
          <a:p>
            <a:r>
              <a:rPr lang="fi-FI" sz="1800" b="1" dirty="0" err="1"/>
              <a:t>Hobbies</a:t>
            </a:r>
            <a:r>
              <a:rPr lang="fi-FI" sz="1800" dirty="0"/>
              <a:t>: </a:t>
            </a:r>
            <a:r>
              <a:rPr lang="fi-FI" sz="1800" dirty="0" err="1"/>
              <a:t>martial</a:t>
            </a:r>
            <a:r>
              <a:rPr lang="fi-FI" sz="1800" dirty="0"/>
              <a:t> </a:t>
            </a:r>
            <a:r>
              <a:rPr lang="fi-FI" sz="1800" dirty="0" err="1"/>
              <a:t>arts</a:t>
            </a:r>
            <a:r>
              <a:rPr lang="fi-FI" sz="1800" dirty="0"/>
              <a:t>, </a:t>
            </a:r>
            <a:r>
              <a:rPr lang="fi-FI" sz="1800" dirty="0" err="1"/>
              <a:t>reading</a:t>
            </a:r>
            <a:r>
              <a:rPr lang="fi-FI" sz="1800" dirty="0"/>
              <a:t> </a:t>
            </a:r>
            <a:r>
              <a:rPr lang="fi-FI" sz="1800" dirty="0" err="1"/>
              <a:t>historybooks</a:t>
            </a:r>
            <a:r>
              <a:rPr lang="fi-FI" sz="1800" dirty="0"/>
              <a:t>, Saab-</a:t>
            </a:r>
            <a:r>
              <a:rPr lang="fi-FI" sz="1800" dirty="0" err="1"/>
              <a:t>retrocars</a:t>
            </a:r>
            <a:r>
              <a:rPr lang="fi-FI" sz="1800" dirty="0"/>
              <a:t>, Bruce Springsteen-fan, </a:t>
            </a:r>
            <a:r>
              <a:rPr lang="fi-FI" sz="1800" dirty="0" err="1"/>
              <a:t>gaming</a:t>
            </a:r>
            <a:r>
              <a:rPr lang="fi-FI" sz="1800" dirty="0"/>
              <a:t> - (</a:t>
            </a:r>
            <a:r>
              <a:rPr lang="fi-FI" sz="1800" dirty="0" err="1"/>
              <a:t>tor</a:t>
            </a:r>
            <a:r>
              <a:rPr lang="fi-FI" sz="1800" dirty="0"/>
              <a:t> </a:t>
            </a:r>
            <a:r>
              <a:rPr lang="fi-FI" sz="1800" dirty="0" err="1"/>
              <a:t>example</a:t>
            </a:r>
            <a:r>
              <a:rPr lang="fi-FI" sz="1800" dirty="0"/>
              <a:t> </a:t>
            </a:r>
            <a:r>
              <a:rPr lang="fi-FI" sz="1800" dirty="0" err="1"/>
              <a:t>Skyrim</a:t>
            </a:r>
            <a:r>
              <a:rPr lang="fi-FI" sz="1800" dirty="0"/>
              <a:t>/</a:t>
            </a:r>
            <a:r>
              <a:rPr lang="fi-FI" sz="1800" dirty="0" err="1"/>
              <a:t>FallOut-series</a:t>
            </a:r>
            <a:r>
              <a:rPr lang="fi-FI" sz="1800" dirty="0"/>
              <a:t>).</a:t>
            </a:r>
          </a:p>
        </p:txBody>
      </p:sp>
      <p:sp>
        <p:nvSpPr>
          <p:cNvPr id="3" name="Otsikko 2"/>
          <p:cNvSpPr>
            <a:spLocks noGrp="1"/>
          </p:cNvSpPr>
          <p:nvPr>
            <p:ph type="title"/>
          </p:nvPr>
        </p:nvSpPr>
        <p:spPr>
          <a:xfrm>
            <a:off x="6251208" y="204745"/>
            <a:ext cx="5555391" cy="574901"/>
          </a:xfrm>
        </p:spPr>
        <p:txBody>
          <a:bodyPr/>
          <a:lstStyle/>
          <a:p>
            <a:r>
              <a:rPr lang="fi-FI" dirty="0" err="1"/>
              <a:t>Who</a:t>
            </a:r>
            <a:r>
              <a:rPr lang="fi-FI" dirty="0"/>
              <a:t> I am..</a:t>
            </a:r>
          </a:p>
        </p:txBody>
      </p:sp>
      <p:pic>
        <p:nvPicPr>
          <p:cNvPr id="4" name="Kuva 3"/>
          <p:cNvPicPr>
            <a:picLocks noChangeAspect="1"/>
          </p:cNvPicPr>
          <p:nvPr/>
        </p:nvPicPr>
        <p:blipFill>
          <a:blip r:embed="rId2"/>
          <a:stretch>
            <a:fillRect/>
          </a:stretch>
        </p:blipFill>
        <p:spPr>
          <a:xfrm>
            <a:off x="404261" y="378000"/>
            <a:ext cx="5399773" cy="6109427"/>
          </a:xfrm>
          <a:prstGeom prst="rect">
            <a:avLst/>
          </a:prstGeom>
        </p:spPr>
      </p:pic>
    </p:spTree>
    <p:extLst>
      <p:ext uri="{BB962C8B-B14F-4D97-AF65-F5344CB8AC3E}">
        <p14:creationId xmlns:p14="http://schemas.microsoft.com/office/powerpoint/2010/main" val="1494830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C3307A-A4D2-426C-8FAD-26A5FD6651E7}"/>
              </a:ext>
            </a:extLst>
          </p:cNvPr>
          <p:cNvSpPr>
            <a:spLocks noGrp="1"/>
          </p:cNvSpPr>
          <p:nvPr>
            <p:ph type="title"/>
          </p:nvPr>
        </p:nvSpPr>
        <p:spPr/>
        <p:txBody>
          <a:bodyPr/>
          <a:lstStyle/>
          <a:p>
            <a:endParaRPr lang="fi-FI"/>
          </a:p>
        </p:txBody>
      </p:sp>
      <p:pic>
        <p:nvPicPr>
          <p:cNvPr id="4" name="Kuva 3">
            <a:extLst>
              <a:ext uri="{FF2B5EF4-FFF2-40B4-BE49-F238E27FC236}">
                <a16:creationId xmlns:a16="http://schemas.microsoft.com/office/drawing/2014/main" id="{65BD350C-BF84-4107-AE5B-7D167680467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4160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CB0385-8BBD-3049-A4B9-962C2A3E7340}"/>
              </a:ext>
            </a:extLst>
          </p:cNvPr>
          <p:cNvSpPr>
            <a:spLocks noGrp="1"/>
          </p:cNvSpPr>
          <p:nvPr>
            <p:ph type="title"/>
          </p:nvPr>
        </p:nvSpPr>
        <p:spPr>
          <a:xfrm>
            <a:off x="811762" y="173345"/>
            <a:ext cx="10825034" cy="5798246"/>
          </a:xfrm>
          <a:solidFill>
            <a:srgbClr val="FFC000"/>
          </a:solidFill>
        </p:spPr>
        <p:txBody>
          <a:bodyPr>
            <a:normAutofit/>
          </a:bodyPr>
          <a:lstStyle/>
          <a:p>
            <a:pPr algn="ctr">
              <a:lnSpc>
                <a:spcPct val="100000"/>
              </a:lnSpc>
            </a:pPr>
            <a:r>
              <a:rPr lang="en-US" sz="5400" b="1" dirty="0">
                <a:solidFill>
                  <a:srgbClr val="003580"/>
                </a:solidFill>
                <a:latin typeface="Segoe UI Semibold" panose="020B0702040204020203" pitchFamily="34" charset="0"/>
                <a:cs typeface="Segoe UI Semibold" panose="020B0702040204020203" pitchFamily="34" charset="0"/>
              </a:rPr>
              <a:t>My </a:t>
            </a:r>
            <a:r>
              <a:rPr lang="en-US" sz="5400" b="1" dirty="0" err="1">
                <a:solidFill>
                  <a:srgbClr val="003580"/>
                </a:solidFill>
                <a:latin typeface="Segoe UI Semibold" panose="020B0702040204020203" pitchFamily="34" charset="0"/>
                <a:cs typeface="Segoe UI Semibold" panose="020B0702040204020203" pitchFamily="34" charset="0"/>
              </a:rPr>
              <a:t>Kanta</a:t>
            </a:r>
            <a:r>
              <a:rPr lang="en-US" sz="5400" b="1" dirty="0">
                <a:solidFill>
                  <a:srgbClr val="003580"/>
                </a:solidFill>
                <a:latin typeface="Segoe UI Semibold" panose="020B0702040204020203" pitchFamily="34" charset="0"/>
                <a:cs typeface="Segoe UI Semibold" panose="020B0702040204020203" pitchFamily="34" charset="0"/>
              </a:rPr>
              <a:t> Pages</a:t>
            </a:r>
            <a:br>
              <a:rPr lang="en-US" sz="5400" b="1" dirty="0">
                <a:solidFill>
                  <a:srgbClr val="003580"/>
                </a:solidFill>
                <a:latin typeface="Segoe UI Semibold" panose="020B0702040204020203" pitchFamily="34" charset="0"/>
                <a:cs typeface="Segoe UI Semibold" panose="020B0702040204020203" pitchFamily="34" charset="0"/>
              </a:rPr>
            </a:br>
            <a:br>
              <a:rPr lang="en-US" sz="5400" b="1" dirty="0">
                <a:solidFill>
                  <a:srgbClr val="003580"/>
                </a:solidFill>
                <a:latin typeface="Segoe UI Semibold" panose="020B0702040204020203" pitchFamily="34" charset="0"/>
                <a:cs typeface="Segoe UI Semibold" panose="020B0702040204020203" pitchFamily="34" charset="0"/>
              </a:rPr>
            </a:br>
            <a:endParaRPr lang="en-US" sz="5400" b="1" dirty="0">
              <a:solidFill>
                <a:srgbClr val="003580"/>
              </a:solidFill>
              <a:latin typeface="Segoe UI Semibold" panose="020B0702040204020203" pitchFamily="34" charset="0"/>
              <a:cs typeface="Segoe UI Semibold" panose="020B0702040204020203" pitchFamily="34" charset="0"/>
            </a:endParaRPr>
          </a:p>
        </p:txBody>
      </p:sp>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04" y="5577051"/>
            <a:ext cx="2222443" cy="482453"/>
          </a:xfrm>
          <a:prstGeom prst="rect">
            <a:avLst/>
          </a:prstGeom>
        </p:spPr>
      </p:pic>
    </p:spTree>
    <p:extLst>
      <p:ext uri="{BB962C8B-B14F-4D97-AF65-F5344CB8AC3E}">
        <p14:creationId xmlns:p14="http://schemas.microsoft.com/office/powerpoint/2010/main" val="3929315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746449" y="378000"/>
            <a:ext cx="10273004" cy="1008000"/>
          </a:xfrm>
          <a:solidFill>
            <a:srgbClr val="FFC000"/>
          </a:solidFill>
        </p:spPr>
        <p:txBody>
          <a:bodyPr/>
          <a:lstStyle/>
          <a:p>
            <a:pPr eaLnBrk="1" hangingPunct="1"/>
            <a:r>
              <a:rPr lang="en-NZ" altLang="fi-FI" noProof="0" dirty="0"/>
              <a:t>Actors behind the Kanta Services</a:t>
            </a:r>
          </a:p>
        </p:txBody>
      </p:sp>
      <p:sp>
        <p:nvSpPr>
          <p:cNvPr id="2" name="Sisällön paikkamerkki 1"/>
          <p:cNvSpPr>
            <a:spLocks noGrp="1"/>
          </p:cNvSpPr>
          <p:nvPr>
            <p:ph sz="quarter" idx="13"/>
          </p:nvPr>
        </p:nvSpPr>
        <p:spPr/>
        <p:txBody>
          <a:bodyPr>
            <a:normAutofit fontScale="77500" lnSpcReduction="20000"/>
          </a:bodyPr>
          <a:lstStyle/>
          <a:p>
            <a:pPr marL="0" indent="0" defTabSz="914377">
              <a:spcBef>
                <a:spcPct val="30000"/>
              </a:spcBef>
              <a:buClr>
                <a:srgbClr val="9AC647"/>
              </a:buClr>
              <a:buNone/>
              <a:defRPr/>
            </a:pPr>
            <a:r>
              <a:rPr lang="en-NZ" altLang="fi-FI" sz="2800" kern="0" dirty="0">
                <a:solidFill>
                  <a:srgbClr val="4C4D4C"/>
                </a:solidFill>
              </a:rPr>
              <a:t>A partnership between the Ministry of Social Affairs and Health and four public organizations</a:t>
            </a:r>
          </a:p>
          <a:p>
            <a:pPr marL="359991" indent="-359991" defTabSz="914377">
              <a:spcBef>
                <a:spcPct val="50000"/>
              </a:spcBef>
              <a:buClr>
                <a:srgbClr val="9AC647"/>
              </a:buClr>
              <a:defRPr/>
            </a:pPr>
            <a:r>
              <a:rPr lang="en-NZ" altLang="fi-FI" sz="2400" b="1" kern="0" dirty="0" err="1">
                <a:solidFill>
                  <a:srgbClr val="4C4D4C"/>
                </a:solidFill>
              </a:rPr>
              <a:t>Kela</a:t>
            </a:r>
            <a:r>
              <a:rPr lang="en-NZ" altLang="fi-FI" sz="2400" b="1" kern="0" dirty="0">
                <a:solidFill>
                  <a:srgbClr val="4C4D4C"/>
                </a:solidFill>
              </a:rPr>
              <a:t>:</a:t>
            </a:r>
            <a:r>
              <a:rPr lang="en-NZ" altLang="fi-FI" sz="2400" kern="0" dirty="0">
                <a:solidFill>
                  <a:srgbClr val="4C4D4C"/>
                </a:solidFill>
              </a:rPr>
              <a:t> </a:t>
            </a:r>
            <a:r>
              <a:rPr lang="en-NZ" altLang="fi-FI" sz="2400" b="1" kern="0" dirty="0">
                <a:solidFill>
                  <a:srgbClr val="4C4D4C"/>
                </a:solidFill>
              </a:rPr>
              <a:t>responsible for building, operating and maintaining the national </a:t>
            </a:r>
            <a:r>
              <a:rPr lang="en-NZ" altLang="fi-FI" sz="2400" b="1" kern="0" dirty="0" err="1">
                <a:solidFill>
                  <a:srgbClr val="4C4D4C"/>
                </a:solidFill>
              </a:rPr>
              <a:t>Kanta</a:t>
            </a:r>
            <a:r>
              <a:rPr lang="en-NZ" altLang="fi-FI" sz="2400" b="1" kern="0" dirty="0">
                <a:solidFill>
                  <a:srgbClr val="4C4D4C"/>
                </a:solidFill>
              </a:rPr>
              <a:t> information systems, customer co-operation, communication and deployment</a:t>
            </a:r>
          </a:p>
          <a:p>
            <a:pPr marL="359991" indent="-359991" defTabSz="914377">
              <a:spcBef>
                <a:spcPct val="30000"/>
              </a:spcBef>
              <a:buClr>
                <a:srgbClr val="9AC647"/>
              </a:buClr>
              <a:defRPr/>
            </a:pPr>
            <a:r>
              <a:rPr lang="en-NZ" altLang="fi-FI" sz="2400" b="1" kern="0" dirty="0">
                <a:solidFill>
                  <a:srgbClr val="4C4D4C"/>
                </a:solidFill>
              </a:rPr>
              <a:t>THL</a:t>
            </a:r>
            <a:r>
              <a:rPr lang="en-NZ" altLang="fi-FI" sz="2400" kern="0" dirty="0">
                <a:solidFill>
                  <a:srgbClr val="4C4D4C"/>
                </a:solidFill>
              </a:rPr>
              <a:t> (Finnish Institute for Health and Welfare): national coordination, guidelines and essential requirements, national code service (information structures, code systems, terminologies)</a:t>
            </a:r>
          </a:p>
          <a:p>
            <a:pPr marL="359991" indent="-359991" defTabSz="914377">
              <a:spcBef>
                <a:spcPct val="30000"/>
              </a:spcBef>
              <a:buClr>
                <a:srgbClr val="9AC647"/>
              </a:buClr>
              <a:defRPr/>
            </a:pPr>
            <a:r>
              <a:rPr lang="en-NZ" altLang="fi-FI" sz="2400" b="1" kern="0" dirty="0">
                <a:solidFill>
                  <a:srgbClr val="4C4D4C"/>
                </a:solidFill>
              </a:rPr>
              <a:t>DVV</a:t>
            </a:r>
            <a:r>
              <a:rPr lang="en-NZ" altLang="fi-FI" sz="2400" kern="0" dirty="0">
                <a:solidFill>
                  <a:srgbClr val="4C4D4C"/>
                </a:solidFill>
              </a:rPr>
              <a:t> (Digital and Population Data Services Agency): operation of authentication services (PKI infrastructure provider / Certificate Authority)</a:t>
            </a:r>
            <a:endParaRPr lang="en-NZ" altLang="fi-FI" sz="2400" b="1" kern="0" dirty="0">
              <a:solidFill>
                <a:srgbClr val="4C4D4C"/>
              </a:solidFill>
            </a:endParaRPr>
          </a:p>
          <a:p>
            <a:pPr marL="359991" indent="-359991" defTabSz="914377">
              <a:spcBef>
                <a:spcPct val="30000"/>
              </a:spcBef>
              <a:buClr>
                <a:srgbClr val="9AC647"/>
              </a:buClr>
              <a:defRPr/>
            </a:pPr>
            <a:r>
              <a:rPr lang="en-NZ" altLang="fi-FI" sz="2400" b="1" kern="0" dirty="0">
                <a:solidFill>
                  <a:srgbClr val="4C4D4C"/>
                </a:solidFill>
              </a:rPr>
              <a:t>Valvira</a:t>
            </a:r>
            <a:r>
              <a:rPr lang="en-NZ" altLang="fi-FI" sz="2400" kern="0" dirty="0">
                <a:solidFill>
                  <a:srgbClr val="4C4D4C"/>
                </a:solidFill>
              </a:rPr>
              <a:t> (National Supervisory Authority for Welfare and Health): licensing of healthcare professionals, supervision of service providers and systems</a:t>
            </a:r>
          </a:p>
          <a:p>
            <a:pPr marL="0" indent="0" defTabSz="914377">
              <a:spcBef>
                <a:spcPct val="30000"/>
              </a:spcBef>
              <a:buClr>
                <a:srgbClr val="9AC647"/>
              </a:buClr>
              <a:buNone/>
              <a:defRPr/>
            </a:pPr>
            <a:r>
              <a:rPr lang="en-NZ" altLang="fi-FI" sz="2800" kern="0" dirty="0">
                <a:solidFill>
                  <a:srgbClr val="4C4D4C"/>
                </a:solidFill>
              </a:rPr>
              <a:t>&amp; Thousands of Social and Health Care Providers in public and private sector</a:t>
            </a:r>
          </a:p>
          <a:p>
            <a:pPr marL="0" indent="0" defTabSz="914377">
              <a:spcBef>
                <a:spcPct val="30000"/>
              </a:spcBef>
              <a:buClr>
                <a:srgbClr val="9AC647"/>
              </a:buClr>
              <a:buNone/>
              <a:defRPr/>
            </a:pPr>
            <a:r>
              <a:rPr lang="en-NZ" altLang="fi-FI" sz="2800" kern="0" dirty="0">
                <a:solidFill>
                  <a:srgbClr val="4C4D4C"/>
                </a:solidFill>
              </a:rPr>
              <a:t>&amp; Information system vendors</a:t>
            </a:r>
          </a:p>
          <a:p>
            <a:endParaRPr lang="fi-FI" dirty="0"/>
          </a:p>
        </p:txBody>
      </p:sp>
      <p:sp>
        <p:nvSpPr>
          <p:cNvPr id="6150" name="Dian numeron paikkamerkki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2" charset="-128"/>
              </a:defRPr>
            </a:lvl1pPr>
            <a:lvl2pPr marL="742932" indent="-285744">
              <a:defRPr sz="2400">
                <a:solidFill>
                  <a:schemeClr val="tx1"/>
                </a:solidFill>
                <a:latin typeface="Arial" charset="0"/>
                <a:ea typeface="ＭＳ Ｐゴシック" pitchFamily="-32" charset="-128"/>
              </a:defRPr>
            </a:lvl2pPr>
            <a:lvl3pPr marL="1142971" indent="-228594">
              <a:defRPr sz="2400">
                <a:solidFill>
                  <a:schemeClr val="tx1"/>
                </a:solidFill>
                <a:latin typeface="Arial" charset="0"/>
                <a:ea typeface="ＭＳ Ｐゴシック" pitchFamily="-32" charset="-128"/>
              </a:defRPr>
            </a:lvl3pPr>
            <a:lvl4pPr marL="1600160" indent="-228594">
              <a:defRPr sz="2400">
                <a:solidFill>
                  <a:schemeClr val="tx1"/>
                </a:solidFill>
                <a:latin typeface="Arial" charset="0"/>
                <a:ea typeface="ＭＳ Ｐゴシック" pitchFamily="-32" charset="-128"/>
              </a:defRPr>
            </a:lvl4pPr>
            <a:lvl5pPr marL="2057349" indent="-228594">
              <a:defRPr sz="2400">
                <a:solidFill>
                  <a:schemeClr val="tx1"/>
                </a:solidFill>
                <a:latin typeface="Arial" charset="0"/>
                <a:ea typeface="ＭＳ Ｐゴシック" pitchFamily="-32" charset="-128"/>
              </a:defRPr>
            </a:lvl5pPr>
            <a:lvl6pPr marL="2514537" indent="-228594" eaLnBrk="0" fontAlgn="base" hangingPunct="0">
              <a:spcBef>
                <a:spcPct val="0"/>
              </a:spcBef>
              <a:spcAft>
                <a:spcPct val="0"/>
              </a:spcAft>
              <a:defRPr sz="2400">
                <a:solidFill>
                  <a:schemeClr val="tx1"/>
                </a:solidFill>
                <a:latin typeface="Arial" charset="0"/>
                <a:ea typeface="ＭＳ Ｐゴシック" pitchFamily="-32" charset="-128"/>
              </a:defRPr>
            </a:lvl6pPr>
            <a:lvl7pPr marL="2971726" indent="-228594" eaLnBrk="0" fontAlgn="base" hangingPunct="0">
              <a:spcBef>
                <a:spcPct val="0"/>
              </a:spcBef>
              <a:spcAft>
                <a:spcPct val="0"/>
              </a:spcAft>
              <a:defRPr sz="2400">
                <a:solidFill>
                  <a:schemeClr val="tx1"/>
                </a:solidFill>
                <a:latin typeface="Arial" charset="0"/>
                <a:ea typeface="ＭＳ Ｐゴシック" pitchFamily="-32" charset="-128"/>
              </a:defRPr>
            </a:lvl7pPr>
            <a:lvl8pPr marL="3428914" indent="-228594" eaLnBrk="0" fontAlgn="base" hangingPunct="0">
              <a:spcBef>
                <a:spcPct val="0"/>
              </a:spcBef>
              <a:spcAft>
                <a:spcPct val="0"/>
              </a:spcAft>
              <a:defRPr sz="2400">
                <a:solidFill>
                  <a:schemeClr val="tx1"/>
                </a:solidFill>
                <a:latin typeface="Arial" charset="0"/>
                <a:ea typeface="ＭＳ Ｐゴシック" pitchFamily="-32" charset="-128"/>
              </a:defRPr>
            </a:lvl8pPr>
            <a:lvl9pPr marL="3886103" indent="-228594" eaLnBrk="0" fontAlgn="base" hangingPunct="0">
              <a:spcBef>
                <a:spcPct val="0"/>
              </a:spcBef>
              <a:spcAft>
                <a:spcPct val="0"/>
              </a:spcAft>
              <a:defRPr sz="2400">
                <a:solidFill>
                  <a:schemeClr val="tx1"/>
                </a:solidFill>
                <a:latin typeface="Arial" charset="0"/>
                <a:ea typeface="ＭＳ Ｐゴシック" pitchFamily="-32" charset="-128"/>
              </a:defRPr>
            </a:lvl9pPr>
          </a:lstStyle>
          <a:p>
            <a:pPr defTabSz="609585"/>
            <a:fld id="{323595BD-701F-48A5-92C8-B29EEFA38D42}" type="slidenum">
              <a:rPr lang="fi-FI" altLang="fi-FI" sz="800">
                <a:solidFill>
                  <a:srgbClr val="4C4D4C"/>
                </a:solidFill>
              </a:rPr>
              <a:pPr defTabSz="609585"/>
              <a:t>22</a:t>
            </a:fld>
            <a:endParaRPr lang="fi-FI" altLang="fi-FI" sz="800">
              <a:solidFill>
                <a:srgbClr val="4C4D4C"/>
              </a:solidFill>
            </a:endParaRPr>
          </a:p>
        </p:txBody>
      </p:sp>
    </p:spTree>
    <p:extLst>
      <p:ext uri="{BB962C8B-B14F-4D97-AF65-F5344CB8AC3E}">
        <p14:creationId xmlns:p14="http://schemas.microsoft.com/office/powerpoint/2010/main" val="1770445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Otsikko 4"/>
          <p:cNvSpPr>
            <a:spLocks noGrp="1"/>
          </p:cNvSpPr>
          <p:nvPr>
            <p:ph type="title"/>
          </p:nvPr>
        </p:nvSpPr>
        <p:spPr>
          <a:xfrm>
            <a:off x="441434" y="273269"/>
            <a:ext cx="11082877" cy="1082565"/>
          </a:xfrm>
          <a:solidFill>
            <a:srgbClr val="FFC000"/>
          </a:solidFill>
        </p:spPr>
        <p:txBody>
          <a:bodyPr>
            <a:normAutofit/>
          </a:bodyPr>
          <a:lstStyle/>
          <a:p>
            <a:r>
              <a:rPr lang="en-GB" dirty="0"/>
              <a:t>My </a:t>
            </a:r>
            <a:r>
              <a:rPr lang="en-GB" dirty="0" err="1"/>
              <a:t>Kanta</a:t>
            </a:r>
            <a:r>
              <a:rPr lang="en-GB" dirty="0"/>
              <a:t> Pages - online service for the general public</a:t>
            </a:r>
          </a:p>
        </p:txBody>
      </p:sp>
      <p:sp>
        <p:nvSpPr>
          <p:cNvPr id="7171" name="Sisällön paikkamerkki 5"/>
          <p:cNvSpPr>
            <a:spLocks noGrp="1"/>
          </p:cNvSpPr>
          <p:nvPr>
            <p:ph sz="half" idx="1"/>
          </p:nvPr>
        </p:nvSpPr>
        <p:spPr>
          <a:xfrm>
            <a:off x="382073" y="1692000"/>
            <a:ext cx="6643877" cy="4680808"/>
          </a:xfrm>
        </p:spPr>
        <p:txBody>
          <a:bodyPr>
            <a:normAutofit fontScale="62500" lnSpcReduction="20000"/>
          </a:bodyPr>
          <a:lstStyle/>
          <a:p>
            <a:r>
              <a:rPr lang="en-GB" i="1" dirty="0">
                <a:solidFill>
                  <a:srgbClr val="002060"/>
                </a:solidFill>
              </a:rPr>
              <a:t>The My </a:t>
            </a:r>
            <a:r>
              <a:rPr lang="en-GB" i="1" dirty="0" err="1">
                <a:solidFill>
                  <a:srgbClr val="002060"/>
                </a:solidFill>
              </a:rPr>
              <a:t>Kanta</a:t>
            </a:r>
            <a:r>
              <a:rPr lang="en-GB" i="1" dirty="0">
                <a:solidFill>
                  <a:srgbClr val="002060"/>
                </a:solidFill>
              </a:rPr>
              <a:t> Pages </a:t>
            </a:r>
            <a:r>
              <a:rPr lang="en-GB" dirty="0">
                <a:solidFill>
                  <a:srgbClr val="002060"/>
                </a:solidFill>
              </a:rPr>
              <a:t>are a nationwide service containing information sourced from public and private providers of social and health services. </a:t>
            </a:r>
          </a:p>
          <a:p>
            <a:pPr marL="0" indent="0">
              <a:buNone/>
            </a:pPr>
            <a:endParaRPr lang="fi-FI" altLang="fi-FI" sz="1800" dirty="0">
              <a:solidFill>
                <a:srgbClr val="002060"/>
              </a:solidFill>
            </a:endParaRPr>
          </a:p>
          <a:p>
            <a:r>
              <a:rPr lang="en-GB" b="1" dirty="0">
                <a:solidFill>
                  <a:srgbClr val="002060"/>
                </a:solidFill>
              </a:rPr>
              <a:t>It is open to everyone in Finland.</a:t>
            </a:r>
          </a:p>
          <a:p>
            <a:pPr lvl="1">
              <a:buFont typeface="Arial" panose="020B0604020202020204" pitchFamily="34" charset="0"/>
              <a:buChar char="-"/>
            </a:pPr>
            <a:r>
              <a:rPr lang="en-GB" dirty="0">
                <a:solidFill>
                  <a:srgbClr val="002060"/>
                </a:solidFill>
              </a:rPr>
              <a:t>A Finnish personal identity code is needed for access.</a:t>
            </a:r>
          </a:p>
          <a:p>
            <a:pPr lvl="1">
              <a:buFont typeface="Arial" panose="020B0604020202020204" pitchFamily="34" charset="0"/>
              <a:buChar char="-"/>
            </a:pPr>
            <a:r>
              <a:rPr lang="en-GB" dirty="0">
                <a:solidFill>
                  <a:srgbClr val="002060"/>
                </a:solidFill>
              </a:rPr>
              <a:t>It is not necessary to register or to create an account, but user authentication is required.</a:t>
            </a:r>
          </a:p>
          <a:p>
            <a:pPr lvl="1">
              <a:buFont typeface="Arial" panose="020B0604020202020204" pitchFamily="34" charset="0"/>
              <a:buChar char="-"/>
            </a:pPr>
            <a:r>
              <a:rPr lang="en-GB" dirty="0">
                <a:solidFill>
                  <a:srgbClr val="002060"/>
                </a:solidFill>
              </a:rPr>
              <a:t>Suomi.fi authentication is used to log in to the My </a:t>
            </a:r>
            <a:r>
              <a:rPr lang="en-GB" dirty="0" err="1">
                <a:solidFill>
                  <a:srgbClr val="002060"/>
                </a:solidFill>
              </a:rPr>
              <a:t>Kanta</a:t>
            </a:r>
            <a:r>
              <a:rPr lang="en-GB" dirty="0">
                <a:solidFill>
                  <a:srgbClr val="002060"/>
                </a:solidFill>
              </a:rPr>
              <a:t> Pages</a:t>
            </a:r>
          </a:p>
          <a:p>
            <a:pPr lvl="1">
              <a:buFont typeface="Arial" panose="020B0604020202020204" pitchFamily="34" charset="0"/>
              <a:buChar char="-"/>
            </a:pPr>
            <a:endParaRPr lang="en-GB" dirty="0">
              <a:solidFill>
                <a:srgbClr val="002060"/>
              </a:solidFill>
            </a:endParaRPr>
          </a:p>
          <a:p>
            <a:r>
              <a:rPr lang="en-GB" dirty="0">
                <a:solidFill>
                  <a:srgbClr val="002060"/>
                </a:solidFill>
              </a:rPr>
              <a:t>View their medical prescriptions, print out summaries, or send renewal requests.</a:t>
            </a:r>
          </a:p>
          <a:p>
            <a:endParaRPr lang="fi-FI" altLang="fi-FI" sz="400" dirty="0">
              <a:solidFill>
                <a:srgbClr val="002060"/>
              </a:solidFill>
            </a:endParaRPr>
          </a:p>
          <a:p>
            <a:r>
              <a:rPr lang="en-GB" dirty="0">
                <a:solidFill>
                  <a:srgbClr val="002060"/>
                </a:solidFill>
              </a:rPr>
              <a:t>Check their test results and other health data </a:t>
            </a:r>
          </a:p>
          <a:p>
            <a:endParaRPr lang="fi-FI" sz="400" dirty="0">
              <a:solidFill>
                <a:srgbClr val="002060"/>
              </a:solidFill>
            </a:endParaRPr>
          </a:p>
          <a:p>
            <a:r>
              <a:rPr lang="en-GB" dirty="0">
                <a:solidFill>
                  <a:srgbClr val="002060"/>
                </a:solidFill>
              </a:rPr>
              <a:t>View the data stored using a well-being application</a:t>
            </a:r>
          </a:p>
          <a:p>
            <a:endParaRPr lang="fi-FI" altLang="fi-FI" sz="400" dirty="0">
              <a:solidFill>
                <a:srgbClr val="002060"/>
              </a:solidFill>
            </a:endParaRPr>
          </a:p>
          <a:p>
            <a:r>
              <a:rPr lang="en-GB" dirty="0">
                <a:solidFill>
                  <a:srgbClr val="002060"/>
                </a:solidFill>
              </a:rPr>
              <a:t>Give or withhold their consent to the disclosure of personal data, including the consent to use e-prescriptions in other European countries</a:t>
            </a:r>
          </a:p>
          <a:p>
            <a:endParaRPr lang="fi-FI" altLang="fi-FI" sz="400" dirty="0">
              <a:solidFill>
                <a:srgbClr val="002060"/>
              </a:solidFill>
            </a:endParaRPr>
          </a:p>
          <a:p>
            <a:r>
              <a:rPr lang="en-GB" dirty="0">
                <a:solidFill>
                  <a:srgbClr val="002060"/>
                </a:solidFill>
              </a:rPr>
              <a:t>Issue a living will or an organ donation will</a:t>
            </a:r>
          </a:p>
          <a:p>
            <a:endParaRPr lang="fi-FI" altLang="fi-FI" sz="400" dirty="0">
              <a:solidFill>
                <a:srgbClr val="002060"/>
              </a:solidFill>
            </a:endParaRPr>
          </a:p>
          <a:p>
            <a:r>
              <a:rPr lang="en-GB" dirty="0">
                <a:solidFill>
                  <a:srgbClr val="002060"/>
                </a:solidFill>
              </a:rPr>
              <a:t>Check how their prescriptions and medical records have been accessed and released</a:t>
            </a:r>
          </a:p>
          <a:p>
            <a:pPr lvl="1">
              <a:buFont typeface="Arial" panose="020B0604020202020204" pitchFamily="34" charset="0"/>
              <a:buChar char="-"/>
            </a:pPr>
            <a:endParaRPr lang="en-GB" dirty="0">
              <a:solidFill>
                <a:srgbClr val="002060"/>
              </a:solidFill>
            </a:endParaRPr>
          </a:p>
          <a:p>
            <a:pPr marL="359991" lvl="1" indent="0">
              <a:buNone/>
            </a:pPr>
            <a:endParaRPr lang="fi-FI" altLang="fi-FI" dirty="0">
              <a:solidFill>
                <a:srgbClr val="002060"/>
              </a:solidFill>
            </a:endParaRPr>
          </a:p>
        </p:txBody>
      </p:sp>
      <p:pic>
        <p:nvPicPr>
          <p:cNvPr id="4" name="Kuva 3" descr="Henkilö tarkastelee Kanta.fi-verkkopalvelua tabletilla. " title="Kuvituskuva"/>
          <p:cNvPicPr>
            <a:picLocks noChangeAspect="1"/>
          </p:cNvPicPr>
          <p:nvPr/>
        </p:nvPicPr>
        <p:blipFill>
          <a:blip r:embed="rId3"/>
          <a:stretch>
            <a:fillRect/>
          </a:stretch>
        </p:blipFill>
        <p:spPr>
          <a:xfrm>
            <a:off x="7157442" y="1777497"/>
            <a:ext cx="4652485" cy="3464203"/>
          </a:xfrm>
          <a:prstGeom prst="rect">
            <a:avLst/>
          </a:prstGeom>
        </p:spPr>
      </p:pic>
      <p:sp>
        <p:nvSpPr>
          <p:cNvPr id="5" name="Dian numeron paikkamerkki 5"/>
          <p:cNvSpPr txBox="1">
            <a:spLocks/>
          </p:cNvSpPr>
          <p:nvPr/>
        </p:nvSpPr>
        <p:spPr>
          <a:xfrm>
            <a:off x="0" y="6156425"/>
            <a:ext cx="577516" cy="365125"/>
          </a:xfrm>
          <a:prstGeom prst="rect">
            <a:avLst/>
          </a:prstGeom>
        </p:spPr>
        <p:txBody>
          <a:bodyPr/>
          <a:lst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BACC974B-87C7-4714-BD29-488196E8CDD1}" type="slidenum">
              <a:rPr lang="fi-FI" sz="1500" smtClean="0">
                <a:solidFill>
                  <a:schemeClr val="tx2"/>
                </a:solidFill>
              </a:rPr>
              <a:pPr/>
              <a:t>23</a:t>
            </a:fld>
            <a:endParaRPr lang="fi-FI" sz="1500">
              <a:solidFill>
                <a:schemeClr val="tx2"/>
              </a:solidFill>
            </a:endParaRPr>
          </a:p>
        </p:txBody>
      </p:sp>
    </p:spTree>
    <p:extLst>
      <p:ext uri="{BB962C8B-B14F-4D97-AF65-F5344CB8AC3E}">
        <p14:creationId xmlns:p14="http://schemas.microsoft.com/office/powerpoint/2010/main" val="2753054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A50CD0-D2E8-4C65-96C7-E5983772582C}"/>
              </a:ext>
            </a:extLst>
          </p:cNvPr>
          <p:cNvSpPr>
            <a:spLocks noGrp="1"/>
          </p:cNvSpPr>
          <p:nvPr>
            <p:ph type="ctrTitle"/>
          </p:nvPr>
        </p:nvSpPr>
        <p:spPr>
          <a:xfrm>
            <a:off x="1332348" y="2642495"/>
            <a:ext cx="9792000" cy="1224000"/>
          </a:xfrm>
        </p:spPr>
        <p:txBody>
          <a:bodyPr/>
          <a:lstStyle/>
          <a:p>
            <a:r>
              <a:rPr lang="fi-FI" sz="4800" dirty="0" err="1"/>
              <a:t>Something</a:t>
            </a:r>
            <a:r>
              <a:rPr lang="fi-FI" sz="4800" dirty="0"/>
              <a:t> of </a:t>
            </a:r>
            <a:r>
              <a:rPr lang="fi-FI" sz="4800" dirty="0" err="1"/>
              <a:t>the</a:t>
            </a:r>
            <a:r>
              <a:rPr lang="fi-FI" sz="4800" dirty="0"/>
              <a:t> Kela </a:t>
            </a:r>
            <a:r>
              <a:rPr lang="fi-FI" sz="4800" dirty="0" err="1"/>
              <a:t>benefits</a:t>
            </a:r>
            <a:endParaRPr lang="fi-FI" sz="4800" dirty="0"/>
          </a:p>
        </p:txBody>
      </p:sp>
    </p:spTree>
    <p:extLst>
      <p:ext uri="{BB962C8B-B14F-4D97-AF65-F5344CB8AC3E}">
        <p14:creationId xmlns:p14="http://schemas.microsoft.com/office/powerpoint/2010/main" val="3185133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sz="quarter" idx="4294967295"/>
          </p:nvPr>
        </p:nvSpPr>
        <p:spPr>
          <a:xfrm>
            <a:off x="225460" y="5679653"/>
            <a:ext cx="11665296" cy="395238"/>
          </a:xfrm>
          <a:prstGeom prst="rect">
            <a:avLst/>
          </a:prstGeom>
          <a:solidFill>
            <a:schemeClr val="bg1"/>
          </a:solidFill>
        </p:spPr>
        <p:txBody>
          <a:bodyPr>
            <a:normAutofit lnSpcReduction="10000"/>
          </a:bodyPr>
          <a:lstStyle/>
          <a:p>
            <a:pPr marL="359991" lvl="1" indent="0">
              <a:buNone/>
            </a:pPr>
            <a:r>
              <a:rPr lang="en-US" altLang="fi-FI" dirty="0"/>
              <a:t> </a:t>
            </a:r>
          </a:p>
        </p:txBody>
      </p:sp>
      <p:sp>
        <p:nvSpPr>
          <p:cNvPr id="2" name="Otsikko 1"/>
          <p:cNvSpPr>
            <a:spLocks noGrp="1"/>
          </p:cNvSpPr>
          <p:nvPr>
            <p:ph type="title"/>
          </p:nvPr>
        </p:nvSpPr>
        <p:spPr>
          <a:xfrm>
            <a:off x="791982" y="373565"/>
            <a:ext cx="10920641" cy="602916"/>
          </a:xfrm>
          <a:solidFill>
            <a:schemeClr val="accent4"/>
          </a:solidFill>
        </p:spPr>
        <p:txBody>
          <a:bodyPr>
            <a:normAutofit fontScale="90000"/>
          </a:bodyPr>
          <a:lstStyle/>
          <a:p>
            <a:r>
              <a:rPr lang="en-US" dirty="0"/>
              <a:t>From maternity grant to retirement pension</a:t>
            </a:r>
          </a:p>
        </p:txBody>
      </p:sp>
      <p:sp>
        <p:nvSpPr>
          <p:cNvPr id="5" name="Rectangle 5"/>
          <p:cNvSpPr txBox="1">
            <a:spLocks noChangeArrowheads="1"/>
          </p:cNvSpPr>
          <p:nvPr/>
        </p:nvSpPr>
        <p:spPr>
          <a:xfrm>
            <a:off x="791982" y="1406769"/>
            <a:ext cx="5520042" cy="5466998"/>
          </a:xfrm>
          <a:prstGeom prst="rect">
            <a:avLst/>
          </a:prstGeom>
          <a:solidFill>
            <a:schemeClr val="accent6">
              <a:lumMod val="40000"/>
              <a:lumOff val="60000"/>
            </a:schemeClr>
          </a:solidFill>
        </p:spPr>
        <p:txBody>
          <a:bodyPr vert="horz" lIns="0" tIns="0" rIns="0" bIns="0" rtlCol="0">
            <a:noAutofit/>
          </a:bodyPr>
          <a:lstStyle>
            <a:lvl1pPr marL="359991" indent="-359991" algn="l" defTabSz="1219170" rtl="0" eaLnBrk="1" latinLnBrk="0" hangingPunct="1">
              <a:spcBef>
                <a:spcPts val="0"/>
              </a:spcBef>
              <a:spcAft>
                <a:spcPts val="533"/>
              </a:spcAft>
              <a:buClr>
                <a:srgbClr val="006F84"/>
              </a:buClr>
              <a:buFont typeface="Arial" pitchFamily="34" charset="0"/>
              <a:buChar char="•"/>
              <a:defRPr sz="2400" kern="1200">
                <a:solidFill>
                  <a:schemeClr val="tx1"/>
                </a:solidFill>
                <a:latin typeface="+mn-lt"/>
                <a:ea typeface="+mn-ea"/>
                <a:cs typeface="+mn-cs"/>
              </a:defRPr>
            </a:lvl1pPr>
            <a:lvl2pPr marL="719982" indent="-359991" algn="l" defTabSz="1219170" rtl="0" eaLnBrk="1" latinLnBrk="0" hangingPunct="1">
              <a:spcBef>
                <a:spcPts val="0"/>
              </a:spcBef>
              <a:spcAft>
                <a:spcPts val="533"/>
              </a:spcAft>
              <a:buClr>
                <a:srgbClr val="006F84"/>
              </a:buClr>
              <a:buFont typeface="Arial"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3pPr>
            <a:lvl4pPr marL="1439964"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4pPr>
            <a:lvl5pPr marL="1799955"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5pPr>
            <a:lvl6pPr marL="2159946"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6pPr>
            <a:lvl7pPr marL="2519937"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7pPr>
            <a:lvl8pPr marL="2879928"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8pPr>
            <a:lvl9pPr marL="3165678" indent="-285750"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9pPr>
          </a:lstStyle>
          <a:p>
            <a:pPr marL="0" indent="0">
              <a:spcAft>
                <a:spcPts val="300"/>
              </a:spcAft>
              <a:buNone/>
            </a:pPr>
            <a:r>
              <a:rPr lang="en-US" altLang="fi-FI" sz="2200" dirty="0"/>
              <a:t>Families with children</a:t>
            </a:r>
          </a:p>
          <a:p>
            <a:pPr lvl="1">
              <a:spcAft>
                <a:spcPts val="300"/>
              </a:spcAft>
            </a:pPr>
            <a:r>
              <a:rPr lang="en-US" altLang="fi-FI" sz="1600" dirty="0">
                <a:hlinkClick r:id="rId2"/>
              </a:rPr>
              <a:t>Maternity grant/maternity package</a:t>
            </a:r>
            <a:endParaRPr lang="en-US" altLang="fi-FI" sz="1600" dirty="0"/>
          </a:p>
          <a:p>
            <a:pPr lvl="1">
              <a:spcAft>
                <a:spcPts val="300"/>
              </a:spcAft>
            </a:pPr>
            <a:r>
              <a:rPr lang="en-US" altLang="fi-FI" sz="1600" dirty="0"/>
              <a:t>Maternity, paternity and parental </a:t>
            </a:r>
          </a:p>
          <a:p>
            <a:pPr marL="359991" lvl="1" indent="0">
              <a:spcAft>
                <a:spcPts val="300"/>
              </a:spcAft>
              <a:buNone/>
            </a:pPr>
            <a:r>
              <a:rPr lang="en-US" altLang="fi-FI" sz="1600" dirty="0"/>
              <a:t>      allowance</a:t>
            </a:r>
          </a:p>
          <a:p>
            <a:pPr lvl="1">
              <a:spcAft>
                <a:spcPts val="300"/>
              </a:spcAft>
            </a:pPr>
            <a:r>
              <a:rPr lang="en-US" altLang="fi-FI" sz="1600" dirty="0"/>
              <a:t>Child benefit</a:t>
            </a:r>
          </a:p>
          <a:p>
            <a:pPr lvl="1">
              <a:spcAft>
                <a:spcPts val="300"/>
              </a:spcAft>
            </a:pPr>
            <a:r>
              <a:rPr lang="en-US" altLang="fi-FI" sz="1600" dirty="0"/>
              <a:t>Child home care allowance, </a:t>
            </a:r>
          </a:p>
          <a:p>
            <a:pPr marL="359991" lvl="1" indent="0">
              <a:spcAft>
                <a:spcPts val="300"/>
              </a:spcAft>
              <a:buNone/>
            </a:pPr>
            <a:r>
              <a:rPr lang="en-US" altLang="fi-FI" sz="1600" dirty="0"/>
              <a:t>      Private day care allowance</a:t>
            </a:r>
          </a:p>
          <a:p>
            <a:pPr marL="0" indent="0">
              <a:spcBef>
                <a:spcPts val="1200"/>
              </a:spcBef>
              <a:spcAft>
                <a:spcPts val="300"/>
              </a:spcAft>
              <a:buNone/>
            </a:pPr>
            <a:r>
              <a:rPr lang="en-US" altLang="fi-FI" sz="2200" dirty="0"/>
              <a:t>Students</a:t>
            </a:r>
          </a:p>
          <a:p>
            <a:pPr lvl="1">
              <a:spcAft>
                <a:spcPts val="300"/>
              </a:spcAft>
            </a:pPr>
            <a:r>
              <a:rPr lang="en-US" altLang="fi-FI" sz="1600" dirty="0"/>
              <a:t>Financial aid for students</a:t>
            </a:r>
          </a:p>
          <a:p>
            <a:pPr lvl="1">
              <a:spcAft>
                <a:spcPts val="300"/>
              </a:spcAft>
            </a:pPr>
            <a:r>
              <a:rPr lang="en-US" altLang="fi-FI" sz="1600" dirty="0"/>
              <a:t>School transport subsidy</a:t>
            </a:r>
          </a:p>
          <a:p>
            <a:pPr marL="0" indent="0">
              <a:spcBef>
                <a:spcPts val="1200"/>
              </a:spcBef>
              <a:spcAft>
                <a:spcPts val="300"/>
              </a:spcAft>
              <a:buNone/>
            </a:pPr>
            <a:r>
              <a:rPr lang="en-US" altLang="fi-FI" sz="2200" dirty="0"/>
              <a:t>Conscripts</a:t>
            </a:r>
          </a:p>
          <a:p>
            <a:pPr lvl="1">
              <a:spcAft>
                <a:spcPts val="300"/>
              </a:spcAft>
            </a:pPr>
            <a:r>
              <a:rPr lang="en-US" altLang="fi-FI" sz="1600" dirty="0"/>
              <a:t>Conscript’s allowance</a:t>
            </a:r>
          </a:p>
          <a:p>
            <a:pPr marL="0" indent="0">
              <a:spcBef>
                <a:spcPts val="1200"/>
              </a:spcBef>
              <a:spcAft>
                <a:spcPts val="300"/>
              </a:spcAft>
              <a:buNone/>
            </a:pPr>
            <a:r>
              <a:rPr lang="en-US" altLang="fi-FI" sz="2200" dirty="0"/>
              <a:t>Pensioners</a:t>
            </a:r>
          </a:p>
          <a:p>
            <a:pPr lvl="1">
              <a:spcAft>
                <a:spcPts val="300"/>
              </a:spcAft>
            </a:pPr>
            <a:r>
              <a:rPr lang="en-US" altLang="fi-FI" sz="1600" dirty="0"/>
              <a:t>Basic level national pension, guarantee pension</a:t>
            </a:r>
          </a:p>
          <a:p>
            <a:pPr lvl="1">
              <a:spcAft>
                <a:spcPts val="300"/>
              </a:spcAft>
            </a:pPr>
            <a:r>
              <a:rPr lang="en-US" sz="1600" dirty="0"/>
              <a:t>Surviving spouse’s pension</a:t>
            </a:r>
          </a:p>
          <a:p>
            <a:pPr lvl="1"/>
            <a:endParaRPr lang="en-US" altLang="fi-FI" sz="2200" dirty="0"/>
          </a:p>
          <a:p>
            <a:pPr lvl="1"/>
            <a:endParaRPr lang="en-US" altLang="fi-FI" sz="2200" dirty="0"/>
          </a:p>
          <a:p>
            <a:pPr marL="359991" lvl="1" indent="0">
              <a:spcAft>
                <a:spcPts val="300"/>
              </a:spcAft>
              <a:buNone/>
            </a:pPr>
            <a:endParaRPr lang="en-US" altLang="fi-FI" dirty="0"/>
          </a:p>
          <a:p>
            <a:pPr>
              <a:buFontTx/>
              <a:buNone/>
            </a:pPr>
            <a:endParaRPr lang="fi-FI" sz="2200" dirty="0"/>
          </a:p>
        </p:txBody>
      </p:sp>
      <p:sp>
        <p:nvSpPr>
          <p:cNvPr id="12" name="Rectangle 8"/>
          <p:cNvSpPr>
            <a:spLocks noGrp="1" noChangeArrowheads="1"/>
          </p:cNvSpPr>
          <p:nvPr>
            <p:ph sz="quarter" idx="4294967295"/>
          </p:nvPr>
        </p:nvSpPr>
        <p:spPr>
          <a:xfrm>
            <a:off x="6386817" y="1406769"/>
            <a:ext cx="5013201" cy="5416825"/>
          </a:xfrm>
          <a:prstGeom prst="rect">
            <a:avLst/>
          </a:prstGeom>
          <a:solidFill>
            <a:srgbClr val="92D050"/>
          </a:solidFill>
        </p:spPr>
        <p:txBody>
          <a:bodyPr/>
          <a:lstStyle/>
          <a:p>
            <a:pPr marL="0" indent="0">
              <a:spcAft>
                <a:spcPts val="300"/>
              </a:spcAft>
              <a:buNone/>
            </a:pPr>
            <a:r>
              <a:rPr lang="en-US" altLang="fi-FI" sz="2200" dirty="0"/>
              <a:t>Unemployed</a:t>
            </a:r>
          </a:p>
          <a:p>
            <a:pPr lvl="1">
              <a:spcAft>
                <a:spcPts val="300"/>
              </a:spcAft>
              <a:buClr>
                <a:srgbClr val="006F84"/>
              </a:buClr>
            </a:pPr>
            <a:r>
              <a:rPr lang="en-US" sz="1600" dirty="0" err="1"/>
              <a:t>Labour</a:t>
            </a:r>
            <a:r>
              <a:rPr lang="en-US" sz="1600" dirty="0"/>
              <a:t> market subsidy</a:t>
            </a:r>
          </a:p>
          <a:p>
            <a:pPr lvl="1">
              <a:spcAft>
                <a:spcPts val="300"/>
              </a:spcAft>
              <a:buClr>
                <a:srgbClr val="006F84"/>
              </a:buClr>
            </a:pPr>
            <a:r>
              <a:rPr lang="en-US" sz="1600" dirty="0"/>
              <a:t>Basic unemployment allowance</a:t>
            </a:r>
          </a:p>
          <a:p>
            <a:pPr marL="0" indent="0">
              <a:spcBef>
                <a:spcPts val="1200"/>
              </a:spcBef>
              <a:spcAft>
                <a:spcPts val="300"/>
              </a:spcAft>
              <a:buNone/>
            </a:pPr>
            <a:r>
              <a:rPr lang="en-US" altLang="fi-FI" sz="2200" dirty="0"/>
              <a:t>Housing and social assistance</a:t>
            </a:r>
          </a:p>
          <a:p>
            <a:pPr lvl="1">
              <a:spcAft>
                <a:spcPts val="300"/>
              </a:spcAft>
              <a:buClr>
                <a:srgbClr val="006F84"/>
              </a:buClr>
            </a:pPr>
            <a:r>
              <a:rPr lang="en-US" altLang="fi-FI" sz="1600" dirty="0"/>
              <a:t>Housing benefits</a:t>
            </a:r>
          </a:p>
          <a:p>
            <a:pPr lvl="1">
              <a:spcAft>
                <a:spcPts val="300"/>
              </a:spcAft>
              <a:buClr>
                <a:srgbClr val="006F84"/>
              </a:buClr>
            </a:pPr>
            <a:r>
              <a:rPr lang="en-US" altLang="fi-FI" sz="1600" dirty="0"/>
              <a:t>Income support</a:t>
            </a:r>
          </a:p>
          <a:p>
            <a:pPr marL="0" indent="0">
              <a:spcBef>
                <a:spcPts val="1200"/>
              </a:spcBef>
              <a:spcAft>
                <a:spcPts val="300"/>
              </a:spcAft>
              <a:buNone/>
            </a:pPr>
            <a:r>
              <a:rPr lang="en-US" altLang="fi-FI" sz="2200" dirty="0"/>
              <a:t>Sickness, rehabilitation, disability benefits </a:t>
            </a:r>
          </a:p>
          <a:p>
            <a:pPr lvl="1">
              <a:spcAft>
                <a:spcPts val="300"/>
              </a:spcAft>
              <a:buClr>
                <a:srgbClr val="006F84"/>
              </a:buClr>
            </a:pPr>
            <a:r>
              <a:rPr lang="en-US" altLang="fi-FI" sz="1600" dirty="0"/>
              <a:t>Sickness allowances</a:t>
            </a:r>
            <a:br>
              <a:rPr lang="en-US" altLang="fi-FI" sz="1600" dirty="0"/>
            </a:br>
            <a:r>
              <a:rPr lang="en-US" altLang="fi-FI" sz="1600" dirty="0"/>
              <a:t>(pharmaceuticals, medical care, travel costs)</a:t>
            </a:r>
          </a:p>
          <a:p>
            <a:pPr lvl="1">
              <a:spcAft>
                <a:spcPts val="300"/>
              </a:spcAft>
              <a:buClr>
                <a:srgbClr val="006F84"/>
              </a:buClr>
            </a:pPr>
            <a:r>
              <a:rPr lang="en-US" altLang="fi-FI" sz="1600" dirty="0"/>
              <a:t>Sickness allowance</a:t>
            </a:r>
          </a:p>
          <a:p>
            <a:pPr lvl="1">
              <a:spcAft>
                <a:spcPts val="300"/>
              </a:spcAft>
              <a:buClr>
                <a:srgbClr val="006F84"/>
              </a:buClr>
            </a:pPr>
            <a:r>
              <a:rPr lang="en-US" altLang="fi-FI" sz="1600" dirty="0"/>
              <a:t>Rehabilitation</a:t>
            </a:r>
          </a:p>
          <a:p>
            <a:pPr lvl="1">
              <a:spcAft>
                <a:spcPts val="300"/>
              </a:spcAft>
              <a:buClr>
                <a:srgbClr val="006F84"/>
              </a:buClr>
            </a:pPr>
            <a:r>
              <a:rPr lang="en-US" altLang="fi-FI" sz="1600" dirty="0"/>
              <a:t>Disability benefits</a:t>
            </a:r>
          </a:p>
          <a:p>
            <a:pPr lvl="1">
              <a:spcAft>
                <a:spcPts val="300"/>
              </a:spcAft>
              <a:buClr>
                <a:srgbClr val="006F84"/>
              </a:buClr>
            </a:pPr>
            <a:r>
              <a:rPr lang="en-US" altLang="fi-FI" sz="1600" dirty="0"/>
              <a:t>Interpreter service for the disabled</a:t>
            </a:r>
          </a:p>
          <a:p>
            <a:pPr lvl="1"/>
            <a:endParaRPr lang="en-US" altLang="fi-FI" sz="1800" dirty="0"/>
          </a:p>
          <a:p>
            <a:pPr marL="359991" lvl="1" indent="0">
              <a:buNone/>
            </a:pPr>
            <a:endParaRPr lang="en-US" sz="1800" dirty="0"/>
          </a:p>
          <a:p>
            <a:endParaRPr lang="en-US" sz="2200" dirty="0"/>
          </a:p>
        </p:txBody>
      </p:sp>
    </p:spTree>
    <p:extLst>
      <p:ext uri="{BB962C8B-B14F-4D97-AF65-F5344CB8AC3E}">
        <p14:creationId xmlns:p14="http://schemas.microsoft.com/office/powerpoint/2010/main" val="3771679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p:cNvSpPr>
            <a:spLocks noGrp="1"/>
          </p:cNvSpPr>
          <p:nvPr>
            <p:ph type="title"/>
          </p:nvPr>
        </p:nvSpPr>
        <p:spPr>
          <a:xfrm>
            <a:off x="838200" y="365126"/>
            <a:ext cx="10515600" cy="691318"/>
          </a:xfrm>
        </p:spPr>
        <p:txBody>
          <a:bodyPr>
            <a:normAutofit fontScale="90000"/>
          </a:bodyPr>
          <a:lstStyle/>
          <a:p>
            <a:r>
              <a:rPr lang="en-GB" b="1" dirty="0" err="1"/>
              <a:t>Kela</a:t>
            </a:r>
            <a:r>
              <a:rPr lang="en-GB" b="1" dirty="0"/>
              <a:t> benefits and benefit components (</a:t>
            </a:r>
            <a:r>
              <a:rPr lang="en-GB" b="1" dirty="0">
                <a:solidFill>
                  <a:srgbClr val="FF0000"/>
                </a:solidFill>
              </a:rPr>
              <a:t>61!</a:t>
            </a:r>
            <a:r>
              <a:rPr lang="en-GB" b="1" dirty="0"/>
              <a:t>)</a:t>
            </a:r>
          </a:p>
        </p:txBody>
      </p:sp>
      <p:sp>
        <p:nvSpPr>
          <p:cNvPr id="7" name="Sisällön paikkamerkki 6"/>
          <p:cNvSpPr>
            <a:spLocks noGrp="1"/>
          </p:cNvSpPr>
          <p:nvPr>
            <p:ph sz="half" idx="2"/>
          </p:nvPr>
        </p:nvSpPr>
        <p:spPr>
          <a:xfrm>
            <a:off x="6227999" y="1127464"/>
            <a:ext cx="5801244" cy="5730536"/>
          </a:xfrm>
        </p:spPr>
        <p:txBody>
          <a:bodyPr numCol="2">
            <a:normAutofit/>
          </a:bodyPr>
          <a:lstStyle/>
          <a:p>
            <a:r>
              <a:rPr lang="en-GB" sz="1100" dirty="0"/>
              <a:t>Reimbursements for medicine expenses</a:t>
            </a:r>
          </a:p>
          <a:p>
            <a:r>
              <a:rPr lang="en-GB" sz="1100" dirty="0"/>
              <a:t>Student loan compensation</a:t>
            </a:r>
          </a:p>
          <a:p>
            <a:r>
              <a:rPr lang="en-GB" sz="1100" dirty="0"/>
              <a:t>Student loan tax deduction</a:t>
            </a:r>
          </a:p>
          <a:p>
            <a:r>
              <a:rPr lang="en-GB" sz="1100" dirty="0"/>
              <a:t>Financial aid for students</a:t>
            </a:r>
          </a:p>
          <a:p>
            <a:r>
              <a:rPr lang="en-GB" sz="1100" dirty="0"/>
              <a:t>Partial sickness allowance</a:t>
            </a:r>
          </a:p>
          <a:p>
            <a:r>
              <a:rPr lang="en-GB" sz="1100" dirty="0"/>
              <a:t>Partial care allowance</a:t>
            </a:r>
          </a:p>
          <a:p>
            <a:r>
              <a:rPr lang="en-GB" sz="1100" dirty="0"/>
              <a:t>Family leave compensation</a:t>
            </a:r>
          </a:p>
          <a:p>
            <a:r>
              <a:rPr lang="en-GB" sz="1100" dirty="0"/>
              <a:t>Basic unemployment allowance</a:t>
            </a:r>
          </a:p>
          <a:p>
            <a:r>
              <a:rPr lang="en-GB" sz="1100" dirty="0"/>
              <a:t>Basic social assistance</a:t>
            </a:r>
          </a:p>
          <a:p>
            <a:r>
              <a:rPr lang="en-GB" sz="1100" dirty="0"/>
              <a:t>Front-veterans’ supplements</a:t>
            </a:r>
          </a:p>
          <a:p>
            <a:r>
              <a:rPr lang="en-GB" sz="1100" dirty="0"/>
              <a:t>Reimbursements for medical expenses</a:t>
            </a:r>
          </a:p>
          <a:p>
            <a:r>
              <a:rPr lang="en-GB" sz="1100" dirty="0"/>
              <a:t>Sickness allowance</a:t>
            </a:r>
          </a:p>
          <a:p>
            <a:r>
              <a:rPr lang="en-GB" sz="1100" dirty="0"/>
              <a:t>Conscript’s allowance</a:t>
            </a:r>
          </a:p>
          <a:p>
            <a:r>
              <a:rPr lang="en-GB" sz="1100" dirty="0"/>
              <a:t>Guarantee pension</a:t>
            </a:r>
          </a:p>
          <a:p>
            <a:r>
              <a:rPr lang="en-GB" sz="1100" dirty="0"/>
              <a:t>Sickness allowance on account of an infectious disease</a:t>
            </a:r>
          </a:p>
          <a:p>
            <a:r>
              <a:rPr lang="en-GB" sz="1100" dirty="0"/>
              <a:t>Disability pension</a:t>
            </a:r>
          </a:p>
          <a:p>
            <a:r>
              <a:rPr lang="en-GB" sz="1100" dirty="0"/>
              <a:t>Labour market subsidy</a:t>
            </a:r>
          </a:p>
          <a:p>
            <a:r>
              <a:rPr lang="en-GB" sz="1100" dirty="0"/>
              <a:t>Occupational health services</a:t>
            </a:r>
          </a:p>
          <a:p>
            <a:r>
              <a:rPr lang="en-GB" sz="1100" dirty="0"/>
              <a:t>Unemployment pension</a:t>
            </a:r>
          </a:p>
          <a:p>
            <a:r>
              <a:rPr lang="en-GB" sz="1100" dirty="0"/>
              <a:t>Intensive medical rehabilitation</a:t>
            </a:r>
          </a:p>
          <a:p>
            <a:r>
              <a:rPr lang="en-GB" sz="1100" dirty="0"/>
              <a:t>Insurance coverage</a:t>
            </a:r>
          </a:p>
          <a:p>
            <a:r>
              <a:rPr lang="en-GB" sz="1100" dirty="0"/>
              <a:t>State-to-state reimbursements</a:t>
            </a:r>
          </a:p>
          <a:p>
            <a:r>
              <a:rPr lang="en-GB" sz="1100" dirty="0"/>
              <a:t>Interpreter assistance for persons with disabilities</a:t>
            </a:r>
          </a:p>
          <a:p>
            <a:r>
              <a:rPr lang="en-GB" sz="1100" dirty="0"/>
              <a:t>Parental allowance</a:t>
            </a:r>
          </a:p>
          <a:p>
            <a:r>
              <a:rPr lang="en-GB" sz="1100" dirty="0"/>
              <a:t>Old-age pension</a:t>
            </a:r>
          </a:p>
          <a:p>
            <a:r>
              <a:rPr lang="en-GB" sz="1100" dirty="0"/>
              <a:t>Job alternation compensation</a:t>
            </a:r>
          </a:p>
          <a:p>
            <a:r>
              <a:rPr lang="en-GB" sz="1100" dirty="0"/>
              <a:t>Private day care allowance</a:t>
            </a:r>
          </a:p>
          <a:p>
            <a:r>
              <a:rPr lang="en-GB" sz="1100" dirty="0"/>
              <a:t>General housing allowance</a:t>
            </a:r>
          </a:p>
          <a:p>
            <a:r>
              <a:rPr lang="en-GB" sz="1100" dirty="0"/>
              <a:t>Maternity grant</a:t>
            </a:r>
          </a:p>
          <a:p>
            <a:r>
              <a:rPr lang="en-GB" sz="1100" dirty="0"/>
              <a:t>Maternity allowance</a:t>
            </a:r>
          </a:p>
          <a:p>
            <a:endParaRPr lang="fi-FI" sz="1100" dirty="0"/>
          </a:p>
        </p:txBody>
      </p:sp>
      <p:sp>
        <p:nvSpPr>
          <p:cNvPr id="8" name="Sisällön paikkamerkki 7"/>
          <p:cNvSpPr>
            <a:spLocks noGrp="1"/>
          </p:cNvSpPr>
          <p:nvPr>
            <p:ph sz="half" idx="1"/>
          </p:nvPr>
        </p:nvSpPr>
        <p:spPr>
          <a:xfrm>
            <a:off x="532660" y="1127464"/>
            <a:ext cx="5346756" cy="5592931"/>
          </a:xfrm>
        </p:spPr>
        <p:txBody>
          <a:bodyPr numCol="2">
            <a:normAutofit/>
          </a:bodyPr>
          <a:lstStyle/>
          <a:p>
            <a:r>
              <a:rPr lang="en-GB" sz="1100" dirty="0"/>
              <a:t>Disability allowance for persons aged 16 years or over</a:t>
            </a:r>
          </a:p>
          <a:p>
            <a:r>
              <a:rPr lang="en-GB" sz="1100" dirty="0"/>
              <a:t>Adoption grant</a:t>
            </a:r>
          </a:p>
          <a:p>
            <a:r>
              <a:rPr lang="en-GB" sz="1100" dirty="0"/>
              <a:t>Disability allowance for persons under the age of 16</a:t>
            </a:r>
          </a:p>
          <a:p>
            <a:r>
              <a:rPr lang="en-GB" sz="1100" dirty="0"/>
              <a:t>Vocational rehabilitation</a:t>
            </a:r>
          </a:p>
          <a:p>
            <a:r>
              <a:rPr lang="en-GB" sz="1100" dirty="0"/>
              <a:t>Meal subsidy</a:t>
            </a:r>
          </a:p>
          <a:p>
            <a:r>
              <a:rPr lang="en-GB" sz="1100" dirty="0"/>
              <a:t>Child maintenance allowance</a:t>
            </a:r>
          </a:p>
          <a:p>
            <a:r>
              <a:rPr lang="en-GB" sz="1100" dirty="0"/>
              <a:t>Care allowance for pensioners</a:t>
            </a:r>
          </a:p>
          <a:p>
            <a:r>
              <a:rPr lang="en-GB" sz="1100" dirty="0"/>
              <a:t>Pension assistance</a:t>
            </a:r>
          </a:p>
          <a:p>
            <a:r>
              <a:rPr lang="en-GB" sz="1100" dirty="0"/>
              <a:t>Housing allowance for pensioners</a:t>
            </a:r>
          </a:p>
          <a:p>
            <a:r>
              <a:rPr lang="en-GB" sz="1100" dirty="0"/>
              <a:t>Special care allowance</a:t>
            </a:r>
          </a:p>
          <a:p>
            <a:r>
              <a:rPr lang="en-GB" sz="1100" dirty="0"/>
              <a:t>Special maternity allowance</a:t>
            </a:r>
          </a:p>
          <a:p>
            <a:r>
              <a:rPr lang="en-GB" sz="1100" dirty="0"/>
              <a:t>EU Disability Card</a:t>
            </a:r>
          </a:p>
          <a:p>
            <a:r>
              <a:rPr lang="en-GB" sz="1100" dirty="0"/>
              <a:t>European Health Insurance Card</a:t>
            </a:r>
          </a:p>
          <a:p>
            <a:r>
              <a:rPr lang="en-GB" sz="1100" dirty="0"/>
              <a:t>Rehabilitation services provided on a discretionary basis</a:t>
            </a:r>
          </a:p>
          <a:p>
            <a:r>
              <a:rPr lang="en-GB" sz="1100" dirty="0"/>
              <a:t>Rights to medical treatment</a:t>
            </a:r>
          </a:p>
          <a:p>
            <a:r>
              <a:rPr lang="en-GB" sz="1100" dirty="0"/>
              <a:t>Paternity allowance</a:t>
            </a:r>
          </a:p>
          <a:p>
            <a:r>
              <a:rPr lang="en-GB" sz="1100" dirty="0"/>
              <a:t>Flexible care allowance</a:t>
            </a:r>
          </a:p>
          <a:p>
            <a:r>
              <a:rPr lang="en-GB" sz="1100" dirty="0"/>
              <a:t>Reimbursement of medical expenses in international situations</a:t>
            </a:r>
          </a:p>
          <a:p>
            <a:r>
              <a:rPr lang="en-GB" sz="1100" dirty="0" err="1"/>
              <a:t>Kela</a:t>
            </a:r>
            <a:r>
              <a:rPr lang="en-GB" sz="1100" dirty="0"/>
              <a:t> Cards</a:t>
            </a:r>
          </a:p>
          <a:p>
            <a:r>
              <a:rPr lang="en-GB" sz="1100" dirty="0"/>
              <a:t>Interest assistance</a:t>
            </a:r>
          </a:p>
          <a:p>
            <a:r>
              <a:rPr lang="en-GB" sz="1100" dirty="0"/>
              <a:t>Child home care allowance</a:t>
            </a:r>
          </a:p>
          <a:p>
            <a:r>
              <a:rPr lang="en-GB" sz="1100" dirty="0"/>
              <a:t>School transport subsidy</a:t>
            </a:r>
          </a:p>
          <a:p>
            <a:r>
              <a:rPr lang="en-GB" sz="1100" dirty="0"/>
              <a:t>Rehabilitative psychotherapy</a:t>
            </a:r>
          </a:p>
          <a:p>
            <a:r>
              <a:rPr lang="en-GB" sz="1100" dirty="0"/>
              <a:t>Rehabilitation allowance</a:t>
            </a:r>
          </a:p>
          <a:p>
            <a:r>
              <a:rPr lang="en-GB" sz="1100" dirty="0"/>
              <a:t>Orphan’s pension</a:t>
            </a:r>
          </a:p>
          <a:p>
            <a:r>
              <a:rPr lang="en-GB" sz="1100" dirty="0"/>
              <a:t>Child increase</a:t>
            </a:r>
          </a:p>
          <a:p>
            <a:r>
              <a:rPr lang="en-GB" sz="1100" dirty="0"/>
              <a:t>Child benefit</a:t>
            </a:r>
          </a:p>
          <a:p>
            <a:r>
              <a:rPr lang="en-GB" sz="1100" dirty="0"/>
              <a:t>Spouse’s pension</a:t>
            </a:r>
          </a:p>
          <a:p>
            <a:r>
              <a:rPr lang="en-GB" sz="1100" dirty="0"/>
              <a:t>Commuting and relocation allowance</a:t>
            </a:r>
          </a:p>
          <a:p>
            <a:r>
              <a:rPr lang="en-GB" sz="1100" dirty="0"/>
              <a:t>Compensation for annual leave costs</a:t>
            </a:r>
          </a:p>
          <a:p>
            <a:r>
              <a:rPr lang="en-GB" sz="1100" dirty="0"/>
              <a:t>Sickness allowance on account of human cell, tissue and organ donation</a:t>
            </a:r>
          </a:p>
        </p:txBody>
      </p:sp>
    </p:spTree>
    <p:extLst>
      <p:ext uri="{BB962C8B-B14F-4D97-AF65-F5344CB8AC3E}">
        <p14:creationId xmlns:p14="http://schemas.microsoft.com/office/powerpoint/2010/main" val="3912421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4BAFF2-76DB-4194-AE71-7560445F4F42}"/>
              </a:ext>
            </a:extLst>
          </p:cNvPr>
          <p:cNvSpPr>
            <a:spLocks noGrp="1"/>
          </p:cNvSpPr>
          <p:nvPr>
            <p:ph type="ctrTitle"/>
          </p:nvPr>
        </p:nvSpPr>
        <p:spPr/>
        <p:txBody>
          <a:bodyPr/>
          <a:lstStyle/>
          <a:p>
            <a:r>
              <a:rPr lang="fi-FI" dirty="0" err="1"/>
              <a:t>Undertstanding</a:t>
            </a:r>
            <a:r>
              <a:rPr lang="fi-FI" dirty="0"/>
              <a:t> </a:t>
            </a:r>
            <a:r>
              <a:rPr lang="fi-FI" dirty="0" err="1"/>
              <a:t>better</a:t>
            </a:r>
            <a:r>
              <a:rPr lang="fi-FI" dirty="0"/>
              <a:t> </a:t>
            </a:r>
          </a:p>
        </p:txBody>
      </p:sp>
      <p:sp>
        <p:nvSpPr>
          <p:cNvPr id="3" name="Alaotsikko 2">
            <a:extLst>
              <a:ext uri="{FF2B5EF4-FFF2-40B4-BE49-F238E27FC236}">
                <a16:creationId xmlns:a16="http://schemas.microsoft.com/office/drawing/2014/main" id="{5EC055FA-6E39-4C50-AD6E-721E6E58C1F0}"/>
              </a:ext>
            </a:extLst>
          </p:cNvPr>
          <p:cNvSpPr>
            <a:spLocks noGrp="1"/>
          </p:cNvSpPr>
          <p:nvPr>
            <p:ph type="subTitle" idx="1"/>
          </p:nvPr>
        </p:nvSpPr>
        <p:spPr/>
        <p:txBody>
          <a:bodyPr/>
          <a:lstStyle/>
          <a:p>
            <a:r>
              <a:rPr lang="fi-FI" dirty="0"/>
              <a:t>Sprint for </a:t>
            </a:r>
            <a:r>
              <a:rPr lang="fi-FI" dirty="0" err="1"/>
              <a:t>young</a:t>
            </a:r>
            <a:r>
              <a:rPr lang="fi-FI" dirty="0"/>
              <a:t> Kela </a:t>
            </a:r>
            <a:r>
              <a:rPr lang="fi-FI" dirty="0" err="1"/>
              <a:t>clients</a:t>
            </a:r>
            <a:r>
              <a:rPr lang="fi-FI" dirty="0"/>
              <a:t> </a:t>
            </a:r>
          </a:p>
        </p:txBody>
      </p:sp>
    </p:spTree>
    <p:extLst>
      <p:ext uri="{BB962C8B-B14F-4D97-AF65-F5344CB8AC3E}">
        <p14:creationId xmlns:p14="http://schemas.microsoft.com/office/powerpoint/2010/main" val="405079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20057" y="269817"/>
            <a:ext cx="10733743" cy="612183"/>
          </a:xfrm>
          <a:solidFill>
            <a:schemeClr val="accent4"/>
          </a:solidFill>
        </p:spPr>
        <p:txBody>
          <a:bodyPr>
            <a:normAutofit fontScale="90000"/>
          </a:bodyPr>
          <a:lstStyle/>
          <a:p>
            <a:r>
              <a:rPr lang="en-GB" dirty="0">
                <a:latin typeface="Segoe UI Semilight" panose="020B0402040204020203" pitchFamily="34" charset="0"/>
                <a:cs typeface="Segoe UI Semilight" panose="020B0402040204020203" pitchFamily="34" charset="0"/>
              </a:rPr>
              <a:t>Understanding the customer’s situation</a:t>
            </a:r>
          </a:p>
        </p:txBody>
      </p:sp>
      <p:sp>
        <p:nvSpPr>
          <p:cNvPr id="3" name="Sisällön paikkamerkki 2"/>
          <p:cNvSpPr>
            <a:spLocks noGrp="1"/>
          </p:cNvSpPr>
          <p:nvPr>
            <p:ph idx="1"/>
          </p:nvPr>
        </p:nvSpPr>
        <p:spPr>
          <a:xfrm>
            <a:off x="935998" y="1100380"/>
            <a:ext cx="10332000" cy="4875620"/>
          </a:xfrm>
          <a:solidFill>
            <a:schemeClr val="accent6">
              <a:lumMod val="40000"/>
              <a:lumOff val="60000"/>
            </a:schemeClr>
          </a:solidFill>
        </p:spPr>
        <p:txBody>
          <a:bodyPr/>
          <a:lstStyle/>
          <a:p>
            <a:r>
              <a:rPr lang="en-GB" sz="2000" dirty="0" err="1">
                <a:solidFill>
                  <a:srgbClr val="003580"/>
                </a:solidFill>
                <a:latin typeface="Segoe UI Semilight" panose="020B0402040204020203" pitchFamily="34" charset="0"/>
                <a:cs typeface="Segoe UI Semilight" panose="020B0402040204020203" pitchFamily="34" charset="0"/>
              </a:rPr>
              <a:t>Kela</a:t>
            </a:r>
            <a:r>
              <a:rPr lang="en-GB" sz="2000" dirty="0">
                <a:solidFill>
                  <a:srgbClr val="003580"/>
                </a:solidFill>
                <a:latin typeface="Segoe UI Semilight" panose="020B0402040204020203" pitchFamily="34" charset="0"/>
                <a:cs typeface="Segoe UI Semilight" panose="020B0402040204020203" pitchFamily="34" charset="0"/>
              </a:rPr>
              <a:t> offers many ways for customers to conduct their business. They can access </a:t>
            </a:r>
            <a:r>
              <a:rPr lang="en-GB" sz="2000" dirty="0" err="1">
                <a:solidFill>
                  <a:srgbClr val="003580"/>
                </a:solidFill>
                <a:latin typeface="Segoe UI Semilight" panose="020B0402040204020203" pitchFamily="34" charset="0"/>
                <a:cs typeface="Segoe UI Semilight" panose="020B0402040204020203" pitchFamily="34" charset="0"/>
              </a:rPr>
              <a:t>Kela’s</a:t>
            </a:r>
            <a:r>
              <a:rPr lang="en-GB" sz="2000" dirty="0">
                <a:solidFill>
                  <a:srgbClr val="003580"/>
                </a:solidFill>
                <a:latin typeface="Segoe UI Semilight" panose="020B0402040204020203" pitchFamily="34" charset="0"/>
                <a:cs typeface="Segoe UI Semilight" panose="020B0402040204020203" pitchFamily="34" charset="0"/>
              </a:rPr>
              <a:t> services through a number of channels that operate seamlessly together</a:t>
            </a:r>
            <a:r>
              <a:rPr lang="en-GB" sz="2000" dirty="0">
                <a:solidFill>
                  <a:srgbClr val="000000"/>
                </a:solidFill>
                <a:latin typeface="Segoe UI Semilight" panose="020B0402040204020203" pitchFamily="34" charset="0"/>
                <a:cs typeface="Segoe UI Semilight" panose="020B0402040204020203" pitchFamily="34" charset="0"/>
              </a:rPr>
              <a:t>.</a:t>
            </a:r>
          </a:p>
          <a:p>
            <a:pPr marL="0" indent="0">
              <a:buNone/>
            </a:pPr>
            <a:r>
              <a:rPr lang="en-GB" sz="2000" dirty="0">
                <a:solidFill>
                  <a:srgbClr val="000000"/>
                </a:solidFill>
                <a:latin typeface="Segoe UI Semilight" panose="020B0402040204020203" pitchFamily="34" charset="0"/>
                <a:cs typeface="Segoe UI Semilight" panose="020B0402040204020203" pitchFamily="34" charset="0"/>
              </a:rPr>
              <a:t> </a:t>
            </a:r>
          </a:p>
          <a:p>
            <a:r>
              <a:rPr lang="en-GB" sz="2000" dirty="0">
                <a:solidFill>
                  <a:srgbClr val="003580"/>
                </a:solidFill>
                <a:latin typeface="Segoe UI Semilight" panose="020B0402040204020203" pitchFamily="34" charset="0"/>
                <a:cs typeface="Segoe UI Semilight" panose="020B0402040204020203" pitchFamily="34" charset="0"/>
              </a:rPr>
              <a:t>Customers can use self-service or interact with a customer service specialist.</a:t>
            </a:r>
          </a:p>
          <a:p>
            <a:pPr marL="0" indent="0">
              <a:buNone/>
            </a:pPr>
            <a:endParaRPr lang="fi-FI" sz="2000" dirty="0">
              <a:solidFill>
                <a:srgbClr val="003580"/>
              </a:solidFill>
              <a:latin typeface="Segoe UI Semilight" panose="020B0402040204020203" pitchFamily="34" charset="0"/>
              <a:cs typeface="Segoe UI Semilight" panose="020B0402040204020203" pitchFamily="34" charset="0"/>
            </a:endParaRPr>
          </a:p>
          <a:p>
            <a:r>
              <a:rPr lang="en-GB" sz="2000" dirty="0">
                <a:solidFill>
                  <a:srgbClr val="003580"/>
                </a:solidFill>
                <a:latin typeface="Segoe UI Semilight" panose="020B0402040204020203" pitchFamily="34" charset="0"/>
                <a:cs typeface="Segoe UI Semilight" panose="020B0402040204020203" pitchFamily="34" charset="0"/>
              </a:rPr>
              <a:t>When customers are directed to the kind of service that best meets their needs, they can conduct their business as quickly and conveniently as possible.</a:t>
            </a:r>
          </a:p>
          <a:p>
            <a:endParaRPr lang="fi-FI" sz="2000" dirty="0">
              <a:solidFill>
                <a:srgbClr val="003580"/>
              </a:solidFill>
              <a:latin typeface="Segoe UI Semilight" panose="020B0402040204020203" pitchFamily="34" charset="0"/>
              <a:cs typeface="Segoe UI Semilight" panose="020B0402040204020203" pitchFamily="34" charset="0"/>
            </a:endParaRPr>
          </a:p>
          <a:p>
            <a:r>
              <a:rPr lang="en-GB" sz="2000" b="1" dirty="0">
                <a:solidFill>
                  <a:srgbClr val="003580"/>
                </a:solidFill>
                <a:latin typeface="Segoe UI Semilight" panose="020B0402040204020203" pitchFamily="34" charset="0"/>
                <a:cs typeface="Segoe UI Semilight" panose="020B0402040204020203" pitchFamily="34" charset="0"/>
              </a:rPr>
              <a:t>Our partners play an important role</a:t>
            </a:r>
            <a:r>
              <a:rPr lang="en-GB" sz="2000" dirty="0">
                <a:solidFill>
                  <a:srgbClr val="003580"/>
                </a:solidFill>
                <a:latin typeface="Segoe UI Semilight" panose="020B0402040204020203" pitchFamily="34" charset="0"/>
                <a:cs typeface="Segoe UI Semilight" panose="020B0402040204020203" pitchFamily="34" charset="0"/>
              </a:rPr>
              <a:t>: customers’ circumstances often require the participation of many government agencies and experts.</a:t>
            </a:r>
          </a:p>
          <a:p>
            <a:pPr marL="0" indent="0">
              <a:buNone/>
            </a:pPr>
            <a:endParaRPr lang="fi-FI" sz="2000" dirty="0">
              <a:solidFill>
                <a:srgbClr val="003580"/>
              </a:solidFill>
              <a:latin typeface="Segoe UI Semilight" panose="020B0402040204020203" pitchFamily="34" charset="0"/>
              <a:cs typeface="Segoe UI Semilight" panose="020B0402040204020203" pitchFamily="34" charset="0"/>
            </a:endParaRPr>
          </a:p>
          <a:p>
            <a:r>
              <a:rPr lang="en-GB" sz="2000" dirty="0">
                <a:solidFill>
                  <a:srgbClr val="003580"/>
                </a:solidFill>
                <a:latin typeface="Segoe UI Semilight" panose="020B0402040204020203" pitchFamily="34" charset="0"/>
                <a:cs typeface="Segoe UI Semilight" panose="020B0402040204020203" pitchFamily="34" charset="0"/>
              </a:rPr>
              <a:t>Together we make sure that our customers receive the benefits due to them reliably and without interruptions. </a:t>
            </a:r>
          </a:p>
          <a:p>
            <a:endParaRPr lang="fi-FI" dirty="0"/>
          </a:p>
        </p:txBody>
      </p:sp>
      <p:sp>
        <p:nvSpPr>
          <p:cNvPr id="4" name="Päivämäärän paikkamerkki 3"/>
          <p:cNvSpPr>
            <a:spLocks noGrp="1"/>
          </p:cNvSpPr>
          <p:nvPr>
            <p:ph type="dt" sz="half" idx="10"/>
          </p:nvPr>
        </p:nvSpPr>
        <p:spPr/>
        <p:txBody>
          <a:bodyPr/>
          <a:lstStyle/>
          <a:p>
            <a:fld id="{DE78420B-006C-4DDF-BAC3-082AC83F42C1}" type="datetime1">
              <a:rPr lang="fi-FI" smtClean="0"/>
              <a:t>15.6.2023</a:t>
            </a:fld>
            <a:endParaRPr lang="fi-FI"/>
          </a:p>
        </p:txBody>
      </p:sp>
      <p:sp>
        <p:nvSpPr>
          <p:cNvPr id="6" name="Dian numeron paikkamerkki 5"/>
          <p:cNvSpPr>
            <a:spLocks noGrp="1"/>
          </p:cNvSpPr>
          <p:nvPr>
            <p:ph type="sldNum" sz="quarter" idx="12"/>
          </p:nvPr>
        </p:nvSpPr>
        <p:spPr/>
        <p:txBody>
          <a:bodyPr/>
          <a:lstStyle/>
          <a:p>
            <a:fld id="{BACC974B-87C7-4714-BD29-488196E8CDD1}" type="slidenum">
              <a:rPr lang="fi-FI" smtClean="0"/>
              <a:t>28</a:t>
            </a:fld>
            <a:endParaRPr lang="fi-FI"/>
          </a:p>
        </p:txBody>
      </p:sp>
      <p:sp>
        <p:nvSpPr>
          <p:cNvPr id="7" name="Alatunnisteen paikkamerkki 4"/>
          <p:cNvSpPr>
            <a:spLocks noGrp="1"/>
          </p:cNvSpPr>
          <p:nvPr>
            <p:ph type="ftr" sz="quarter" idx="11"/>
          </p:nvPr>
        </p:nvSpPr>
        <p:spPr>
          <a:xfrm>
            <a:off x="1994369" y="6146071"/>
            <a:ext cx="7213005" cy="365125"/>
          </a:xfrm>
        </p:spPr>
        <p:txBody>
          <a:bodyPr/>
          <a:lstStyle/>
          <a:p>
            <a:r>
              <a:rPr lang="en-GB"/>
              <a:t>Yksikkö/Projekti/Esittäjä | Esityksen otsikko</a:t>
            </a:r>
          </a:p>
        </p:txBody>
      </p:sp>
    </p:spTree>
    <p:extLst>
      <p:ext uri="{BB962C8B-B14F-4D97-AF65-F5344CB8AC3E}">
        <p14:creationId xmlns:p14="http://schemas.microsoft.com/office/powerpoint/2010/main" val="1248188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1021800" y="209130"/>
            <a:ext cx="10332000" cy="897682"/>
          </a:xfrm>
          <a:solidFill>
            <a:srgbClr val="FFC000"/>
          </a:solidFill>
        </p:spPr>
        <p:txBody>
          <a:bodyPr>
            <a:normAutofit fontScale="90000"/>
          </a:bodyPr>
          <a:lstStyle/>
          <a:p>
            <a:r>
              <a:rPr lang="en-GB" sz="3200" dirty="0">
                <a:solidFill>
                  <a:schemeClr val="tx2"/>
                </a:solidFill>
                <a:latin typeface="Segoe UI Semilight" panose="020B0402040204020203" pitchFamily="34" charset="0"/>
                <a:cs typeface="Segoe UI Semilight" panose="020B0402040204020203" pitchFamily="34" charset="0"/>
              </a:rPr>
              <a:t>Identifying specific groups of customers in order to provide a better service. </a:t>
            </a:r>
          </a:p>
        </p:txBody>
      </p:sp>
      <p:sp>
        <p:nvSpPr>
          <p:cNvPr id="3" name="Dian numeron paikkamerkki 2"/>
          <p:cNvSpPr>
            <a:spLocks noGrp="1"/>
          </p:cNvSpPr>
          <p:nvPr>
            <p:ph type="sldNum" sz="quarter" idx="12"/>
          </p:nvPr>
        </p:nvSpPr>
        <p:spPr/>
        <p:txBody>
          <a:bodyPr/>
          <a:lstStyle/>
          <a:p>
            <a:pPr>
              <a:defRPr/>
            </a:pPr>
            <a:fld id="{CC07B106-8CFE-4494-B9D0-3B9BF9DE43EF}" type="slidenum">
              <a:rPr lang="fi-FI">
                <a:solidFill>
                  <a:srgbClr val="003580"/>
                </a:solidFill>
                <a:latin typeface="Arial"/>
              </a:rPr>
              <a:pPr>
                <a:defRPr/>
              </a:pPr>
              <a:t>29</a:t>
            </a:fld>
            <a:endParaRPr lang="fi-FI">
              <a:solidFill>
                <a:srgbClr val="003580"/>
              </a:solidFill>
              <a:latin typeface="Arial"/>
            </a:endParaRPr>
          </a:p>
        </p:txBody>
      </p:sp>
      <p:sp>
        <p:nvSpPr>
          <p:cNvPr id="5" name="Pyöristetty suorakulmio 4"/>
          <p:cNvSpPr/>
          <p:nvPr/>
        </p:nvSpPr>
        <p:spPr>
          <a:xfrm>
            <a:off x="5218501" y="2127799"/>
            <a:ext cx="2736304" cy="576064"/>
          </a:xfrm>
          <a:prstGeom prst="round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600">
                <a:solidFill>
                  <a:prstClr val="white"/>
                </a:solidFill>
              </a:rPr>
              <a:t>Potential customers</a:t>
            </a:r>
          </a:p>
        </p:txBody>
      </p:sp>
      <p:sp>
        <p:nvSpPr>
          <p:cNvPr id="6" name="Pyöristetty suorakulmio 5"/>
          <p:cNvSpPr/>
          <p:nvPr/>
        </p:nvSpPr>
        <p:spPr>
          <a:xfrm>
            <a:off x="5231904" y="2841537"/>
            <a:ext cx="2736304" cy="576064"/>
          </a:xfrm>
          <a:prstGeom prst="round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600">
                <a:solidFill>
                  <a:prstClr val="white"/>
                </a:solidFill>
              </a:rPr>
              <a:t>Occasional customers</a:t>
            </a:r>
          </a:p>
          <a:p>
            <a:pPr algn="ctr">
              <a:defRPr/>
            </a:pPr>
            <a:r>
              <a:rPr lang="en-GB" sz="1600">
                <a:solidFill>
                  <a:prstClr val="white"/>
                </a:solidFill>
              </a:rPr>
              <a:t>- </a:t>
            </a:r>
            <a:r>
              <a:rPr lang="en-GB" sz="1200">
                <a:solidFill>
                  <a:prstClr val="white"/>
                </a:solidFill>
              </a:rPr>
              <a:t>51% of total</a:t>
            </a:r>
          </a:p>
        </p:txBody>
      </p:sp>
      <p:sp>
        <p:nvSpPr>
          <p:cNvPr id="7" name="Pyöristetty suorakulmio 6"/>
          <p:cNvSpPr/>
          <p:nvPr/>
        </p:nvSpPr>
        <p:spPr>
          <a:xfrm>
            <a:off x="5231904" y="3518920"/>
            <a:ext cx="2736304" cy="576064"/>
          </a:xfrm>
          <a:prstGeom prst="round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600" dirty="0">
                <a:solidFill>
                  <a:prstClr val="white"/>
                </a:solidFill>
              </a:rPr>
              <a:t>Frequent customers</a:t>
            </a:r>
          </a:p>
          <a:p>
            <a:pPr algn="ctr">
              <a:defRPr/>
            </a:pPr>
            <a:r>
              <a:rPr lang="en-GB" sz="1600" dirty="0">
                <a:solidFill>
                  <a:prstClr val="white"/>
                </a:solidFill>
              </a:rPr>
              <a:t>- </a:t>
            </a:r>
            <a:r>
              <a:rPr lang="en-GB" sz="1200" dirty="0">
                <a:solidFill>
                  <a:prstClr val="white"/>
                </a:solidFill>
              </a:rPr>
              <a:t>44% of total</a:t>
            </a:r>
          </a:p>
        </p:txBody>
      </p:sp>
      <p:sp>
        <p:nvSpPr>
          <p:cNvPr id="8" name="Pyöristetty suorakulmio 7"/>
          <p:cNvSpPr/>
          <p:nvPr/>
        </p:nvSpPr>
        <p:spPr>
          <a:xfrm>
            <a:off x="5218501" y="4201294"/>
            <a:ext cx="2736304" cy="576064"/>
          </a:xfrm>
          <a:prstGeom prst="round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300"/>
              </a:lnSpc>
              <a:defRPr/>
            </a:pPr>
            <a:r>
              <a:rPr lang="en-GB" sz="1600" dirty="0">
                <a:solidFill>
                  <a:prstClr val="white"/>
                </a:solidFill>
              </a:rPr>
              <a:t>Customers whose circumstances are changing</a:t>
            </a:r>
          </a:p>
          <a:p>
            <a:pPr algn="ctr">
              <a:lnSpc>
                <a:spcPts val="1300"/>
              </a:lnSpc>
              <a:defRPr/>
            </a:pPr>
            <a:r>
              <a:rPr lang="en-GB" sz="1600" dirty="0">
                <a:solidFill>
                  <a:prstClr val="white"/>
                </a:solidFill>
              </a:rPr>
              <a:t>- </a:t>
            </a:r>
            <a:r>
              <a:rPr lang="en-GB" sz="1200" dirty="0">
                <a:solidFill>
                  <a:prstClr val="white"/>
                </a:solidFill>
              </a:rPr>
              <a:t>6% of total</a:t>
            </a:r>
          </a:p>
        </p:txBody>
      </p:sp>
      <p:sp>
        <p:nvSpPr>
          <p:cNvPr id="9" name="Pyöristetty suorakulmio 8"/>
          <p:cNvSpPr/>
          <p:nvPr/>
        </p:nvSpPr>
        <p:spPr>
          <a:xfrm>
            <a:off x="5218501" y="4869160"/>
            <a:ext cx="2736304" cy="576064"/>
          </a:xfrm>
          <a:prstGeom prst="round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600" dirty="0">
                <a:solidFill>
                  <a:prstClr val="white"/>
                </a:solidFill>
              </a:rPr>
              <a:t>Special customers</a:t>
            </a:r>
          </a:p>
          <a:p>
            <a:pPr algn="ctr">
              <a:defRPr/>
            </a:pPr>
            <a:r>
              <a:rPr lang="en-GB" sz="1600" dirty="0">
                <a:solidFill>
                  <a:prstClr val="white"/>
                </a:solidFill>
              </a:rPr>
              <a:t>- </a:t>
            </a:r>
            <a:r>
              <a:rPr lang="en-GB" sz="1200" dirty="0">
                <a:solidFill>
                  <a:prstClr val="white"/>
                </a:solidFill>
              </a:rPr>
              <a:t>2% of total</a:t>
            </a:r>
          </a:p>
        </p:txBody>
      </p:sp>
      <p:sp>
        <p:nvSpPr>
          <p:cNvPr id="11" name="Suorakulmainen kolmio 10"/>
          <p:cNvSpPr/>
          <p:nvPr/>
        </p:nvSpPr>
        <p:spPr>
          <a:xfrm rot="10800000" flipH="1">
            <a:off x="8363136" y="2374877"/>
            <a:ext cx="1788254" cy="2700817"/>
          </a:xfrm>
          <a:prstGeom prst="rtTriangle">
            <a:avLst/>
          </a:prstGeom>
          <a:solidFill>
            <a:schemeClr val="accent4"/>
          </a:solidFill>
          <a:ln w="28575">
            <a:solidFill>
              <a:schemeClr val="accent4"/>
            </a:solidFill>
          </a:ln>
          <a:scene3d>
            <a:camera prst="orthographicFront">
              <a:rot lat="0" lon="2159998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sz="1600">
              <a:solidFill>
                <a:prstClr val="white"/>
              </a:solidFill>
              <a:latin typeface="MetaNormalLF-Caps" panose="020B0502030000020004" pitchFamily="34" charset="0"/>
            </a:endParaRPr>
          </a:p>
        </p:txBody>
      </p:sp>
      <p:sp>
        <p:nvSpPr>
          <p:cNvPr id="12" name="Suorakulmainen kolmio 11"/>
          <p:cNvSpPr/>
          <p:nvPr/>
        </p:nvSpPr>
        <p:spPr>
          <a:xfrm>
            <a:off x="8352935" y="2384693"/>
            <a:ext cx="1860448" cy="2772499"/>
          </a:xfrm>
          <a:prstGeom prst="rtTriangle">
            <a:avLst/>
          </a:prstGeom>
          <a:solidFill>
            <a:schemeClr val="tx2"/>
          </a:solidFill>
          <a:ln w="28575">
            <a:solidFill>
              <a:schemeClr val="tx2"/>
            </a:solidFill>
          </a:ln>
          <a:scene3d>
            <a:camera prst="orthographicFront">
              <a:rot lat="0" lon="107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i-FI" sz="1600" dirty="0">
              <a:solidFill>
                <a:prstClr val="white"/>
              </a:solidFill>
              <a:latin typeface="MetaNormalLF-Caps" panose="020B0502030000020004" pitchFamily="34" charset="0"/>
            </a:endParaRPr>
          </a:p>
        </p:txBody>
      </p:sp>
      <p:sp>
        <p:nvSpPr>
          <p:cNvPr id="14" name="Tekstiruutu 13"/>
          <p:cNvSpPr txBox="1"/>
          <p:nvPr/>
        </p:nvSpPr>
        <p:spPr>
          <a:xfrm>
            <a:off x="8814918" y="3795936"/>
            <a:ext cx="1429462" cy="2062103"/>
          </a:xfrm>
          <a:prstGeom prst="rect">
            <a:avLst/>
          </a:prstGeom>
          <a:noFill/>
        </p:spPr>
        <p:txBody>
          <a:bodyPr wrap="square" rtlCol="0">
            <a:spAutoFit/>
          </a:bodyPr>
          <a:lstStyle/>
          <a:p>
            <a:pPr algn="r">
              <a:defRPr/>
            </a:pPr>
            <a:r>
              <a:rPr lang="en-GB" sz="1600" dirty="0">
                <a:solidFill>
                  <a:schemeClr val="bg1"/>
                </a:solidFill>
              </a:rPr>
              <a:t>Need resources from </a:t>
            </a:r>
            <a:r>
              <a:rPr lang="en-GB" sz="1600" dirty="0" err="1">
                <a:solidFill>
                  <a:schemeClr val="bg1"/>
                </a:solidFill>
              </a:rPr>
              <a:t>Kela</a:t>
            </a:r>
            <a:r>
              <a:rPr lang="en-GB" sz="1600" dirty="0">
                <a:solidFill>
                  <a:schemeClr val="bg1"/>
                </a:solidFill>
              </a:rPr>
              <a:t> or support to access services</a:t>
            </a:r>
          </a:p>
          <a:p>
            <a:pPr algn="r">
              <a:defRPr/>
            </a:pPr>
            <a:endParaRPr lang="en-GB" sz="1600" dirty="0">
              <a:solidFill>
                <a:schemeClr val="bg1"/>
              </a:solidFill>
            </a:endParaRPr>
          </a:p>
          <a:p>
            <a:pPr algn="r">
              <a:defRPr/>
            </a:pPr>
            <a:endParaRPr lang="fi-FI" sz="1600" dirty="0">
              <a:solidFill>
                <a:srgbClr val="FF0000"/>
              </a:solidFill>
            </a:endParaRPr>
          </a:p>
        </p:txBody>
      </p:sp>
      <p:sp>
        <p:nvSpPr>
          <p:cNvPr id="15" name="Tekstiruutu 14"/>
          <p:cNvSpPr txBox="1"/>
          <p:nvPr/>
        </p:nvSpPr>
        <p:spPr>
          <a:xfrm>
            <a:off x="8327592" y="2508363"/>
            <a:ext cx="1270950" cy="830997"/>
          </a:xfrm>
          <a:prstGeom prst="rect">
            <a:avLst/>
          </a:prstGeom>
          <a:noFill/>
        </p:spPr>
        <p:txBody>
          <a:bodyPr wrap="square" rtlCol="0">
            <a:spAutoFit/>
          </a:bodyPr>
          <a:lstStyle/>
          <a:p>
            <a:pPr>
              <a:defRPr/>
            </a:pPr>
            <a:r>
              <a:rPr lang="en-GB" sz="1600" dirty="0">
                <a:solidFill>
                  <a:prstClr val="white"/>
                </a:solidFill>
              </a:rPr>
              <a:t>Size of customer group</a:t>
            </a:r>
          </a:p>
        </p:txBody>
      </p:sp>
      <p:sp>
        <p:nvSpPr>
          <p:cNvPr id="16" name="Tekstiruutu 15"/>
          <p:cNvSpPr txBox="1"/>
          <p:nvPr/>
        </p:nvSpPr>
        <p:spPr>
          <a:xfrm>
            <a:off x="2100016" y="1894128"/>
            <a:ext cx="2808312" cy="830997"/>
          </a:xfrm>
          <a:prstGeom prst="rect">
            <a:avLst/>
          </a:prstGeom>
          <a:solidFill>
            <a:schemeClr val="accent2"/>
          </a:solidFill>
        </p:spPr>
        <p:txBody>
          <a:bodyPr wrap="square" rtlCol="0">
            <a:spAutoFit/>
          </a:bodyPr>
          <a:lstStyle/>
          <a:p>
            <a:pPr>
              <a:defRPr/>
            </a:pPr>
            <a:r>
              <a:rPr lang="en-GB" sz="1600" b="1" dirty="0">
                <a:solidFill>
                  <a:srgbClr val="003580"/>
                </a:solidFill>
              </a:rPr>
              <a:t>Customers’ circumstances vary, and so do their needs for </a:t>
            </a:r>
            <a:r>
              <a:rPr lang="en-GB" sz="1600" b="1" dirty="0" err="1">
                <a:solidFill>
                  <a:srgbClr val="003580"/>
                </a:solidFill>
              </a:rPr>
              <a:t>Kela’s</a:t>
            </a:r>
            <a:r>
              <a:rPr lang="en-GB" sz="1600" b="1" dirty="0">
                <a:solidFill>
                  <a:srgbClr val="003580"/>
                </a:solidFill>
              </a:rPr>
              <a:t> services.</a:t>
            </a:r>
          </a:p>
        </p:txBody>
      </p:sp>
      <p:sp>
        <p:nvSpPr>
          <p:cNvPr id="17" name="Suorakulmio 16"/>
          <p:cNvSpPr/>
          <p:nvPr/>
        </p:nvSpPr>
        <p:spPr>
          <a:xfrm>
            <a:off x="1719198" y="4528522"/>
            <a:ext cx="3098095" cy="461665"/>
          </a:xfrm>
          <a:prstGeom prst="rect">
            <a:avLst/>
          </a:prstGeom>
        </p:spPr>
        <p:txBody>
          <a:bodyPr wrap="square">
            <a:spAutoFit/>
          </a:bodyPr>
          <a:lstStyle/>
          <a:p>
            <a:pPr algn="ctr">
              <a:defRPr/>
            </a:pPr>
            <a:r>
              <a:rPr lang="en-GB" sz="1200">
                <a:solidFill>
                  <a:srgbClr val="003580"/>
                </a:solidFill>
                <a:latin typeface="Arial"/>
              </a:rPr>
              <a:t>Scheduled appointments and multiprofessional services</a:t>
            </a:r>
          </a:p>
          <a:p>
            <a:pPr algn="ctr">
              <a:defRPr/>
            </a:pPr>
            <a:endParaRPr lang="en-GB" sz="1200">
              <a:solidFill>
                <a:srgbClr val="003580"/>
              </a:solidFill>
              <a:latin typeface="Arial"/>
            </a:endParaRPr>
          </a:p>
        </p:txBody>
      </p:sp>
      <p:sp>
        <p:nvSpPr>
          <p:cNvPr id="18" name="Suorakulmio 17"/>
          <p:cNvSpPr/>
          <p:nvPr/>
        </p:nvSpPr>
        <p:spPr>
          <a:xfrm>
            <a:off x="1775520" y="4201296"/>
            <a:ext cx="3168352" cy="123073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fi-FI">
              <a:solidFill>
                <a:prstClr val="white"/>
              </a:solidFill>
              <a:latin typeface="Arial"/>
            </a:endParaRPr>
          </a:p>
        </p:txBody>
      </p:sp>
      <p:sp>
        <p:nvSpPr>
          <p:cNvPr id="19" name="Suorakulmio 18"/>
          <p:cNvSpPr/>
          <p:nvPr/>
        </p:nvSpPr>
        <p:spPr>
          <a:xfrm>
            <a:off x="1775520" y="2817878"/>
            <a:ext cx="3168352" cy="130967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defRPr/>
            </a:pPr>
            <a:endParaRPr lang="fi-FI">
              <a:solidFill>
                <a:prstClr val="white"/>
              </a:solidFill>
              <a:latin typeface="Arial"/>
            </a:endParaRPr>
          </a:p>
        </p:txBody>
      </p:sp>
      <p:sp>
        <p:nvSpPr>
          <p:cNvPr id="20" name="Tekstiruutu 19"/>
          <p:cNvSpPr txBox="1"/>
          <p:nvPr/>
        </p:nvSpPr>
        <p:spPr>
          <a:xfrm>
            <a:off x="2081784" y="3147608"/>
            <a:ext cx="2555824" cy="738664"/>
          </a:xfrm>
          <a:prstGeom prst="rect">
            <a:avLst/>
          </a:prstGeom>
          <a:solidFill>
            <a:schemeClr val="accent6">
              <a:lumMod val="40000"/>
              <a:lumOff val="60000"/>
            </a:schemeClr>
          </a:solidFill>
        </p:spPr>
        <p:txBody>
          <a:bodyPr wrap="square" rtlCol="0">
            <a:spAutoFit/>
          </a:bodyPr>
          <a:lstStyle/>
          <a:p>
            <a:pPr algn="ctr">
              <a:defRPr/>
            </a:pPr>
            <a:r>
              <a:rPr lang="en-GB" sz="1400" b="1" dirty="0">
                <a:solidFill>
                  <a:srgbClr val="003580"/>
                </a:solidFill>
              </a:rPr>
              <a:t>Online service, direct reimbursement, service guidance and expert services</a:t>
            </a:r>
          </a:p>
        </p:txBody>
      </p:sp>
      <p:sp>
        <p:nvSpPr>
          <p:cNvPr id="2" name="Tekstiruutu 1"/>
          <p:cNvSpPr txBox="1"/>
          <p:nvPr/>
        </p:nvSpPr>
        <p:spPr>
          <a:xfrm>
            <a:off x="2100016" y="4408714"/>
            <a:ext cx="2480148" cy="738664"/>
          </a:xfrm>
          <a:prstGeom prst="rect">
            <a:avLst/>
          </a:prstGeom>
          <a:solidFill>
            <a:schemeClr val="accent4">
              <a:lumMod val="40000"/>
              <a:lumOff val="60000"/>
            </a:schemeClr>
          </a:solidFill>
        </p:spPr>
        <p:txBody>
          <a:bodyPr wrap="square" rtlCol="0">
            <a:spAutoFit/>
          </a:bodyPr>
          <a:lstStyle/>
          <a:p>
            <a:pPr algn="ctr">
              <a:defRPr/>
            </a:pPr>
            <a:r>
              <a:rPr lang="en-GB" sz="1400" b="1" dirty="0">
                <a:solidFill>
                  <a:srgbClr val="003580"/>
                </a:solidFill>
              </a:rPr>
              <a:t>Scheduled appointments and </a:t>
            </a:r>
            <a:r>
              <a:rPr lang="en-GB" sz="1400" b="1" dirty="0" err="1">
                <a:solidFill>
                  <a:srgbClr val="003580"/>
                </a:solidFill>
              </a:rPr>
              <a:t>multiprofessional</a:t>
            </a:r>
            <a:r>
              <a:rPr lang="en-GB" sz="1400" b="1" dirty="0">
                <a:solidFill>
                  <a:srgbClr val="003580"/>
                </a:solidFill>
              </a:rPr>
              <a:t> services</a:t>
            </a:r>
          </a:p>
          <a:p>
            <a:pPr algn="ctr">
              <a:defRPr/>
            </a:pPr>
            <a:endParaRPr lang="en-GB" sz="1400" dirty="0">
              <a:solidFill>
                <a:srgbClr val="003580"/>
              </a:solidFill>
            </a:endParaRPr>
          </a:p>
        </p:txBody>
      </p:sp>
      <p:sp>
        <p:nvSpPr>
          <p:cNvPr id="21" name="Alatunnisteen paikkamerkki 4"/>
          <p:cNvSpPr>
            <a:spLocks noGrp="1"/>
          </p:cNvSpPr>
          <p:nvPr>
            <p:ph type="ftr" sz="quarter" idx="11"/>
          </p:nvPr>
        </p:nvSpPr>
        <p:spPr>
          <a:xfrm>
            <a:off x="1994369" y="6146071"/>
            <a:ext cx="7213005" cy="365125"/>
          </a:xfrm>
        </p:spPr>
        <p:txBody>
          <a:bodyPr/>
          <a:lstStyle/>
          <a:p>
            <a:r>
              <a:rPr lang="en-GB"/>
              <a:t>Yksikkö/Projekti/Esittäjä | Esityksen otsikko</a:t>
            </a:r>
          </a:p>
        </p:txBody>
      </p:sp>
      <p:sp>
        <p:nvSpPr>
          <p:cNvPr id="10" name="Tekstiruutu 9"/>
          <p:cNvSpPr txBox="1"/>
          <p:nvPr/>
        </p:nvSpPr>
        <p:spPr>
          <a:xfrm>
            <a:off x="1380931" y="1291429"/>
            <a:ext cx="9208089" cy="338554"/>
          </a:xfrm>
          <a:prstGeom prst="rect">
            <a:avLst/>
          </a:prstGeom>
          <a:noFill/>
        </p:spPr>
        <p:txBody>
          <a:bodyPr wrap="square" rtlCol="0">
            <a:spAutoFit/>
          </a:bodyPr>
          <a:lstStyle/>
          <a:p>
            <a:r>
              <a:rPr lang="en-GB" sz="1600" b="1" dirty="0">
                <a:solidFill>
                  <a:schemeClr val="tx2"/>
                </a:solidFill>
                <a:latin typeface="Segoe UI Semilight" panose="020B0402040204020203" pitchFamily="34" charset="0"/>
                <a:cs typeface="Segoe UI Semilight" panose="020B0402040204020203" pitchFamily="34" charset="0"/>
              </a:rPr>
              <a:t>We direct customers towards the most appropriate channel, but they make the final choice.</a:t>
            </a:r>
          </a:p>
        </p:txBody>
      </p:sp>
      <p:sp>
        <p:nvSpPr>
          <p:cNvPr id="22" name="Tekstiruutu 21">
            <a:extLst>
              <a:ext uri="{FF2B5EF4-FFF2-40B4-BE49-F238E27FC236}">
                <a16:creationId xmlns:a16="http://schemas.microsoft.com/office/drawing/2014/main" id="{68D54922-C5ED-42B2-85E7-78AC6F7482F6}"/>
              </a:ext>
            </a:extLst>
          </p:cNvPr>
          <p:cNvSpPr txBox="1"/>
          <p:nvPr/>
        </p:nvSpPr>
        <p:spPr>
          <a:xfrm>
            <a:off x="8814918" y="5315437"/>
            <a:ext cx="2488537" cy="1384995"/>
          </a:xfrm>
          <a:prstGeom prst="rect">
            <a:avLst/>
          </a:prstGeom>
          <a:solidFill>
            <a:srgbClr val="FF5050"/>
          </a:solidFill>
        </p:spPr>
        <p:txBody>
          <a:bodyPr wrap="square">
            <a:spAutoFit/>
          </a:bodyPr>
          <a:lstStyle/>
          <a:p>
            <a:pPr>
              <a:defRPr/>
            </a:pPr>
            <a:r>
              <a:rPr lang="fi-FI" sz="1200" b="1" dirty="0" err="1">
                <a:latin typeface="Calibri" panose="020F0502020204030204"/>
              </a:rPr>
              <a:t>Clients</a:t>
            </a:r>
            <a:r>
              <a:rPr kumimoji="0" lang="fi-FI" sz="1200" b="1" i="0" u="none" strike="noStrike" kern="1200" cap="none" spc="0" normalizeH="0" baseline="0" noProof="0" dirty="0">
                <a:ln>
                  <a:noFill/>
                </a:ln>
                <a:effectLst/>
                <a:uLnTx/>
                <a:uFillTx/>
                <a:latin typeface="Calibri" panose="020F0502020204030204"/>
                <a:ea typeface="+mn-ea"/>
                <a:cs typeface="+mn-cs"/>
              </a:rPr>
              <a:t>:</a:t>
            </a:r>
            <a:r>
              <a:rPr lang="fi-FI" sz="1200" b="1" dirty="0">
                <a:latin typeface="Calibri" panose="020F0502020204030204"/>
              </a:rPr>
              <a:t>		</a:t>
            </a:r>
            <a:r>
              <a:rPr kumimoji="0" lang="fi-FI" sz="1200" b="1" i="0" u="none" strike="noStrike" kern="1200" cap="none" spc="0" normalizeH="0" baseline="0" noProof="0" dirty="0">
                <a:ln>
                  <a:noFill/>
                </a:ln>
                <a:effectLst/>
                <a:uLnTx/>
                <a:uFillTx/>
                <a:latin typeface="Calibri" panose="020F0502020204030204"/>
                <a:ea typeface="+mn-ea"/>
                <a:cs typeface="+mn-cs"/>
              </a:rPr>
              <a:t>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effectLst/>
                <a:uLnTx/>
                <a:uFillTx/>
                <a:latin typeface="Calibri" panose="020F0502020204030204"/>
                <a:ea typeface="+mn-ea"/>
                <a:cs typeface="+mn-cs"/>
              </a:rPr>
              <a:t>Applications: </a:t>
            </a:r>
            <a:r>
              <a:rPr lang="fi-FI" sz="1200" b="1" dirty="0">
                <a:latin typeface="Calibri" panose="020F0502020204030204"/>
              </a:rPr>
              <a:t>		</a:t>
            </a:r>
            <a:r>
              <a:rPr kumimoji="0" lang="fi-FI" sz="1200" b="1" i="0" u="none" strike="noStrike" kern="1200" cap="none" spc="0" normalizeH="0" baseline="0" noProof="0" dirty="0">
                <a:ln>
                  <a:noFill/>
                </a:ln>
                <a:effectLst/>
                <a:uLnTx/>
                <a:uFillTx/>
                <a:latin typeface="Calibri" panose="020F0502020204030204"/>
                <a:ea typeface="+mn-ea"/>
                <a:cs typeface="+mn-cs"/>
              </a:rPr>
              <a:t> 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err="1">
                <a:ln>
                  <a:noFill/>
                </a:ln>
                <a:effectLst/>
                <a:uLnTx/>
                <a:uFillTx/>
                <a:latin typeface="Calibri" panose="020F0502020204030204"/>
                <a:ea typeface="+mn-ea"/>
                <a:cs typeface="+mn-cs"/>
              </a:rPr>
              <a:t>Contact</a:t>
            </a:r>
            <a:r>
              <a:rPr kumimoji="0" lang="fi-FI" sz="1200" b="1" i="0" u="none" strike="noStrike" kern="1200" cap="none" spc="0" normalizeH="0" baseline="0" noProof="0" dirty="0">
                <a:ln>
                  <a:noFill/>
                </a:ln>
                <a:effectLst/>
                <a:uLnTx/>
                <a:uFillTx/>
                <a:latin typeface="Calibri" panose="020F0502020204030204"/>
                <a:ea typeface="+mn-ea"/>
                <a:cs typeface="+mn-cs"/>
              </a:rPr>
              <a:t>		 56%</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err="1">
                <a:latin typeface="Calibri" panose="020F0502020204030204"/>
              </a:rPr>
              <a:t>Work</a:t>
            </a:r>
            <a:r>
              <a:rPr lang="fi-FI" sz="1200" b="1" dirty="0">
                <a:latin typeface="Calibri" panose="020F0502020204030204"/>
              </a:rPr>
              <a:t> </a:t>
            </a:r>
            <a:r>
              <a:rPr lang="fi-FI" sz="1200" b="1" dirty="0" err="1">
                <a:latin typeface="Calibri" panose="020F0502020204030204"/>
              </a:rPr>
              <a:t>force</a:t>
            </a:r>
            <a:r>
              <a:rPr lang="fi-FI" sz="1200" b="1" dirty="0">
                <a:latin typeface="Calibri" panose="020F0502020204030204"/>
              </a:rPr>
              <a:t>		</a:t>
            </a:r>
            <a:r>
              <a:rPr kumimoji="0" lang="fi-FI" sz="1200" b="1" i="0" u="none" strike="noStrike" kern="1200" cap="none" spc="0" normalizeH="0" baseline="0" noProof="0" dirty="0">
                <a:ln>
                  <a:noFill/>
                </a:ln>
                <a:effectLst/>
                <a:uLnTx/>
                <a:uFillTx/>
                <a:latin typeface="Calibri" panose="020F0502020204030204"/>
                <a:ea typeface="+mn-ea"/>
                <a:cs typeface="+mn-cs"/>
              </a:rPr>
              <a:t> 40%</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err="1">
                <a:latin typeface="Calibri" panose="020F0502020204030204"/>
              </a:rPr>
              <a:t>Failure</a:t>
            </a:r>
            <a:r>
              <a:rPr lang="fi-FI" sz="1200" b="1" dirty="0">
                <a:latin typeface="Calibri" panose="020F0502020204030204"/>
              </a:rPr>
              <a:t> </a:t>
            </a:r>
            <a:r>
              <a:rPr lang="fi-FI" sz="1200" b="1" dirty="0" err="1">
                <a:latin typeface="Calibri" panose="020F0502020204030204"/>
              </a:rPr>
              <a:t>demand</a:t>
            </a:r>
            <a:r>
              <a:rPr lang="fi-FI" sz="1200" b="1" dirty="0">
                <a:latin typeface="Calibri" panose="020F0502020204030204"/>
              </a:rPr>
              <a:t> 	 </a:t>
            </a:r>
            <a:r>
              <a:rPr kumimoji="0" lang="fi-FI" sz="1200" b="1" i="0" u="none" strike="noStrike" kern="1200" cap="none" spc="0" normalizeH="0" baseline="0" noProof="0" dirty="0">
                <a:ln>
                  <a:noFill/>
                </a:ln>
                <a:effectLst/>
                <a:uLnTx/>
                <a:uFillTx/>
                <a:latin typeface="Calibri" panose="020F0502020204030204"/>
                <a:ea typeface="+mn-ea"/>
                <a:cs typeface="+mn-cs"/>
              </a:rPr>
              <a:t>66%</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err="1">
                <a:latin typeface="Calibri" panose="020F0502020204030204"/>
              </a:rPr>
              <a:t>Payment</a:t>
            </a:r>
            <a:r>
              <a:rPr lang="fi-FI" sz="1200" b="1" dirty="0">
                <a:latin typeface="Calibri" panose="020F0502020204030204"/>
              </a:rPr>
              <a:t>		</a:t>
            </a:r>
            <a:r>
              <a:rPr kumimoji="0" lang="fi-FI" sz="1200" b="1" i="0" u="none" strike="noStrike" kern="1200" cap="none" spc="0" normalizeH="0" baseline="0" noProof="0" dirty="0">
                <a:ln>
                  <a:noFill/>
                </a:ln>
                <a:effectLst/>
                <a:uLnTx/>
                <a:uFillTx/>
                <a:latin typeface="Calibri" panose="020F0502020204030204"/>
                <a:ea typeface="+mn-ea"/>
                <a:cs typeface="+mn-cs"/>
              </a:rPr>
              <a:t> 19%</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latin typeface="Calibri" panose="020F0502020204030204"/>
              </a:rPr>
              <a:t>Money		</a:t>
            </a:r>
            <a:r>
              <a:rPr kumimoji="0" lang="fi-FI" sz="1200" b="1" i="0" u="none" strike="noStrike" kern="1200" cap="none" spc="0" normalizeH="0" baseline="0" noProof="0" dirty="0">
                <a:ln>
                  <a:noFill/>
                </a:ln>
                <a:effectLst/>
                <a:uLnTx/>
                <a:uFillTx/>
                <a:latin typeface="Calibri" panose="020F0502020204030204"/>
                <a:ea typeface="+mn-ea"/>
                <a:cs typeface="+mn-cs"/>
              </a:rPr>
              <a:t>  29%</a:t>
            </a:r>
            <a:endParaRPr lang="fi-FI" sz="1200" b="1" dirty="0"/>
          </a:p>
        </p:txBody>
      </p:sp>
      <p:sp>
        <p:nvSpPr>
          <p:cNvPr id="13" name="Nuoli: Oikea 12">
            <a:extLst>
              <a:ext uri="{FF2B5EF4-FFF2-40B4-BE49-F238E27FC236}">
                <a16:creationId xmlns:a16="http://schemas.microsoft.com/office/drawing/2014/main" id="{854994BF-20D1-4074-8F05-A3E90334B3BB}"/>
              </a:ext>
            </a:extLst>
          </p:cNvPr>
          <p:cNvSpPr/>
          <p:nvPr/>
        </p:nvSpPr>
        <p:spPr>
          <a:xfrm rot="12468431">
            <a:off x="7771774" y="4936986"/>
            <a:ext cx="978408" cy="8303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782497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sz="half" idx="1"/>
          </p:nvPr>
        </p:nvSpPr>
        <p:spPr>
          <a:xfrm>
            <a:off x="6207760" y="1558438"/>
            <a:ext cx="5935631" cy="4176000"/>
          </a:xfrm>
        </p:spPr>
        <p:txBody>
          <a:bodyPr/>
          <a:lstStyle/>
          <a:p>
            <a:r>
              <a:rPr lang="fi-FI" sz="2800" b="1" dirty="0" err="1"/>
              <a:t>Social</a:t>
            </a:r>
            <a:r>
              <a:rPr lang="fi-FI" sz="2800" b="1" dirty="0"/>
              <a:t> </a:t>
            </a:r>
            <a:r>
              <a:rPr lang="fi-FI" sz="2800" b="1" dirty="0" err="1"/>
              <a:t>security</a:t>
            </a:r>
            <a:r>
              <a:rPr lang="fi-FI" sz="2800" b="1" dirty="0"/>
              <a:t> </a:t>
            </a:r>
            <a:r>
              <a:rPr lang="fi-FI" sz="2800" b="1" dirty="0" err="1"/>
              <a:t>generally</a:t>
            </a:r>
            <a:r>
              <a:rPr lang="fi-FI" sz="2800" b="1" dirty="0"/>
              <a:t> in Finland</a:t>
            </a:r>
          </a:p>
          <a:p>
            <a:r>
              <a:rPr lang="fi-FI" sz="2800" b="1" dirty="0"/>
              <a:t>Kela (</a:t>
            </a:r>
            <a:r>
              <a:rPr lang="fi-FI" sz="2800" b="1" dirty="0" err="1"/>
              <a:t>Social</a:t>
            </a:r>
            <a:r>
              <a:rPr lang="fi-FI" sz="2800" b="1" dirty="0"/>
              <a:t> </a:t>
            </a:r>
            <a:r>
              <a:rPr lang="fi-FI" sz="2800" b="1" dirty="0" err="1"/>
              <a:t>security</a:t>
            </a:r>
            <a:r>
              <a:rPr lang="fi-FI" sz="2800" b="1" dirty="0"/>
              <a:t> </a:t>
            </a:r>
            <a:r>
              <a:rPr lang="fi-FI" sz="2800" b="1" dirty="0" err="1"/>
              <a:t>institution</a:t>
            </a:r>
            <a:r>
              <a:rPr lang="fi-FI" sz="2800" b="1" dirty="0"/>
              <a:t> of Finland)</a:t>
            </a:r>
          </a:p>
          <a:p>
            <a:r>
              <a:rPr lang="fi-FI" sz="2800" b="1" dirty="0" err="1"/>
              <a:t>Temporary</a:t>
            </a:r>
            <a:r>
              <a:rPr lang="fi-FI" sz="2800" b="1" dirty="0"/>
              <a:t> </a:t>
            </a:r>
            <a:r>
              <a:rPr lang="fi-FI" sz="2800" b="1" dirty="0" err="1"/>
              <a:t>changes</a:t>
            </a:r>
            <a:r>
              <a:rPr lang="fi-FI" sz="2800" b="1" dirty="0"/>
              <a:t> for </a:t>
            </a:r>
            <a:r>
              <a:rPr lang="fi-FI" sz="2800" b="1" dirty="0" err="1"/>
              <a:t>benefits</a:t>
            </a:r>
            <a:r>
              <a:rPr lang="fi-FI" sz="2800" b="1" dirty="0"/>
              <a:t> 2020-2023</a:t>
            </a:r>
          </a:p>
          <a:p>
            <a:r>
              <a:rPr lang="fi-FI" sz="2800" b="1" dirty="0" err="1"/>
              <a:t>Social</a:t>
            </a:r>
            <a:r>
              <a:rPr lang="fi-FI" sz="2800" b="1" dirty="0"/>
              <a:t> </a:t>
            </a:r>
            <a:r>
              <a:rPr lang="fi-FI" sz="2800" b="1" dirty="0" err="1"/>
              <a:t>assistance</a:t>
            </a:r>
            <a:r>
              <a:rPr lang="fi-FI" sz="2800" b="1" dirty="0"/>
              <a:t> </a:t>
            </a:r>
            <a:r>
              <a:rPr lang="fi-FI" sz="2800" b="1" dirty="0" err="1"/>
              <a:t>covers</a:t>
            </a:r>
            <a:r>
              <a:rPr lang="fi-FI" sz="2800" b="1" dirty="0"/>
              <a:t> </a:t>
            </a:r>
            <a:r>
              <a:rPr lang="fi-FI" sz="2800" b="1" dirty="0" err="1"/>
              <a:t>last</a:t>
            </a:r>
            <a:r>
              <a:rPr lang="fi-FI" sz="2800" b="1" dirty="0"/>
              <a:t> </a:t>
            </a:r>
            <a:r>
              <a:rPr lang="fi-FI" sz="2800" b="1" dirty="0" err="1"/>
              <a:t>resort</a:t>
            </a:r>
            <a:endParaRPr lang="fi-FI" sz="2800" b="1" dirty="0"/>
          </a:p>
          <a:p>
            <a:r>
              <a:rPr lang="fi-FI" sz="2800" b="1" dirty="0" err="1"/>
              <a:t>Resent</a:t>
            </a:r>
            <a:r>
              <a:rPr lang="fi-FI" sz="2800" b="1" dirty="0"/>
              <a:t> </a:t>
            </a:r>
            <a:r>
              <a:rPr lang="fi-FI" sz="2800" b="1" dirty="0" err="1"/>
              <a:t>outcomes</a:t>
            </a:r>
            <a:r>
              <a:rPr lang="fi-FI" sz="2800" b="1" dirty="0"/>
              <a:t> </a:t>
            </a:r>
            <a:r>
              <a:rPr lang="fi-FI" sz="2800" b="1" dirty="0" err="1"/>
              <a:t>from</a:t>
            </a:r>
            <a:r>
              <a:rPr lang="fi-FI" sz="2800" b="1" dirty="0"/>
              <a:t> Kela </a:t>
            </a:r>
            <a:r>
              <a:rPr lang="fi-FI" sz="2800" b="1" dirty="0" err="1"/>
              <a:t>experiments</a:t>
            </a:r>
            <a:r>
              <a:rPr lang="fi-FI" sz="2800" b="1" dirty="0"/>
              <a:t> </a:t>
            </a:r>
            <a:r>
              <a:rPr lang="fi-FI" sz="2800" b="1" dirty="0" err="1"/>
              <a:t>with</a:t>
            </a:r>
            <a:r>
              <a:rPr lang="fi-FI" sz="2800" b="1" dirty="0"/>
              <a:t> </a:t>
            </a:r>
            <a:r>
              <a:rPr lang="fi-FI" sz="2800" b="1" dirty="0" err="1"/>
              <a:t>young</a:t>
            </a:r>
            <a:r>
              <a:rPr lang="fi-FI" sz="2800" b="1" dirty="0"/>
              <a:t> </a:t>
            </a:r>
            <a:r>
              <a:rPr lang="fi-FI" sz="2800" b="1" dirty="0" err="1"/>
              <a:t>customers</a:t>
            </a:r>
            <a:endParaRPr lang="fi-FI" sz="2800" b="1" dirty="0"/>
          </a:p>
          <a:p>
            <a:r>
              <a:rPr lang="fi-FI" sz="2800" b="1" dirty="0" err="1"/>
              <a:t>Epiloque</a:t>
            </a:r>
            <a:endParaRPr lang="fi-FI" sz="2800" b="1" dirty="0"/>
          </a:p>
          <a:p>
            <a:pPr marL="0" indent="0">
              <a:buNone/>
            </a:pPr>
            <a:endParaRPr lang="fi-FI" sz="2800" dirty="0"/>
          </a:p>
          <a:p>
            <a:pPr marL="0" indent="0">
              <a:buNone/>
            </a:pPr>
            <a:endParaRPr lang="fi-FI" sz="1400" b="1" i="1" dirty="0"/>
          </a:p>
          <a:p>
            <a:pPr marL="0" indent="0">
              <a:buNone/>
            </a:pPr>
            <a:r>
              <a:rPr lang="fi-FI" sz="1400" b="1" i="1" dirty="0"/>
              <a:t>Content </a:t>
            </a:r>
            <a:r>
              <a:rPr lang="fi-FI" sz="1400" b="1" i="1" dirty="0" err="1"/>
              <a:t>warning</a:t>
            </a:r>
            <a:r>
              <a:rPr lang="fi-FI" sz="1400" b="1" i="1" dirty="0"/>
              <a:t>. </a:t>
            </a:r>
            <a:r>
              <a:rPr lang="fi-FI" sz="1400" b="1" i="1" dirty="0" err="1"/>
              <a:t>This</a:t>
            </a:r>
            <a:r>
              <a:rPr lang="fi-FI" sz="1400" b="1" i="1" dirty="0"/>
              <a:t> is </a:t>
            </a:r>
            <a:r>
              <a:rPr lang="fi-FI" sz="1400" b="1" i="1" dirty="0" err="1"/>
              <a:t>not</a:t>
            </a:r>
            <a:r>
              <a:rPr lang="fi-FI" sz="1400" b="1" i="1" dirty="0"/>
              <a:t> </a:t>
            </a:r>
            <a:r>
              <a:rPr lang="fi-FI" sz="1400" b="1" i="1" dirty="0" err="1"/>
              <a:t>official</a:t>
            </a:r>
            <a:r>
              <a:rPr lang="fi-FI" sz="1400" b="1" i="1" dirty="0"/>
              <a:t> </a:t>
            </a:r>
            <a:r>
              <a:rPr lang="fi-FI" sz="1400" b="1" i="1" dirty="0" err="1"/>
              <a:t>view</a:t>
            </a:r>
            <a:r>
              <a:rPr lang="fi-FI" sz="1400" b="1" i="1" dirty="0"/>
              <a:t> </a:t>
            </a:r>
            <a:r>
              <a:rPr lang="fi-FI" sz="1400" b="1" i="1" dirty="0" err="1"/>
              <a:t>from</a:t>
            </a:r>
            <a:r>
              <a:rPr lang="fi-FI" sz="1400" b="1" i="1" dirty="0"/>
              <a:t> Kela of </a:t>
            </a:r>
            <a:r>
              <a:rPr lang="fi-FI" sz="1400" b="1" i="1" dirty="0" err="1"/>
              <a:t>this</a:t>
            </a:r>
            <a:r>
              <a:rPr lang="fi-FI" sz="1400" b="1" i="1" dirty="0"/>
              <a:t> </a:t>
            </a:r>
            <a:r>
              <a:rPr lang="fi-FI" sz="1400" b="1" i="1" dirty="0" err="1"/>
              <a:t>subejct</a:t>
            </a:r>
            <a:r>
              <a:rPr lang="fi-FI" sz="1400" b="1" i="1" dirty="0"/>
              <a:t>, </a:t>
            </a:r>
            <a:r>
              <a:rPr lang="fi-FI" sz="1400" b="1" i="1" dirty="0" err="1"/>
              <a:t>but</a:t>
            </a:r>
            <a:r>
              <a:rPr lang="fi-FI" sz="1400" b="1" i="1" dirty="0"/>
              <a:t> </a:t>
            </a:r>
            <a:r>
              <a:rPr lang="fi-FI" sz="1400" b="1" i="1" dirty="0" err="1"/>
              <a:t>only</a:t>
            </a:r>
            <a:r>
              <a:rPr lang="fi-FI" sz="1400" b="1" i="1" dirty="0"/>
              <a:t> my </a:t>
            </a:r>
            <a:r>
              <a:rPr lang="fi-FI" sz="1400" b="1" i="1" dirty="0" err="1"/>
              <a:t>opinnion</a:t>
            </a:r>
            <a:r>
              <a:rPr lang="fi-FI" sz="1400" b="1" i="1" dirty="0"/>
              <a:t> and </a:t>
            </a:r>
            <a:r>
              <a:rPr lang="fi-FI" sz="1400" b="1" i="1" dirty="0" err="1"/>
              <a:t>speech</a:t>
            </a:r>
            <a:r>
              <a:rPr lang="fi-FI" sz="1400" b="1" i="1" dirty="0"/>
              <a:t> to </a:t>
            </a:r>
            <a:r>
              <a:rPr lang="fi-FI" sz="1400" b="1" i="1" dirty="0" err="1"/>
              <a:t>peers</a:t>
            </a:r>
            <a:r>
              <a:rPr lang="fi-FI" sz="1400" b="1" i="1" dirty="0"/>
              <a:t>.</a:t>
            </a:r>
          </a:p>
        </p:txBody>
      </p:sp>
      <p:sp>
        <p:nvSpPr>
          <p:cNvPr id="3" name="Otsikko 2"/>
          <p:cNvSpPr>
            <a:spLocks noGrp="1"/>
          </p:cNvSpPr>
          <p:nvPr>
            <p:ph type="title"/>
          </p:nvPr>
        </p:nvSpPr>
        <p:spPr/>
        <p:txBody>
          <a:bodyPr/>
          <a:lstStyle/>
          <a:p>
            <a:r>
              <a:rPr lang="fi-FI" b="1" dirty="0"/>
              <a:t>Presentation</a:t>
            </a:r>
          </a:p>
        </p:txBody>
      </p:sp>
    </p:spTree>
    <p:extLst>
      <p:ext uri="{BB962C8B-B14F-4D97-AF65-F5344CB8AC3E}">
        <p14:creationId xmlns:p14="http://schemas.microsoft.com/office/powerpoint/2010/main" val="1271283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6D51F1-3762-4037-B711-7FE218855C40}"/>
              </a:ext>
            </a:extLst>
          </p:cNvPr>
          <p:cNvSpPr>
            <a:spLocks noGrp="1"/>
          </p:cNvSpPr>
          <p:nvPr>
            <p:ph type="title"/>
          </p:nvPr>
        </p:nvSpPr>
        <p:spPr>
          <a:xfrm>
            <a:off x="935999" y="378000"/>
            <a:ext cx="10332000" cy="621984"/>
          </a:xfrm>
        </p:spPr>
        <p:txBody>
          <a:bodyPr/>
          <a:lstStyle/>
          <a:p>
            <a:r>
              <a:rPr lang="fi-FI" dirty="0"/>
              <a:t>Sprint for </a:t>
            </a:r>
            <a:r>
              <a:rPr lang="fi-FI" dirty="0" err="1"/>
              <a:t>the</a:t>
            </a:r>
            <a:r>
              <a:rPr lang="fi-FI" dirty="0"/>
              <a:t> </a:t>
            </a:r>
            <a:r>
              <a:rPr lang="fi-FI" dirty="0" err="1"/>
              <a:t>young</a:t>
            </a:r>
            <a:r>
              <a:rPr lang="fi-FI" dirty="0"/>
              <a:t> Kela </a:t>
            </a:r>
            <a:r>
              <a:rPr lang="fi-FI" dirty="0" err="1"/>
              <a:t>clients</a:t>
            </a:r>
            <a:r>
              <a:rPr lang="fi-FI" dirty="0"/>
              <a:t> (10/22-3/23)</a:t>
            </a:r>
          </a:p>
        </p:txBody>
      </p:sp>
      <p:sp>
        <p:nvSpPr>
          <p:cNvPr id="3" name="Tekstin paikkamerkki 2">
            <a:extLst>
              <a:ext uri="{FF2B5EF4-FFF2-40B4-BE49-F238E27FC236}">
                <a16:creationId xmlns:a16="http://schemas.microsoft.com/office/drawing/2014/main" id="{1B33752F-7FDD-43DB-8189-20054CFE323C}"/>
              </a:ext>
            </a:extLst>
          </p:cNvPr>
          <p:cNvSpPr>
            <a:spLocks noGrp="1"/>
          </p:cNvSpPr>
          <p:nvPr>
            <p:ph type="body" sz="quarter" idx="17"/>
          </p:nvPr>
        </p:nvSpPr>
        <p:spPr/>
        <p:txBody>
          <a:bodyPr/>
          <a:lstStyle/>
          <a:p>
            <a:endParaRPr lang="fi-FI"/>
          </a:p>
        </p:txBody>
      </p:sp>
      <p:sp>
        <p:nvSpPr>
          <p:cNvPr id="4" name="Tekstin paikkamerkki 3">
            <a:extLst>
              <a:ext uri="{FF2B5EF4-FFF2-40B4-BE49-F238E27FC236}">
                <a16:creationId xmlns:a16="http://schemas.microsoft.com/office/drawing/2014/main" id="{2288AE19-5CAD-473A-A692-76E35400A1E4}"/>
              </a:ext>
            </a:extLst>
          </p:cNvPr>
          <p:cNvSpPr>
            <a:spLocks noGrp="1"/>
          </p:cNvSpPr>
          <p:nvPr>
            <p:ph type="body" sz="quarter" idx="13"/>
          </p:nvPr>
        </p:nvSpPr>
        <p:spPr>
          <a:xfrm>
            <a:off x="2160000" y="1492032"/>
            <a:ext cx="9072000" cy="936000"/>
          </a:xfrm>
        </p:spPr>
        <p:txBody>
          <a:bodyPr/>
          <a:lstStyle/>
          <a:p>
            <a:r>
              <a:rPr lang="fi-FI" b="1" dirty="0" err="1"/>
              <a:t>What</a:t>
            </a:r>
            <a:r>
              <a:rPr lang="fi-FI" b="1" dirty="0"/>
              <a:t>: </a:t>
            </a:r>
            <a:r>
              <a:rPr lang="fi-FI" dirty="0"/>
              <a:t>To </a:t>
            </a:r>
            <a:r>
              <a:rPr lang="fi-FI" dirty="0" err="1"/>
              <a:t>create</a:t>
            </a:r>
            <a:r>
              <a:rPr lang="fi-FI" dirty="0"/>
              <a:t> </a:t>
            </a:r>
            <a:r>
              <a:rPr lang="fi-FI" dirty="0" err="1"/>
              <a:t>new</a:t>
            </a:r>
            <a:r>
              <a:rPr lang="fi-FI" dirty="0"/>
              <a:t> </a:t>
            </a:r>
            <a:r>
              <a:rPr lang="fi-FI" dirty="0" err="1"/>
              <a:t>model</a:t>
            </a:r>
            <a:r>
              <a:rPr lang="fi-FI" dirty="0"/>
              <a:t> for </a:t>
            </a:r>
            <a:r>
              <a:rPr lang="fi-FI" dirty="0" err="1"/>
              <a:t>better</a:t>
            </a:r>
            <a:r>
              <a:rPr lang="fi-FI" dirty="0"/>
              <a:t> </a:t>
            </a:r>
            <a:r>
              <a:rPr lang="fi-FI" dirty="0" err="1"/>
              <a:t>customer</a:t>
            </a:r>
            <a:r>
              <a:rPr lang="fi-FI" dirty="0"/>
              <a:t> </a:t>
            </a:r>
            <a:r>
              <a:rPr lang="fi-FI" dirty="0" err="1"/>
              <a:t>service</a:t>
            </a:r>
            <a:r>
              <a:rPr lang="fi-FI" dirty="0"/>
              <a:t> to </a:t>
            </a:r>
            <a:r>
              <a:rPr lang="fi-FI" dirty="0" err="1"/>
              <a:t>young</a:t>
            </a:r>
            <a:r>
              <a:rPr lang="fi-FI" dirty="0"/>
              <a:t> (18-29 y) </a:t>
            </a:r>
            <a:r>
              <a:rPr lang="fi-FI" dirty="0" err="1"/>
              <a:t>supported</a:t>
            </a:r>
            <a:r>
              <a:rPr lang="fi-FI" dirty="0"/>
              <a:t> life </a:t>
            </a:r>
            <a:r>
              <a:rPr lang="fi-FI" dirty="0" err="1"/>
              <a:t>segment</a:t>
            </a:r>
            <a:r>
              <a:rPr lang="fi-FI" dirty="0"/>
              <a:t> (</a:t>
            </a:r>
            <a:r>
              <a:rPr lang="fi-FI" dirty="0" err="1"/>
              <a:t>over</a:t>
            </a:r>
            <a:r>
              <a:rPr lang="fi-FI" dirty="0"/>
              <a:t> 6 </a:t>
            </a:r>
            <a:r>
              <a:rPr lang="fi-FI" dirty="0" err="1"/>
              <a:t>monts</a:t>
            </a:r>
            <a:r>
              <a:rPr lang="fi-FI" dirty="0"/>
              <a:t> </a:t>
            </a:r>
            <a:r>
              <a:rPr lang="fi-FI" dirty="0" err="1"/>
              <a:t>basic</a:t>
            </a:r>
            <a:r>
              <a:rPr lang="fi-FI" dirty="0"/>
              <a:t> </a:t>
            </a:r>
            <a:r>
              <a:rPr lang="fi-FI" dirty="0" err="1"/>
              <a:t>social</a:t>
            </a:r>
            <a:r>
              <a:rPr lang="fi-FI" dirty="0"/>
              <a:t> </a:t>
            </a:r>
            <a:r>
              <a:rPr lang="fi-FI" dirty="0" err="1"/>
              <a:t>assistance</a:t>
            </a:r>
            <a:r>
              <a:rPr lang="fi-FI" dirty="0"/>
              <a:t> </a:t>
            </a:r>
            <a:r>
              <a:rPr lang="fi-FI" dirty="0" err="1"/>
              <a:t>income</a:t>
            </a:r>
            <a:r>
              <a:rPr lang="fi-FI" dirty="0"/>
              <a:t> </a:t>
            </a:r>
            <a:r>
              <a:rPr lang="fi-FI" dirty="0" err="1"/>
              <a:t>or</a:t>
            </a:r>
            <a:r>
              <a:rPr lang="fi-FI" dirty="0"/>
              <a:t> </a:t>
            </a:r>
            <a:r>
              <a:rPr lang="fi-FI" dirty="0" err="1"/>
              <a:t>unemloyment</a:t>
            </a:r>
            <a:r>
              <a:rPr lang="fi-FI" dirty="0"/>
              <a:t> </a:t>
            </a:r>
            <a:r>
              <a:rPr lang="fi-FI" dirty="0" err="1"/>
              <a:t>benefit</a:t>
            </a:r>
            <a:r>
              <a:rPr lang="fi-FI" dirty="0"/>
              <a:t>). In </a:t>
            </a:r>
            <a:r>
              <a:rPr lang="fi-FI" dirty="0" err="1"/>
              <a:t>sprint</a:t>
            </a:r>
            <a:r>
              <a:rPr lang="fi-FI" dirty="0"/>
              <a:t> </a:t>
            </a:r>
            <a:r>
              <a:rPr lang="fi-FI" dirty="0" err="1"/>
              <a:t>were</a:t>
            </a:r>
            <a:r>
              <a:rPr lang="fi-FI" dirty="0"/>
              <a:t> 1500 </a:t>
            </a:r>
            <a:r>
              <a:rPr lang="fi-FI" dirty="0" err="1"/>
              <a:t>customers</a:t>
            </a:r>
            <a:r>
              <a:rPr lang="fi-FI" dirty="0"/>
              <a:t> of </a:t>
            </a:r>
            <a:r>
              <a:rPr lang="fi-FI" dirty="0" err="1"/>
              <a:t>this</a:t>
            </a:r>
            <a:r>
              <a:rPr lang="fi-FI" dirty="0"/>
              <a:t> </a:t>
            </a:r>
            <a:r>
              <a:rPr lang="fi-FI" dirty="0" err="1"/>
              <a:t>segment</a:t>
            </a:r>
            <a:r>
              <a:rPr lang="fi-FI" dirty="0"/>
              <a:t>. Kela </a:t>
            </a:r>
            <a:r>
              <a:rPr lang="fi-FI" dirty="0" err="1"/>
              <a:t>doesnt</a:t>
            </a:r>
            <a:r>
              <a:rPr lang="fi-FI" dirty="0"/>
              <a:t> </a:t>
            </a:r>
            <a:r>
              <a:rPr lang="fi-FI" dirty="0" err="1"/>
              <a:t>reach</a:t>
            </a:r>
            <a:r>
              <a:rPr lang="fi-FI" dirty="0"/>
              <a:t> </a:t>
            </a:r>
            <a:r>
              <a:rPr lang="fi-FI" dirty="0" err="1"/>
              <a:t>clients</a:t>
            </a:r>
            <a:r>
              <a:rPr lang="fi-FI" dirty="0"/>
              <a:t>, no </a:t>
            </a:r>
            <a:r>
              <a:rPr lang="fi-FI" dirty="0" err="1"/>
              <a:t>income</a:t>
            </a:r>
            <a:r>
              <a:rPr lang="fi-FI" dirty="0"/>
              <a:t> </a:t>
            </a:r>
            <a:r>
              <a:rPr lang="fi-FI" dirty="0" err="1"/>
              <a:t>or</a:t>
            </a:r>
            <a:r>
              <a:rPr lang="fi-FI" dirty="0"/>
              <a:t> just </a:t>
            </a:r>
            <a:r>
              <a:rPr lang="fi-FI" dirty="0" err="1"/>
              <a:t>occasional</a:t>
            </a:r>
            <a:r>
              <a:rPr lang="fi-FI" dirty="0"/>
              <a:t> </a:t>
            </a:r>
            <a:r>
              <a:rPr lang="fi-FI" dirty="0" err="1"/>
              <a:t>income</a:t>
            </a:r>
            <a:r>
              <a:rPr lang="fi-FI" dirty="0"/>
              <a:t>. </a:t>
            </a:r>
          </a:p>
        </p:txBody>
      </p:sp>
      <p:sp>
        <p:nvSpPr>
          <p:cNvPr id="5" name="Tekstin paikkamerkki 4">
            <a:extLst>
              <a:ext uri="{FF2B5EF4-FFF2-40B4-BE49-F238E27FC236}">
                <a16:creationId xmlns:a16="http://schemas.microsoft.com/office/drawing/2014/main" id="{6ED3988C-A835-4DA0-B221-EEA3D8EBB12D}"/>
              </a:ext>
            </a:extLst>
          </p:cNvPr>
          <p:cNvSpPr>
            <a:spLocks noGrp="1"/>
          </p:cNvSpPr>
          <p:nvPr>
            <p:ph type="body" sz="quarter" idx="18"/>
          </p:nvPr>
        </p:nvSpPr>
        <p:spPr/>
        <p:txBody>
          <a:bodyPr/>
          <a:lstStyle/>
          <a:p>
            <a:endParaRPr lang="fi-FI"/>
          </a:p>
        </p:txBody>
      </p:sp>
      <p:sp>
        <p:nvSpPr>
          <p:cNvPr id="6" name="Tekstin paikkamerkki 5">
            <a:extLst>
              <a:ext uri="{FF2B5EF4-FFF2-40B4-BE49-F238E27FC236}">
                <a16:creationId xmlns:a16="http://schemas.microsoft.com/office/drawing/2014/main" id="{A82ACB3D-D8C8-4DAC-BA15-78491169E943}"/>
              </a:ext>
            </a:extLst>
          </p:cNvPr>
          <p:cNvSpPr>
            <a:spLocks noGrp="1"/>
          </p:cNvSpPr>
          <p:nvPr>
            <p:ph type="body" sz="quarter" idx="14"/>
          </p:nvPr>
        </p:nvSpPr>
        <p:spPr/>
        <p:txBody>
          <a:bodyPr/>
          <a:lstStyle/>
          <a:p>
            <a:r>
              <a:rPr lang="fi-FI" b="1" dirty="0"/>
              <a:t>How</a:t>
            </a:r>
            <a:r>
              <a:rPr lang="fi-FI" dirty="0"/>
              <a:t>: </a:t>
            </a:r>
            <a:r>
              <a:rPr lang="fi-FI" dirty="0" err="1"/>
              <a:t>Teams</a:t>
            </a:r>
            <a:r>
              <a:rPr lang="fi-FI" dirty="0"/>
              <a:t> </a:t>
            </a:r>
            <a:r>
              <a:rPr lang="fi-FI" dirty="0" err="1"/>
              <a:t>take</a:t>
            </a:r>
            <a:r>
              <a:rPr lang="fi-FI" dirty="0"/>
              <a:t> </a:t>
            </a:r>
            <a:r>
              <a:rPr lang="fi-FI" dirty="0" err="1"/>
              <a:t>responsibility</a:t>
            </a:r>
            <a:r>
              <a:rPr lang="fi-FI" dirty="0"/>
              <a:t> for </a:t>
            </a:r>
            <a:r>
              <a:rPr lang="fi-FI" dirty="0" err="1"/>
              <a:t>customer</a:t>
            </a:r>
            <a:r>
              <a:rPr lang="fi-FI" dirty="0"/>
              <a:t> as </a:t>
            </a:r>
            <a:r>
              <a:rPr lang="fi-FI" dirty="0" err="1"/>
              <a:t>whole</a:t>
            </a:r>
            <a:r>
              <a:rPr lang="fi-FI" dirty="0"/>
              <a:t>. </a:t>
            </a:r>
            <a:r>
              <a:rPr lang="fi-FI" dirty="0" err="1"/>
              <a:t>Purpose</a:t>
            </a:r>
            <a:r>
              <a:rPr lang="fi-FI" dirty="0"/>
              <a:t> to </a:t>
            </a:r>
            <a:r>
              <a:rPr lang="fi-FI" dirty="0" err="1"/>
              <a:t>reach</a:t>
            </a:r>
            <a:r>
              <a:rPr lang="fi-FI" dirty="0"/>
              <a:t> </a:t>
            </a:r>
            <a:r>
              <a:rPr lang="fi-FI" dirty="0" err="1"/>
              <a:t>client</a:t>
            </a:r>
            <a:r>
              <a:rPr lang="fi-FI" dirty="0"/>
              <a:t> </a:t>
            </a:r>
            <a:r>
              <a:rPr lang="fi-FI" dirty="0" err="1"/>
              <a:t>the</a:t>
            </a:r>
            <a:r>
              <a:rPr lang="fi-FI" dirty="0"/>
              <a:t> </a:t>
            </a:r>
            <a:r>
              <a:rPr lang="fi-FI" dirty="0" err="1"/>
              <a:t>way</a:t>
            </a:r>
            <a:r>
              <a:rPr lang="fi-FI" dirty="0"/>
              <a:t> </a:t>
            </a:r>
            <a:r>
              <a:rPr lang="fi-FI" dirty="0" err="1"/>
              <a:t>client</a:t>
            </a:r>
            <a:r>
              <a:rPr lang="fi-FI" dirty="0"/>
              <a:t> </a:t>
            </a:r>
            <a:r>
              <a:rPr lang="fi-FI" dirty="0" err="1"/>
              <a:t>benefits</a:t>
            </a:r>
            <a:r>
              <a:rPr lang="fi-FI" dirty="0"/>
              <a:t> – </a:t>
            </a:r>
            <a:r>
              <a:rPr lang="fi-FI" dirty="0" err="1"/>
              <a:t>information</a:t>
            </a:r>
            <a:r>
              <a:rPr lang="fi-FI" dirty="0"/>
              <a:t> </a:t>
            </a:r>
            <a:r>
              <a:rPr lang="fi-FI" dirty="0" err="1"/>
              <a:t>from</a:t>
            </a:r>
            <a:r>
              <a:rPr lang="fi-FI" dirty="0"/>
              <a:t> </a:t>
            </a:r>
            <a:r>
              <a:rPr lang="fi-FI" dirty="0" err="1"/>
              <a:t>client</a:t>
            </a:r>
            <a:r>
              <a:rPr lang="fi-FI" dirty="0"/>
              <a:t> </a:t>
            </a:r>
            <a:r>
              <a:rPr lang="fi-FI" dirty="0" err="1"/>
              <a:t>primarly</a:t>
            </a:r>
            <a:r>
              <a:rPr lang="fi-FI" dirty="0"/>
              <a:t> and </a:t>
            </a:r>
            <a:r>
              <a:rPr lang="fi-FI" dirty="0" err="1"/>
              <a:t>client</a:t>
            </a:r>
            <a:r>
              <a:rPr lang="fi-FI" dirty="0"/>
              <a:t> </a:t>
            </a:r>
            <a:r>
              <a:rPr lang="fi-FI" dirty="0" err="1"/>
              <a:t>gives</a:t>
            </a:r>
            <a:r>
              <a:rPr lang="fi-FI" dirty="0"/>
              <a:t> </a:t>
            </a:r>
            <a:r>
              <a:rPr lang="fi-FI" dirty="0" err="1"/>
              <a:t>the</a:t>
            </a:r>
            <a:r>
              <a:rPr lang="fi-FI" dirty="0"/>
              <a:t> beat to </a:t>
            </a:r>
            <a:r>
              <a:rPr lang="fi-FI" dirty="0" err="1"/>
              <a:t>process</a:t>
            </a:r>
            <a:r>
              <a:rPr lang="fi-FI" dirty="0"/>
              <a:t> . </a:t>
            </a:r>
            <a:r>
              <a:rPr lang="fi-FI" dirty="0" err="1"/>
              <a:t>Differntation</a:t>
            </a:r>
            <a:r>
              <a:rPr lang="fi-FI" dirty="0"/>
              <a:t> of </a:t>
            </a:r>
            <a:r>
              <a:rPr lang="fi-FI" dirty="0" err="1"/>
              <a:t>benefits</a:t>
            </a:r>
            <a:r>
              <a:rPr lang="fi-FI" dirty="0"/>
              <a:t> and </a:t>
            </a:r>
            <a:r>
              <a:rPr lang="fi-FI" dirty="0" err="1"/>
              <a:t>service</a:t>
            </a:r>
            <a:r>
              <a:rPr lang="fi-FI" dirty="0"/>
              <a:t> (money </a:t>
            </a:r>
            <a:r>
              <a:rPr lang="fi-FI" dirty="0" err="1"/>
              <a:t>first</a:t>
            </a:r>
            <a:r>
              <a:rPr lang="fi-FI" dirty="0"/>
              <a:t>). Wake </a:t>
            </a:r>
            <a:r>
              <a:rPr lang="fi-FI" dirty="0" err="1"/>
              <a:t>clients</a:t>
            </a:r>
            <a:r>
              <a:rPr lang="fi-FI" dirty="0"/>
              <a:t> </a:t>
            </a:r>
            <a:r>
              <a:rPr lang="fi-FI" dirty="0" err="1"/>
              <a:t>motivation</a:t>
            </a:r>
            <a:r>
              <a:rPr lang="fi-FI" dirty="0"/>
              <a:t> for </a:t>
            </a:r>
            <a:r>
              <a:rPr lang="fi-FI" dirty="0" err="1"/>
              <a:t>potential</a:t>
            </a:r>
            <a:r>
              <a:rPr lang="fi-FI" dirty="0"/>
              <a:t> </a:t>
            </a:r>
            <a:r>
              <a:rPr lang="fi-FI" dirty="0" err="1"/>
              <a:t>change</a:t>
            </a:r>
            <a:r>
              <a:rPr lang="fi-FI" dirty="0"/>
              <a:t>. </a:t>
            </a:r>
          </a:p>
        </p:txBody>
      </p:sp>
      <p:sp>
        <p:nvSpPr>
          <p:cNvPr id="7" name="Tekstin paikkamerkki 6">
            <a:extLst>
              <a:ext uri="{FF2B5EF4-FFF2-40B4-BE49-F238E27FC236}">
                <a16:creationId xmlns:a16="http://schemas.microsoft.com/office/drawing/2014/main" id="{564EC0A0-3690-4824-A644-1DD49CE11203}"/>
              </a:ext>
            </a:extLst>
          </p:cNvPr>
          <p:cNvSpPr>
            <a:spLocks noGrp="1"/>
          </p:cNvSpPr>
          <p:nvPr>
            <p:ph type="body" sz="quarter" idx="19"/>
          </p:nvPr>
        </p:nvSpPr>
        <p:spPr/>
        <p:txBody>
          <a:bodyPr/>
          <a:lstStyle/>
          <a:p>
            <a:endParaRPr lang="fi-FI"/>
          </a:p>
        </p:txBody>
      </p:sp>
      <p:sp>
        <p:nvSpPr>
          <p:cNvPr id="8" name="Tekstin paikkamerkki 7">
            <a:extLst>
              <a:ext uri="{FF2B5EF4-FFF2-40B4-BE49-F238E27FC236}">
                <a16:creationId xmlns:a16="http://schemas.microsoft.com/office/drawing/2014/main" id="{F96C9072-E245-4E61-83E6-20C38F609C6F}"/>
              </a:ext>
            </a:extLst>
          </p:cNvPr>
          <p:cNvSpPr>
            <a:spLocks noGrp="1"/>
          </p:cNvSpPr>
          <p:nvPr>
            <p:ph type="body" sz="quarter" idx="16"/>
          </p:nvPr>
        </p:nvSpPr>
        <p:spPr/>
        <p:txBody>
          <a:bodyPr/>
          <a:lstStyle/>
          <a:p>
            <a:r>
              <a:rPr lang="fi-FI" b="1" dirty="0" err="1"/>
              <a:t>Why</a:t>
            </a:r>
            <a:r>
              <a:rPr lang="fi-FI" b="1" dirty="0"/>
              <a:t>: </a:t>
            </a:r>
            <a:r>
              <a:rPr lang="fi-FI" dirty="0" err="1"/>
              <a:t>Clients</a:t>
            </a:r>
            <a:r>
              <a:rPr lang="fi-FI" dirty="0"/>
              <a:t> </a:t>
            </a:r>
            <a:r>
              <a:rPr lang="fi-FI" dirty="0" err="1"/>
              <a:t>are</a:t>
            </a:r>
            <a:r>
              <a:rPr lang="fi-FI" dirty="0"/>
              <a:t> </a:t>
            </a:r>
            <a:r>
              <a:rPr lang="fi-FI" dirty="0" err="1"/>
              <a:t>different</a:t>
            </a:r>
            <a:r>
              <a:rPr lang="fi-FI" dirty="0"/>
              <a:t> and </a:t>
            </a:r>
            <a:r>
              <a:rPr lang="fi-FI" dirty="0" err="1"/>
              <a:t>needs</a:t>
            </a:r>
            <a:r>
              <a:rPr lang="fi-FI" dirty="0"/>
              <a:t> </a:t>
            </a:r>
            <a:r>
              <a:rPr lang="fi-FI" dirty="0" err="1"/>
              <a:t>more</a:t>
            </a:r>
            <a:r>
              <a:rPr lang="fi-FI" dirty="0"/>
              <a:t> </a:t>
            </a:r>
            <a:r>
              <a:rPr lang="fi-FI" dirty="0" err="1"/>
              <a:t>customized</a:t>
            </a:r>
            <a:r>
              <a:rPr lang="fi-FI" dirty="0"/>
              <a:t> </a:t>
            </a:r>
            <a:r>
              <a:rPr lang="fi-FI" dirty="0" err="1"/>
              <a:t>service</a:t>
            </a:r>
            <a:r>
              <a:rPr lang="fi-FI" dirty="0"/>
              <a:t> in </a:t>
            </a:r>
            <a:r>
              <a:rPr lang="fi-FI" dirty="0" err="1"/>
              <a:t>their</a:t>
            </a:r>
            <a:r>
              <a:rPr lang="fi-FI" dirty="0"/>
              <a:t> </a:t>
            </a:r>
            <a:r>
              <a:rPr lang="fi-FI" dirty="0" err="1"/>
              <a:t>situation</a:t>
            </a:r>
            <a:r>
              <a:rPr lang="fi-FI" dirty="0"/>
              <a:t> and </a:t>
            </a:r>
            <a:r>
              <a:rPr lang="fi-FI" dirty="0" err="1"/>
              <a:t>their</a:t>
            </a:r>
            <a:r>
              <a:rPr lang="fi-FI" dirty="0"/>
              <a:t> </a:t>
            </a:r>
            <a:r>
              <a:rPr lang="fi-FI" dirty="0" err="1"/>
              <a:t>demands</a:t>
            </a:r>
            <a:r>
              <a:rPr lang="fi-FI" dirty="0"/>
              <a:t>. ”</a:t>
            </a:r>
            <a:r>
              <a:rPr lang="fi-FI" dirty="0" err="1"/>
              <a:t>Evertyhing</a:t>
            </a:r>
            <a:r>
              <a:rPr lang="fi-FI" dirty="0"/>
              <a:t> for </a:t>
            </a:r>
            <a:r>
              <a:rPr lang="fi-FI" dirty="0" err="1"/>
              <a:t>everybody</a:t>
            </a:r>
            <a:r>
              <a:rPr lang="fi-FI" dirty="0"/>
              <a:t>” </a:t>
            </a:r>
            <a:r>
              <a:rPr lang="fi-FI" dirty="0" err="1"/>
              <a:t>dosen’t</a:t>
            </a:r>
            <a:r>
              <a:rPr lang="fi-FI" dirty="0"/>
              <a:t> </a:t>
            </a:r>
            <a:r>
              <a:rPr lang="fi-FI" dirty="0" err="1"/>
              <a:t>work</a:t>
            </a:r>
            <a:r>
              <a:rPr lang="fi-FI" dirty="0"/>
              <a:t>. </a:t>
            </a:r>
            <a:r>
              <a:rPr lang="fi-FI" dirty="0" err="1"/>
              <a:t>We</a:t>
            </a:r>
            <a:r>
              <a:rPr lang="fi-FI" dirty="0"/>
              <a:t> </a:t>
            </a:r>
            <a:r>
              <a:rPr lang="fi-FI" dirty="0" err="1"/>
              <a:t>also</a:t>
            </a:r>
            <a:r>
              <a:rPr lang="fi-FI" dirty="0"/>
              <a:t> </a:t>
            </a:r>
            <a:r>
              <a:rPr lang="fi-FI" dirty="0" err="1"/>
              <a:t>need</a:t>
            </a:r>
            <a:r>
              <a:rPr lang="fi-FI" dirty="0"/>
              <a:t> </a:t>
            </a:r>
            <a:r>
              <a:rPr lang="fi-FI" dirty="0" err="1"/>
              <a:t>different</a:t>
            </a:r>
            <a:r>
              <a:rPr lang="fi-FI" dirty="0"/>
              <a:t> </a:t>
            </a:r>
            <a:r>
              <a:rPr lang="fi-FI" dirty="0" err="1"/>
              <a:t>channels</a:t>
            </a:r>
            <a:r>
              <a:rPr lang="fi-FI" dirty="0"/>
              <a:t>, know-how and </a:t>
            </a:r>
            <a:r>
              <a:rPr lang="fi-FI" dirty="0" err="1"/>
              <a:t>goals</a:t>
            </a:r>
            <a:r>
              <a:rPr lang="fi-FI" dirty="0"/>
              <a:t> for </a:t>
            </a:r>
            <a:r>
              <a:rPr lang="fi-FI" dirty="0" err="1"/>
              <a:t>different</a:t>
            </a:r>
            <a:r>
              <a:rPr lang="fi-FI" dirty="0"/>
              <a:t> </a:t>
            </a:r>
            <a:r>
              <a:rPr lang="fi-FI" dirty="0" err="1"/>
              <a:t>customer</a:t>
            </a:r>
            <a:r>
              <a:rPr lang="fi-FI" dirty="0"/>
              <a:t> </a:t>
            </a:r>
            <a:r>
              <a:rPr lang="fi-FI" dirty="0" err="1"/>
              <a:t>segments</a:t>
            </a:r>
            <a:r>
              <a:rPr lang="fi-FI" dirty="0"/>
              <a:t>. </a:t>
            </a:r>
          </a:p>
        </p:txBody>
      </p:sp>
      <p:sp>
        <p:nvSpPr>
          <p:cNvPr id="9" name="Tekstin paikkamerkki 8">
            <a:extLst>
              <a:ext uri="{FF2B5EF4-FFF2-40B4-BE49-F238E27FC236}">
                <a16:creationId xmlns:a16="http://schemas.microsoft.com/office/drawing/2014/main" id="{E7A984F7-2C46-470D-BDCF-5C871A4DF703}"/>
              </a:ext>
            </a:extLst>
          </p:cNvPr>
          <p:cNvSpPr>
            <a:spLocks noGrp="1"/>
          </p:cNvSpPr>
          <p:nvPr>
            <p:ph type="body" sz="quarter" idx="20"/>
          </p:nvPr>
        </p:nvSpPr>
        <p:spPr/>
        <p:txBody>
          <a:bodyPr/>
          <a:lstStyle/>
          <a:p>
            <a:endParaRPr lang="fi-FI"/>
          </a:p>
        </p:txBody>
      </p:sp>
      <p:sp>
        <p:nvSpPr>
          <p:cNvPr id="10" name="Tekstin paikkamerkki 9">
            <a:extLst>
              <a:ext uri="{FF2B5EF4-FFF2-40B4-BE49-F238E27FC236}">
                <a16:creationId xmlns:a16="http://schemas.microsoft.com/office/drawing/2014/main" id="{00642990-120E-451C-B20A-BA35D518EB64}"/>
              </a:ext>
            </a:extLst>
          </p:cNvPr>
          <p:cNvSpPr>
            <a:spLocks noGrp="1"/>
          </p:cNvSpPr>
          <p:nvPr>
            <p:ph type="body" sz="quarter" idx="15"/>
          </p:nvPr>
        </p:nvSpPr>
        <p:spPr/>
        <p:txBody>
          <a:bodyPr/>
          <a:lstStyle/>
          <a:p>
            <a:r>
              <a:rPr lang="fi-FI" b="1" dirty="0" err="1"/>
              <a:t>Goal</a:t>
            </a:r>
            <a:r>
              <a:rPr lang="fi-FI" b="1" dirty="0"/>
              <a:t>: </a:t>
            </a:r>
            <a:r>
              <a:rPr lang="fi-FI" dirty="0" err="1"/>
              <a:t>Gain</a:t>
            </a:r>
            <a:r>
              <a:rPr lang="fi-FI" dirty="0"/>
              <a:t> Life </a:t>
            </a:r>
            <a:r>
              <a:rPr lang="fi-FI" dirty="0" err="1"/>
              <a:t>support</a:t>
            </a:r>
            <a:r>
              <a:rPr lang="fi-FI" dirty="0"/>
              <a:t> and </a:t>
            </a:r>
            <a:r>
              <a:rPr lang="fi-FI" dirty="0" err="1"/>
              <a:t>going</a:t>
            </a:r>
            <a:r>
              <a:rPr lang="fi-FI" dirty="0"/>
              <a:t>  </a:t>
            </a:r>
            <a:r>
              <a:rPr lang="fi-FI" dirty="0" err="1"/>
              <a:t>further</a:t>
            </a:r>
            <a:r>
              <a:rPr lang="fi-FI" dirty="0"/>
              <a:t> </a:t>
            </a:r>
            <a:r>
              <a:rPr lang="fi-FI" dirty="0" err="1"/>
              <a:t>with</a:t>
            </a:r>
            <a:r>
              <a:rPr lang="fi-FI" dirty="0"/>
              <a:t> </a:t>
            </a:r>
            <a:r>
              <a:rPr lang="fi-FI" dirty="0" err="1"/>
              <a:t>services</a:t>
            </a:r>
            <a:r>
              <a:rPr lang="fi-FI" dirty="0"/>
              <a:t> and </a:t>
            </a:r>
            <a:r>
              <a:rPr lang="fi-FI" dirty="0" err="1"/>
              <a:t>benefits</a:t>
            </a:r>
            <a:r>
              <a:rPr lang="fi-FI" dirty="0"/>
              <a:t> </a:t>
            </a:r>
            <a:r>
              <a:rPr lang="fi-FI" dirty="0" err="1"/>
              <a:t>from</a:t>
            </a:r>
            <a:r>
              <a:rPr lang="fi-FI" dirty="0"/>
              <a:t> </a:t>
            </a:r>
            <a:r>
              <a:rPr lang="fi-FI" dirty="0" err="1"/>
              <a:t>client</a:t>
            </a:r>
            <a:r>
              <a:rPr lang="fi-FI" dirty="0"/>
              <a:t> </a:t>
            </a:r>
            <a:r>
              <a:rPr lang="fi-FI" dirty="0" err="1"/>
              <a:t>approach</a:t>
            </a:r>
            <a:r>
              <a:rPr lang="fi-FI" dirty="0"/>
              <a:t>. Make </a:t>
            </a:r>
            <a:r>
              <a:rPr lang="fi-FI" dirty="0" err="1"/>
              <a:t>model</a:t>
            </a:r>
            <a:r>
              <a:rPr lang="fi-FI" dirty="0"/>
              <a:t> to </a:t>
            </a:r>
            <a:r>
              <a:rPr lang="fi-FI" dirty="0" err="1"/>
              <a:t>work</a:t>
            </a:r>
            <a:r>
              <a:rPr lang="fi-FI" dirty="0"/>
              <a:t> </a:t>
            </a:r>
            <a:r>
              <a:rPr lang="fi-FI" dirty="0" err="1"/>
              <a:t>with</a:t>
            </a:r>
            <a:r>
              <a:rPr lang="fi-FI" dirty="0"/>
              <a:t> </a:t>
            </a:r>
            <a:r>
              <a:rPr lang="fi-FI" dirty="0" err="1"/>
              <a:t>people</a:t>
            </a:r>
            <a:r>
              <a:rPr lang="fi-FI" dirty="0"/>
              <a:t> </a:t>
            </a:r>
            <a:r>
              <a:rPr lang="fi-FI" dirty="0" err="1"/>
              <a:t>differently</a:t>
            </a:r>
            <a:r>
              <a:rPr lang="fi-FI" dirty="0"/>
              <a:t> – </a:t>
            </a:r>
            <a:r>
              <a:rPr lang="fi-FI" dirty="0" err="1"/>
              <a:t>different</a:t>
            </a:r>
            <a:r>
              <a:rPr lang="fi-FI" dirty="0"/>
              <a:t> </a:t>
            </a:r>
            <a:r>
              <a:rPr lang="fi-FI" dirty="0" err="1"/>
              <a:t>ways</a:t>
            </a:r>
            <a:r>
              <a:rPr lang="fi-FI" dirty="0"/>
              <a:t> to </a:t>
            </a:r>
            <a:r>
              <a:rPr lang="fi-FI" dirty="0" err="1"/>
              <a:t>work</a:t>
            </a:r>
            <a:r>
              <a:rPr lang="fi-FI" dirty="0"/>
              <a:t> </a:t>
            </a:r>
            <a:r>
              <a:rPr lang="fi-FI" dirty="0" err="1"/>
              <a:t>with</a:t>
            </a:r>
            <a:r>
              <a:rPr lang="fi-FI" dirty="0"/>
              <a:t> </a:t>
            </a:r>
            <a:r>
              <a:rPr lang="fi-FI" dirty="0" err="1"/>
              <a:t>client</a:t>
            </a:r>
            <a:r>
              <a:rPr lang="fi-FI" dirty="0"/>
              <a:t> (</a:t>
            </a:r>
            <a:r>
              <a:rPr lang="fi-FI" dirty="0" err="1"/>
              <a:t>customer</a:t>
            </a:r>
            <a:r>
              <a:rPr lang="fi-FI" dirty="0"/>
              <a:t> </a:t>
            </a:r>
            <a:r>
              <a:rPr lang="fi-FI" dirty="0" err="1"/>
              <a:t>approach</a:t>
            </a:r>
            <a:r>
              <a:rPr lang="fi-FI" dirty="0"/>
              <a:t>). </a:t>
            </a:r>
            <a:r>
              <a:rPr lang="fi-FI" dirty="0" err="1"/>
              <a:t>Could</a:t>
            </a:r>
            <a:r>
              <a:rPr lang="fi-FI" dirty="0"/>
              <a:t> </a:t>
            </a:r>
            <a:r>
              <a:rPr lang="fi-FI" dirty="0" err="1"/>
              <a:t>we</a:t>
            </a:r>
            <a:r>
              <a:rPr lang="fi-FI" dirty="0"/>
              <a:t> </a:t>
            </a:r>
            <a:r>
              <a:rPr lang="fi-FI" dirty="0" err="1"/>
              <a:t>make</a:t>
            </a:r>
            <a:r>
              <a:rPr lang="fi-FI" dirty="0"/>
              <a:t> </a:t>
            </a:r>
            <a:r>
              <a:rPr lang="fi-FI" dirty="0" err="1"/>
              <a:t>model</a:t>
            </a:r>
            <a:r>
              <a:rPr lang="fi-FI" dirty="0"/>
              <a:t> of </a:t>
            </a:r>
            <a:r>
              <a:rPr lang="fi-FI" dirty="0" err="1"/>
              <a:t>this</a:t>
            </a:r>
            <a:r>
              <a:rPr lang="fi-FI" dirty="0"/>
              <a:t>?  </a:t>
            </a:r>
          </a:p>
        </p:txBody>
      </p:sp>
    </p:spTree>
    <p:extLst>
      <p:ext uri="{BB962C8B-B14F-4D97-AF65-F5344CB8AC3E}">
        <p14:creationId xmlns:p14="http://schemas.microsoft.com/office/powerpoint/2010/main" val="810148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515722" y="212077"/>
            <a:ext cx="5318448" cy="618348"/>
          </a:xfrm>
          <a:solidFill>
            <a:srgbClr val="92D050"/>
          </a:solidFill>
        </p:spPr>
        <p:txBody>
          <a:bodyPr/>
          <a:lstStyle/>
          <a:p>
            <a:pPr algn="ctr"/>
            <a:r>
              <a:rPr lang="fi-FI" dirty="0"/>
              <a:t>Some </a:t>
            </a:r>
            <a:r>
              <a:rPr lang="fi-FI" dirty="0" err="1"/>
              <a:t>Results</a:t>
            </a:r>
            <a:r>
              <a:rPr lang="fi-FI" dirty="0"/>
              <a:t> of </a:t>
            </a:r>
            <a:r>
              <a:rPr lang="fi-FI" dirty="0" err="1"/>
              <a:t>the</a:t>
            </a:r>
            <a:r>
              <a:rPr lang="fi-FI" dirty="0"/>
              <a:t> </a:t>
            </a:r>
            <a:r>
              <a:rPr lang="fi-FI" dirty="0" err="1"/>
              <a:t>sprint</a:t>
            </a:r>
            <a:endParaRPr lang="fi-FI" dirty="0"/>
          </a:p>
        </p:txBody>
      </p:sp>
      <p:sp>
        <p:nvSpPr>
          <p:cNvPr id="18" name="Tekstin paikkamerkki 17"/>
          <p:cNvSpPr>
            <a:spLocks noGrp="1"/>
          </p:cNvSpPr>
          <p:nvPr>
            <p:ph sz="half" idx="1"/>
          </p:nvPr>
        </p:nvSpPr>
        <p:spPr>
          <a:xfrm>
            <a:off x="6400799" y="1156692"/>
            <a:ext cx="5433371" cy="4787212"/>
          </a:xfrm>
          <a:solidFill>
            <a:schemeClr val="accent4">
              <a:lumMod val="20000"/>
              <a:lumOff val="80000"/>
            </a:schemeClr>
          </a:solidFill>
        </p:spPr>
        <p:txBody>
          <a:bodyPr/>
          <a:lstStyle/>
          <a:p>
            <a:r>
              <a:rPr lang="fi-FI" sz="2000" dirty="0" err="1"/>
              <a:t>Customers</a:t>
            </a:r>
            <a:r>
              <a:rPr lang="fi-FI" sz="2000" dirty="0"/>
              <a:t> Applications </a:t>
            </a:r>
            <a:r>
              <a:rPr lang="fi-FI" sz="2000" dirty="0" err="1"/>
              <a:t>declined</a:t>
            </a:r>
            <a:r>
              <a:rPr lang="fi-FI" sz="2000" dirty="0"/>
              <a:t> for -27  %.</a:t>
            </a:r>
          </a:p>
          <a:p>
            <a:r>
              <a:rPr lang="fi-FI" sz="2000" dirty="0" err="1"/>
              <a:t>Mostly</a:t>
            </a:r>
            <a:r>
              <a:rPr lang="fi-FI" sz="2000" dirty="0"/>
              <a:t> </a:t>
            </a:r>
            <a:r>
              <a:rPr lang="fi-FI" sz="2000" dirty="0" err="1"/>
              <a:t>declined</a:t>
            </a:r>
            <a:r>
              <a:rPr lang="fi-FI" sz="2000" dirty="0"/>
              <a:t> </a:t>
            </a:r>
            <a:r>
              <a:rPr lang="fi-FI" sz="2000" dirty="0" err="1"/>
              <a:t>applications</a:t>
            </a:r>
            <a:r>
              <a:rPr lang="fi-FI" sz="2000" dirty="0"/>
              <a:t> to Basic </a:t>
            </a:r>
            <a:r>
              <a:rPr lang="fi-FI" sz="2000" dirty="0" err="1"/>
              <a:t>sosial</a:t>
            </a:r>
            <a:r>
              <a:rPr lang="fi-FI" sz="2000" dirty="0"/>
              <a:t> </a:t>
            </a:r>
            <a:r>
              <a:rPr lang="fi-FI" sz="2000" dirty="0" err="1"/>
              <a:t>assistance</a:t>
            </a:r>
            <a:r>
              <a:rPr lang="fi-FI" sz="2000" dirty="0"/>
              <a:t> (-32%) </a:t>
            </a:r>
          </a:p>
          <a:p>
            <a:r>
              <a:rPr lang="fi-FI" sz="2000" dirty="0" err="1"/>
              <a:t>Most</a:t>
            </a:r>
            <a:r>
              <a:rPr lang="fi-FI" sz="2000" dirty="0"/>
              <a:t> </a:t>
            </a:r>
            <a:r>
              <a:rPr lang="fi-FI" sz="2000" dirty="0" err="1"/>
              <a:t>increase</a:t>
            </a:r>
            <a:r>
              <a:rPr lang="fi-FI" sz="2000" dirty="0"/>
              <a:t> to </a:t>
            </a:r>
            <a:r>
              <a:rPr lang="fi-FI" sz="2000" dirty="0" err="1"/>
              <a:t>rehablitation</a:t>
            </a:r>
            <a:r>
              <a:rPr lang="fi-FI" sz="2000" dirty="0"/>
              <a:t> </a:t>
            </a:r>
            <a:r>
              <a:rPr lang="fi-FI" sz="2000" dirty="0" err="1"/>
              <a:t>services</a:t>
            </a:r>
            <a:r>
              <a:rPr lang="fi-FI" sz="2000" dirty="0"/>
              <a:t> </a:t>
            </a:r>
          </a:p>
          <a:p>
            <a:r>
              <a:rPr lang="fi-FI" sz="2000" dirty="0" err="1"/>
              <a:t>Proseccessing</a:t>
            </a:r>
            <a:r>
              <a:rPr lang="fi-FI" sz="2000" dirty="0"/>
              <a:t> to </a:t>
            </a:r>
            <a:r>
              <a:rPr lang="fi-FI" sz="2000" dirty="0" err="1"/>
              <a:t>decions</a:t>
            </a:r>
            <a:r>
              <a:rPr lang="fi-FI" sz="2000" dirty="0"/>
              <a:t> </a:t>
            </a:r>
            <a:r>
              <a:rPr lang="fi-FI" sz="2000" dirty="0" err="1"/>
              <a:t>declined</a:t>
            </a:r>
            <a:r>
              <a:rPr lang="fi-FI" sz="2000" dirty="0"/>
              <a:t> -5,1 </a:t>
            </a:r>
            <a:r>
              <a:rPr lang="fi-FI" sz="2000" dirty="0" err="1"/>
              <a:t>days</a:t>
            </a:r>
            <a:r>
              <a:rPr lang="fi-FI" sz="2000" dirty="0"/>
              <a:t>. </a:t>
            </a:r>
          </a:p>
          <a:p>
            <a:r>
              <a:rPr lang="fi-FI" sz="2000" dirty="0" err="1"/>
              <a:t>Customer</a:t>
            </a:r>
            <a:r>
              <a:rPr lang="fi-FI" sz="2000" dirty="0"/>
              <a:t> </a:t>
            </a:r>
            <a:r>
              <a:rPr lang="fi-FI" sz="2000" dirty="0" err="1"/>
              <a:t>memerandum</a:t>
            </a:r>
            <a:r>
              <a:rPr lang="fi-FI" sz="2000" dirty="0"/>
              <a:t> </a:t>
            </a:r>
            <a:r>
              <a:rPr lang="fi-FI" sz="2000" dirty="0" err="1"/>
              <a:t>became</a:t>
            </a:r>
            <a:r>
              <a:rPr lang="fi-FI" sz="2000" dirty="0"/>
              <a:t> </a:t>
            </a:r>
            <a:r>
              <a:rPr lang="fi-FI" sz="2000" dirty="0" err="1"/>
              <a:t>real</a:t>
            </a:r>
            <a:r>
              <a:rPr lang="fi-FI" sz="2000" dirty="0"/>
              <a:t> </a:t>
            </a:r>
            <a:r>
              <a:rPr lang="fi-FI" sz="2000" dirty="0" err="1"/>
              <a:t>tool</a:t>
            </a:r>
            <a:r>
              <a:rPr lang="fi-FI" sz="2000" dirty="0"/>
              <a:t> for </a:t>
            </a:r>
            <a:r>
              <a:rPr lang="fi-FI" sz="2000" dirty="0" err="1"/>
              <a:t>service</a:t>
            </a:r>
            <a:r>
              <a:rPr lang="fi-FI" sz="2000" dirty="0"/>
              <a:t>. </a:t>
            </a:r>
          </a:p>
          <a:p>
            <a:r>
              <a:rPr lang="fi-FI" sz="2000" dirty="0" err="1"/>
              <a:t>Benefit</a:t>
            </a:r>
            <a:r>
              <a:rPr lang="fi-FI" sz="2000" dirty="0"/>
              <a:t> </a:t>
            </a:r>
            <a:r>
              <a:rPr lang="fi-FI" sz="2000" dirty="0" err="1"/>
              <a:t>payment</a:t>
            </a:r>
            <a:r>
              <a:rPr lang="fi-FI" sz="2000" dirty="0"/>
              <a:t> and </a:t>
            </a:r>
            <a:r>
              <a:rPr lang="fi-FI" sz="2000" dirty="0" err="1"/>
              <a:t>service</a:t>
            </a:r>
            <a:r>
              <a:rPr lang="fi-FI" sz="2000" dirty="0"/>
              <a:t> is ok to </a:t>
            </a:r>
            <a:r>
              <a:rPr lang="fi-FI" sz="2000" dirty="0" err="1"/>
              <a:t>separete</a:t>
            </a:r>
            <a:r>
              <a:rPr lang="fi-FI" sz="2000" dirty="0"/>
              <a:t>. </a:t>
            </a:r>
          </a:p>
          <a:p>
            <a:r>
              <a:rPr lang="fi-FI" sz="2000" dirty="0" err="1"/>
              <a:t>Customer</a:t>
            </a:r>
            <a:r>
              <a:rPr lang="fi-FI" sz="2000" dirty="0"/>
              <a:t> </a:t>
            </a:r>
            <a:r>
              <a:rPr lang="fi-FI" sz="2000" dirty="0" err="1"/>
              <a:t>approach</a:t>
            </a:r>
            <a:r>
              <a:rPr lang="fi-FI" sz="2000" dirty="0"/>
              <a:t> made </a:t>
            </a:r>
            <a:r>
              <a:rPr lang="fi-FI" sz="2000" dirty="0" err="1"/>
              <a:t>work</a:t>
            </a:r>
            <a:r>
              <a:rPr lang="fi-FI" sz="2000" dirty="0"/>
              <a:t> </a:t>
            </a:r>
            <a:r>
              <a:rPr lang="fi-FI" sz="2000" dirty="0" err="1"/>
              <a:t>more</a:t>
            </a:r>
            <a:r>
              <a:rPr lang="fi-FI" sz="2000" dirty="0"/>
              <a:t> </a:t>
            </a:r>
            <a:r>
              <a:rPr lang="fi-FI" sz="2000" dirty="0" err="1"/>
              <a:t>entity</a:t>
            </a:r>
            <a:r>
              <a:rPr lang="fi-FI" sz="2000" dirty="0"/>
              <a:t> and </a:t>
            </a:r>
            <a:r>
              <a:rPr lang="fi-FI" sz="2000" dirty="0" err="1"/>
              <a:t>whole</a:t>
            </a:r>
            <a:r>
              <a:rPr lang="fi-FI" sz="2000" dirty="0"/>
              <a:t> (</a:t>
            </a:r>
            <a:r>
              <a:rPr lang="fi-FI" sz="2000" dirty="0" err="1"/>
              <a:t>qualitative</a:t>
            </a:r>
            <a:r>
              <a:rPr lang="fi-FI" sz="2000" dirty="0"/>
              <a:t> </a:t>
            </a:r>
            <a:r>
              <a:rPr lang="fi-FI" sz="2000" dirty="0" err="1"/>
              <a:t>goals</a:t>
            </a:r>
            <a:r>
              <a:rPr lang="fi-FI" sz="2000" dirty="0"/>
              <a:t> </a:t>
            </a:r>
            <a:r>
              <a:rPr lang="fi-FI" sz="2000" dirty="0" err="1"/>
              <a:t>nt</a:t>
            </a:r>
            <a:r>
              <a:rPr lang="fi-FI" sz="2000" dirty="0"/>
              <a:t> just </a:t>
            </a:r>
            <a:r>
              <a:rPr lang="fi-FI" sz="2000" dirty="0" err="1"/>
              <a:t>quantitative</a:t>
            </a:r>
            <a:r>
              <a:rPr lang="fi-FI" sz="2000" dirty="0"/>
              <a:t>)</a:t>
            </a:r>
          </a:p>
          <a:p>
            <a:r>
              <a:rPr lang="fi-FI" sz="2000" dirty="0" err="1"/>
              <a:t>These</a:t>
            </a:r>
            <a:r>
              <a:rPr lang="fi-FI" sz="2000" dirty="0"/>
              <a:t> </a:t>
            </a:r>
            <a:r>
              <a:rPr lang="fi-FI" sz="2000" dirty="0" err="1"/>
              <a:t>were</a:t>
            </a:r>
            <a:r>
              <a:rPr lang="fi-FI" sz="2000" dirty="0"/>
              <a:t> just </a:t>
            </a:r>
            <a:r>
              <a:rPr lang="fi-FI" sz="2000" dirty="0" err="1"/>
              <a:t>brief</a:t>
            </a:r>
            <a:r>
              <a:rPr lang="fi-FI" sz="2000" dirty="0"/>
              <a:t> </a:t>
            </a:r>
            <a:r>
              <a:rPr lang="fi-FI" sz="2000" dirty="0" err="1"/>
              <a:t>results</a:t>
            </a:r>
            <a:r>
              <a:rPr lang="fi-FI" sz="2000" dirty="0"/>
              <a:t>..</a:t>
            </a:r>
          </a:p>
          <a:p>
            <a:endParaRPr lang="fi-FI" dirty="0"/>
          </a:p>
          <a:p>
            <a:endParaRPr lang="fi-FI" dirty="0"/>
          </a:p>
        </p:txBody>
      </p:sp>
      <p:sp>
        <p:nvSpPr>
          <p:cNvPr id="3" name="Päivämäärän paikkamerkki 2"/>
          <p:cNvSpPr>
            <a:spLocks noGrp="1"/>
          </p:cNvSpPr>
          <p:nvPr>
            <p:ph type="dt" sz="half" idx="10"/>
          </p:nvPr>
        </p:nvSpPr>
        <p:spPr/>
        <p:txBody>
          <a:bodyPr/>
          <a:lstStyle/>
          <a:p>
            <a:fld id="{4C28485A-15C2-4511-9EF2-4945533A2709}" type="datetime1">
              <a:rPr lang="fi-FI" noProof="0" smtClean="0"/>
              <a:t>15.6.2023</a:t>
            </a:fld>
            <a:endParaRPr lang="fi-FI" noProof="0" dirty="0"/>
          </a:p>
        </p:txBody>
      </p:sp>
      <p:sp>
        <p:nvSpPr>
          <p:cNvPr id="5" name="Dian numeron paikkamerkki 4"/>
          <p:cNvSpPr>
            <a:spLocks noGrp="1"/>
          </p:cNvSpPr>
          <p:nvPr>
            <p:ph type="sldNum" sz="quarter" idx="12"/>
          </p:nvPr>
        </p:nvSpPr>
        <p:spPr/>
        <p:txBody>
          <a:bodyPr/>
          <a:lstStyle/>
          <a:p>
            <a:fld id="{89691DCA-D96E-46D4-9980-4E905144BA5C}" type="slidenum">
              <a:rPr lang="fi-FI" noProof="0" smtClean="0"/>
              <a:pPr/>
              <a:t>31</a:t>
            </a:fld>
            <a:endParaRPr lang="fi-FI" noProof="0" dirty="0"/>
          </a:p>
        </p:txBody>
      </p:sp>
    </p:spTree>
    <p:extLst>
      <p:ext uri="{BB962C8B-B14F-4D97-AF65-F5344CB8AC3E}">
        <p14:creationId xmlns:p14="http://schemas.microsoft.com/office/powerpoint/2010/main" val="269813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298538-7C0B-4B6B-9C7C-B0E3278E44F8}"/>
              </a:ext>
            </a:extLst>
          </p:cNvPr>
          <p:cNvSpPr>
            <a:spLocks noGrp="1"/>
          </p:cNvSpPr>
          <p:nvPr>
            <p:ph type="title"/>
          </p:nvPr>
        </p:nvSpPr>
        <p:spPr>
          <a:xfrm>
            <a:off x="709127" y="365125"/>
            <a:ext cx="10644673" cy="950491"/>
          </a:xfrm>
        </p:spPr>
        <p:txBody>
          <a:bodyPr>
            <a:normAutofit fontScale="90000"/>
          </a:bodyPr>
          <a:lstStyle/>
          <a:p>
            <a:r>
              <a:rPr lang="en-US" sz="3200" b="1" i="0" u="none" strike="noStrike" baseline="0" dirty="0">
                <a:solidFill>
                  <a:srgbClr val="000000"/>
                </a:solidFill>
                <a:latin typeface="Times" panose="02020603050405020304" pitchFamily="18" charset="0"/>
              </a:rPr>
              <a:t>What this means for policy: </a:t>
            </a:r>
            <a:br>
              <a:rPr lang="en-US" sz="3200" b="0" i="0" u="none" strike="noStrike" baseline="0" dirty="0">
                <a:solidFill>
                  <a:srgbClr val="000000"/>
                </a:solidFill>
                <a:latin typeface="Times" panose="02020603050405020304" pitchFamily="18" charset="0"/>
              </a:rPr>
            </a:br>
            <a:r>
              <a:rPr lang="en-US" sz="3200" b="1" i="0" u="none" strike="noStrike" baseline="0" dirty="0">
                <a:solidFill>
                  <a:srgbClr val="000000"/>
                </a:solidFill>
                <a:latin typeface="Times" panose="02020603050405020304" pitchFamily="18" charset="0"/>
              </a:rPr>
              <a:t>knowing is not the same as doing – compare to </a:t>
            </a:r>
            <a:r>
              <a:rPr lang="en-US" sz="3200" b="1" i="0" u="none" strike="noStrike" baseline="0" dirty="0" err="1">
                <a:solidFill>
                  <a:srgbClr val="000000"/>
                </a:solidFill>
                <a:latin typeface="Times" panose="02020603050405020304" pitchFamily="18" charset="0"/>
              </a:rPr>
              <a:t>Kela</a:t>
            </a:r>
            <a:r>
              <a:rPr lang="en-US" sz="3200" b="1" i="0" u="none" strike="noStrike" baseline="0" dirty="0">
                <a:solidFill>
                  <a:srgbClr val="000000"/>
                </a:solidFill>
                <a:latin typeface="Times" panose="02020603050405020304" pitchFamily="18" charset="0"/>
              </a:rPr>
              <a:t> work? </a:t>
            </a:r>
            <a:endParaRPr lang="fi-FI" sz="3200" dirty="0"/>
          </a:p>
        </p:txBody>
      </p:sp>
      <p:sp>
        <p:nvSpPr>
          <p:cNvPr id="3" name="Sisällön paikkamerkki 2">
            <a:extLst>
              <a:ext uri="{FF2B5EF4-FFF2-40B4-BE49-F238E27FC236}">
                <a16:creationId xmlns:a16="http://schemas.microsoft.com/office/drawing/2014/main" id="{4A56B072-8B95-480F-99A4-591BD1919B30}"/>
              </a:ext>
            </a:extLst>
          </p:cNvPr>
          <p:cNvSpPr>
            <a:spLocks noGrp="1"/>
          </p:cNvSpPr>
          <p:nvPr>
            <p:ph sz="half" idx="1"/>
          </p:nvPr>
        </p:nvSpPr>
        <p:spPr>
          <a:xfrm>
            <a:off x="531845" y="1517715"/>
            <a:ext cx="5358882" cy="3940693"/>
          </a:xfrm>
          <a:solidFill>
            <a:schemeClr val="accent1">
              <a:lumMod val="20000"/>
              <a:lumOff val="80000"/>
            </a:schemeClr>
          </a:solidFill>
        </p:spPr>
        <p:txBody>
          <a:bodyPr>
            <a:normAutofit fontScale="92500" lnSpcReduction="20000"/>
          </a:bodyPr>
          <a:lstStyle/>
          <a:p>
            <a:pPr marR="2400"/>
            <a:r>
              <a:rPr lang="fi-FI" sz="1800" b="1" i="0" u="none" strike="noStrike" baseline="0" dirty="0">
                <a:solidFill>
                  <a:srgbClr val="000000"/>
                </a:solidFill>
                <a:latin typeface="Times" panose="02020603050405020304" pitchFamily="18" charset="0"/>
              </a:rPr>
              <a:t>1. </a:t>
            </a:r>
            <a:r>
              <a:rPr lang="fi-FI" sz="2200" b="1" i="0" u="none" strike="noStrike" baseline="0" dirty="0" err="1">
                <a:solidFill>
                  <a:srgbClr val="000000"/>
                </a:solidFill>
                <a:latin typeface="Times" panose="02020603050405020304" pitchFamily="18" charset="0"/>
              </a:rPr>
              <a:t>Rationalistic</a:t>
            </a:r>
            <a:r>
              <a:rPr lang="fi-FI" sz="2200" b="1" i="0" u="none" strike="noStrike" baseline="0" dirty="0">
                <a:solidFill>
                  <a:srgbClr val="000000"/>
                </a:solidFill>
                <a:latin typeface="Times" panose="02020603050405020304" pitchFamily="18" charset="0"/>
              </a:rPr>
              <a:t> </a:t>
            </a:r>
            <a:r>
              <a:rPr lang="fi-FI" sz="2200" b="1" i="0" u="none" strike="noStrike" baseline="0" dirty="0" err="1">
                <a:solidFill>
                  <a:srgbClr val="000000"/>
                </a:solidFill>
                <a:latin typeface="Times" panose="02020603050405020304" pitchFamily="18" charset="0"/>
              </a:rPr>
              <a:t>perspective</a:t>
            </a:r>
            <a:r>
              <a:rPr lang="fi-FI" sz="2200" b="1" i="0" u="none" strike="noStrike" baseline="0" dirty="0">
                <a:solidFill>
                  <a:srgbClr val="000000"/>
                </a:solidFill>
                <a:latin typeface="Times" panose="02020603050405020304" pitchFamily="18" charset="0"/>
              </a:rPr>
              <a:t> </a:t>
            </a:r>
            <a:endParaRPr lang="fi-FI" sz="2200" b="0" i="0" u="none" strike="noStrike" baseline="0" dirty="0">
              <a:solidFill>
                <a:srgbClr val="000000"/>
              </a:solidFill>
              <a:latin typeface="Times" panose="02020603050405020304" pitchFamily="18" charset="0"/>
            </a:endParaRPr>
          </a:p>
          <a:p>
            <a:pPr marR="2400"/>
            <a:r>
              <a:rPr lang="fi-FI" sz="1800" b="1" i="0" u="none" strike="noStrike" baseline="0" dirty="0" err="1">
                <a:solidFill>
                  <a:srgbClr val="000000"/>
                </a:solidFill>
                <a:latin typeface="Times" panose="02020603050405020304" pitchFamily="18" charset="0"/>
              </a:rPr>
              <a:t>Assumptions</a:t>
            </a:r>
            <a:r>
              <a:rPr lang="fi-FI" sz="1800" b="1" i="0" u="none" strike="noStrike" baseline="0" dirty="0">
                <a:solidFill>
                  <a:srgbClr val="000000"/>
                </a:solidFill>
                <a:latin typeface="Times" panose="02020603050405020304" pitchFamily="18" charset="0"/>
              </a:rPr>
              <a:t> </a:t>
            </a:r>
            <a:r>
              <a:rPr lang="fi-FI" sz="1800" b="1" i="0" u="none" strike="noStrike" baseline="0" dirty="0" err="1">
                <a:solidFill>
                  <a:srgbClr val="000000"/>
                </a:solidFill>
                <a:latin typeface="Times" panose="02020603050405020304" pitchFamily="18" charset="0"/>
              </a:rPr>
              <a:t>about</a:t>
            </a:r>
            <a:r>
              <a:rPr lang="fi-FI" sz="1800" b="1" i="0" u="none" strike="noStrike" baseline="0" dirty="0">
                <a:solidFill>
                  <a:srgbClr val="000000"/>
                </a:solidFill>
                <a:latin typeface="Times" panose="02020603050405020304" pitchFamily="18" charset="0"/>
              </a:rPr>
              <a:t> </a:t>
            </a:r>
            <a:r>
              <a:rPr lang="fi-FI" sz="1800" b="1" i="0" u="none" strike="noStrike" baseline="0" dirty="0" err="1">
                <a:solidFill>
                  <a:srgbClr val="000000"/>
                </a:solidFill>
                <a:latin typeface="Times" panose="02020603050405020304" pitchFamily="18" charset="0"/>
              </a:rPr>
              <a:t>mental</a:t>
            </a:r>
            <a:r>
              <a:rPr lang="fi-FI" sz="1800" b="1" i="0" u="none" strike="noStrike" baseline="0" dirty="0">
                <a:solidFill>
                  <a:srgbClr val="000000"/>
                </a:solidFill>
                <a:latin typeface="Times" panose="02020603050405020304" pitchFamily="18" charset="0"/>
              </a:rPr>
              <a:t> </a:t>
            </a:r>
            <a:r>
              <a:rPr lang="fi-FI" sz="1800" b="1" i="0" u="none" strike="noStrike" baseline="0" dirty="0" err="1">
                <a:solidFill>
                  <a:srgbClr val="000000"/>
                </a:solidFill>
                <a:latin typeface="Times" panose="02020603050405020304" pitchFamily="18" charset="0"/>
              </a:rPr>
              <a:t>capacities</a:t>
            </a:r>
            <a:r>
              <a:rPr lang="fi-FI" sz="1800" b="1" i="0" u="none" strike="noStrike" baseline="0" dirty="0">
                <a:solidFill>
                  <a:srgbClr val="000000"/>
                </a:solidFill>
                <a:latin typeface="Times" panose="02020603050405020304" pitchFamily="18" charset="0"/>
              </a:rPr>
              <a:t>: </a:t>
            </a:r>
            <a:endParaRPr lang="fi-FI" sz="1800" b="0" i="0" u="none" strike="noStrike" baseline="0" dirty="0">
              <a:solidFill>
                <a:srgbClr val="000000"/>
              </a:solidFill>
              <a:latin typeface="Times" panose="02020603050405020304" pitchFamily="18" charset="0"/>
            </a:endParaRPr>
          </a:p>
          <a:p>
            <a:pPr marR="2400"/>
            <a:r>
              <a:rPr lang="en-US" sz="1800" b="0" i="0" u="none" strike="noStrike" baseline="0" dirty="0">
                <a:solidFill>
                  <a:srgbClr val="000000"/>
                </a:solidFill>
                <a:latin typeface="Times" panose="02020603050405020304" pitchFamily="18" charset="0"/>
              </a:rPr>
              <a:t>• everyone has the mental capacities for self-reliance </a:t>
            </a:r>
          </a:p>
          <a:p>
            <a:pPr marR="2400"/>
            <a:r>
              <a:rPr lang="en-US" sz="1800" b="0" i="0" u="none" strike="noStrike" baseline="0" dirty="0">
                <a:solidFill>
                  <a:srgbClr val="000000"/>
                </a:solidFill>
                <a:latin typeface="Times" panose="02020603050405020304" pitchFamily="18" charset="0"/>
              </a:rPr>
              <a:t>• exception: small group of vulnerable people </a:t>
            </a:r>
          </a:p>
          <a:p>
            <a:pPr marR="2400"/>
            <a:r>
              <a:rPr lang="en-US" sz="1800" b="0" i="0" u="none" strike="noStrike" baseline="0" dirty="0">
                <a:solidFill>
                  <a:srgbClr val="000000"/>
                </a:solidFill>
                <a:latin typeface="Times" panose="02020603050405020304" pitchFamily="18" charset="0"/>
              </a:rPr>
              <a:t>• focus on capacity to think </a:t>
            </a:r>
          </a:p>
          <a:p>
            <a:pPr marR="2400"/>
            <a:r>
              <a:rPr lang="fi-FI" sz="1800" b="1" i="0" u="none" strike="noStrike" baseline="0" dirty="0" err="1">
                <a:solidFill>
                  <a:srgbClr val="000000"/>
                </a:solidFill>
                <a:latin typeface="Times" panose="02020603050405020304" pitchFamily="18" charset="0"/>
              </a:rPr>
              <a:t>Assumptions</a:t>
            </a:r>
            <a:r>
              <a:rPr lang="fi-FI" sz="1800" b="1" i="0" u="none" strike="noStrike" baseline="0" dirty="0">
                <a:solidFill>
                  <a:srgbClr val="000000"/>
                </a:solidFill>
                <a:latin typeface="Times" panose="02020603050405020304" pitchFamily="18" charset="0"/>
              </a:rPr>
              <a:t> </a:t>
            </a:r>
            <a:r>
              <a:rPr lang="fi-FI" sz="1800" b="1" i="0" u="none" strike="noStrike" baseline="0" dirty="0" err="1">
                <a:solidFill>
                  <a:srgbClr val="000000"/>
                </a:solidFill>
                <a:latin typeface="Times" panose="02020603050405020304" pitchFamily="18" charset="0"/>
              </a:rPr>
              <a:t>about</a:t>
            </a:r>
            <a:r>
              <a:rPr lang="fi-FI" sz="1800" b="1" i="0" u="none" strike="noStrike" baseline="0" dirty="0">
                <a:solidFill>
                  <a:srgbClr val="000000"/>
                </a:solidFill>
                <a:latin typeface="Times" panose="02020603050405020304" pitchFamily="18" charset="0"/>
              </a:rPr>
              <a:t> </a:t>
            </a:r>
            <a:r>
              <a:rPr lang="fi-FI" sz="1800" b="1" i="0" u="none" strike="noStrike" baseline="0" dirty="0" err="1">
                <a:solidFill>
                  <a:srgbClr val="000000"/>
                </a:solidFill>
                <a:latin typeface="Times" panose="02020603050405020304" pitchFamily="18" charset="0"/>
              </a:rPr>
              <a:t>behaviour</a:t>
            </a:r>
            <a:r>
              <a:rPr lang="fi-FI" sz="1800" b="1" i="0" u="none" strike="noStrike" baseline="0" dirty="0">
                <a:solidFill>
                  <a:srgbClr val="000000"/>
                </a:solidFill>
                <a:latin typeface="Times" panose="02020603050405020304" pitchFamily="18" charset="0"/>
              </a:rPr>
              <a:t>: </a:t>
            </a:r>
            <a:endParaRPr lang="fi-FI" sz="1800" b="0" i="0" u="none" strike="noStrike" baseline="0" dirty="0">
              <a:solidFill>
                <a:srgbClr val="000000"/>
              </a:solidFill>
              <a:latin typeface="Times" panose="02020603050405020304" pitchFamily="18" charset="0"/>
            </a:endParaRPr>
          </a:p>
          <a:p>
            <a:pPr marR="2400"/>
            <a:r>
              <a:rPr lang="fi-FI" sz="1800" b="0" i="0" u="none" strike="noStrike" baseline="0" dirty="0">
                <a:solidFill>
                  <a:srgbClr val="000000"/>
                </a:solidFill>
                <a:latin typeface="Times" panose="02020603050405020304" pitchFamily="18" charset="0"/>
              </a:rPr>
              <a:t>• </a:t>
            </a:r>
            <a:r>
              <a:rPr lang="fi-FI" sz="1800" b="0" i="0" u="none" strike="noStrike" baseline="0" dirty="0" err="1">
                <a:solidFill>
                  <a:srgbClr val="000000"/>
                </a:solidFill>
                <a:latin typeface="Times" panose="02020603050405020304" pitchFamily="18" charset="0"/>
              </a:rPr>
              <a:t>knowing</a:t>
            </a:r>
            <a:r>
              <a:rPr lang="fi-FI" sz="1800" b="0" i="0" u="none" strike="noStrike" baseline="0" dirty="0">
                <a:solidFill>
                  <a:srgbClr val="000000"/>
                </a:solidFill>
                <a:latin typeface="Times" panose="02020603050405020304" pitchFamily="18" charset="0"/>
              </a:rPr>
              <a:t> </a:t>
            </a:r>
            <a:r>
              <a:rPr lang="fi-FI" sz="1800" b="0" i="0" u="none" strike="noStrike" baseline="0" dirty="0" err="1">
                <a:solidFill>
                  <a:srgbClr val="000000"/>
                </a:solidFill>
                <a:latin typeface="Times" panose="02020603050405020304" pitchFamily="18" charset="0"/>
              </a:rPr>
              <a:t>leads</a:t>
            </a:r>
            <a:r>
              <a:rPr lang="fi-FI" sz="1800" b="0" i="0" u="none" strike="noStrike" baseline="0" dirty="0">
                <a:solidFill>
                  <a:srgbClr val="000000"/>
                </a:solidFill>
                <a:latin typeface="Times" panose="02020603050405020304" pitchFamily="18" charset="0"/>
              </a:rPr>
              <a:t> to action </a:t>
            </a:r>
          </a:p>
          <a:p>
            <a:pPr marR="2400"/>
            <a:r>
              <a:rPr lang="fi-FI" sz="1800" b="0" i="0" u="none" strike="noStrike" baseline="0" dirty="0">
                <a:solidFill>
                  <a:srgbClr val="000000"/>
                </a:solidFill>
                <a:latin typeface="Times" panose="02020603050405020304" pitchFamily="18" charset="0"/>
              </a:rPr>
              <a:t>• </a:t>
            </a:r>
            <a:r>
              <a:rPr lang="fi-FI" sz="1800" b="0" i="0" u="none" strike="noStrike" baseline="0" dirty="0" err="1">
                <a:solidFill>
                  <a:srgbClr val="000000"/>
                </a:solidFill>
                <a:latin typeface="Times" panose="02020603050405020304" pitchFamily="18" charset="0"/>
              </a:rPr>
              <a:t>self-control</a:t>
            </a:r>
            <a:r>
              <a:rPr lang="fi-FI" sz="1800" b="0" i="0" u="none" strike="noStrike" baseline="0" dirty="0">
                <a:solidFill>
                  <a:srgbClr val="000000"/>
                </a:solidFill>
                <a:latin typeface="Times" panose="02020603050405020304" pitchFamily="18" charset="0"/>
              </a:rPr>
              <a:t> is </a:t>
            </a:r>
            <a:r>
              <a:rPr lang="fi-FI" sz="1800" b="0" i="0" u="none" strike="noStrike" baseline="0" dirty="0" err="1">
                <a:solidFill>
                  <a:srgbClr val="000000"/>
                </a:solidFill>
                <a:latin typeface="Times" panose="02020603050405020304" pitchFamily="18" charset="0"/>
              </a:rPr>
              <a:t>unlimited</a:t>
            </a:r>
            <a:r>
              <a:rPr lang="fi-FI" sz="1800" b="0" i="0" u="none" strike="noStrike" baseline="0" dirty="0">
                <a:solidFill>
                  <a:srgbClr val="000000"/>
                </a:solidFill>
                <a:latin typeface="Times" panose="02020603050405020304" pitchFamily="18" charset="0"/>
              </a:rPr>
              <a:t> </a:t>
            </a:r>
          </a:p>
          <a:p>
            <a:pPr marR="2400"/>
            <a:r>
              <a:rPr lang="fi-FI" sz="1800" b="1" i="0" u="none" strike="noStrike" baseline="0" dirty="0" err="1">
                <a:solidFill>
                  <a:srgbClr val="000000"/>
                </a:solidFill>
                <a:latin typeface="Times" panose="02020603050405020304" pitchFamily="18" charset="0"/>
              </a:rPr>
              <a:t>Policy</a:t>
            </a:r>
            <a:r>
              <a:rPr lang="fi-FI" sz="1800" b="1" i="0" u="none" strike="noStrike" baseline="0" dirty="0">
                <a:solidFill>
                  <a:srgbClr val="000000"/>
                </a:solidFill>
                <a:latin typeface="Times" panose="02020603050405020304" pitchFamily="18" charset="0"/>
              </a:rPr>
              <a:t> design: </a:t>
            </a:r>
            <a:endParaRPr lang="fi-FI" sz="1800" b="0" i="0" u="none" strike="noStrike" baseline="0" dirty="0">
              <a:solidFill>
                <a:srgbClr val="000000"/>
              </a:solidFill>
              <a:latin typeface="Times" panose="02020603050405020304" pitchFamily="18" charset="0"/>
            </a:endParaRPr>
          </a:p>
          <a:p>
            <a:pPr marR="2400"/>
            <a:r>
              <a:rPr lang="fi-FI" sz="1800" b="0" i="0" u="none" strike="noStrike" baseline="0" dirty="0">
                <a:solidFill>
                  <a:srgbClr val="000000"/>
                </a:solidFill>
                <a:latin typeface="Times" panose="02020603050405020304" pitchFamily="18" charset="0"/>
              </a:rPr>
              <a:t>• </a:t>
            </a:r>
            <a:r>
              <a:rPr lang="fi-FI" sz="1800" b="0" i="0" u="none" strike="noStrike" baseline="0" dirty="0" err="1">
                <a:solidFill>
                  <a:srgbClr val="000000"/>
                </a:solidFill>
                <a:latin typeface="Times" panose="02020603050405020304" pitchFamily="18" charset="0"/>
              </a:rPr>
              <a:t>distant</a:t>
            </a:r>
            <a:r>
              <a:rPr lang="fi-FI" sz="1800" b="0" i="0" u="none" strike="noStrike" baseline="0" dirty="0">
                <a:solidFill>
                  <a:srgbClr val="000000"/>
                </a:solidFill>
                <a:latin typeface="Times" panose="02020603050405020304" pitchFamily="18" charset="0"/>
              </a:rPr>
              <a:t>, </a:t>
            </a:r>
            <a:r>
              <a:rPr lang="fi-FI" sz="1800" b="0" i="0" u="none" strike="noStrike" baseline="0" dirty="0" err="1">
                <a:solidFill>
                  <a:srgbClr val="000000"/>
                </a:solidFill>
                <a:latin typeface="Times" panose="02020603050405020304" pitchFamily="18" charset="0"/>
              </a:rPr>
              <a:t>impersonal</a:t>
            </a:r>
            <a:r>
              <a:rPr lang="fi-FI" sz="1800" b="0" i="0" u="none" strike="noStrike" baseline="0" dirty="0">
                <a:solidFill>
                  <a:srgbClr val="000000"/>
                </a:solidFill>
                <a:latin typeface="Times" panose="02020603050405020304" pitchFamily="18" charset="0"/>
              </a:rPr>
              <a:t> </a:t>
            </a:r>
          </a:p>
          <a:p>
            <a:pPr marR="2400"/>
            <a:r>
              <a:rPr lang="en-US" sz="1800" b="0" i="0" u="none" strike="noStrike" baseline="0" dirty="0">
                <a:solidFill>
                  <a:srgbClr val="000000"/>
                </a:solidFill>
                <a:latin typeface="Times" panose="02020603050405020304" pitchFamily="18" charset="0"/>
              </a:rPr>
              <a:t>• no contact prior to sanctions </a:t>
            </a:r>
          </a:p>
          <a:p>
            <a:pPr marR="2400"/>
            <a:r>
              <a:rPr lang="en-US" sz="1800" b="0" i="0" u="none" strike="noStrike" baseline="0" dirty="0">
                <a:solidFill>
                  <a:srgbClr val="000000"/>
                </a:solidFill>
                <a:latin typeface="Times" panose="02020603050405020304" pitchFamily="18" charset="0"/>
              </a:rPr>
              <a:t>• help only when circumstances are clearly beyond a person’s control </a:t>
            </a:r>
            <a:endParaRPr lang="fi-FI" dirty="0"/>
          </a:p>
        </p:txBody>
      </p:sp>
      <p:sp>
        <p:nvSpPr>
          <p:cNvPr id="4" name="Sisällön paikkamerkki 3">
            <a:extLst>
              <a:ext uri="{FF2B5EF4-FFF2-40B4-BE49-F238E27FC236}">
                <a16:creationId xmlns:a16="http://schemas.microsoft.com/office/drawing/2014/main" id="{CF2614CB-1FD6-478A-BA7D-9B7D8F289DA4}"/>
              </a:ext>
            </a:extLst>
          </p:cNvPr>
          <p:cNvSpPr>
            <a:spLocks noGrp="1"/>
          </p:cNvSpPr>
          <p:nvPr>
            <p:ph sz="half" idx="2"/>
          </p:nvPr>
        </p:nvSpPr>
        <p:spPr>
          <a:xfrm>
            <a:off x="6301275" y="1517715"/>
            <a:ext cx="5181598" cy="4024669"/>
          </a:xfrm>
          <a:solidFill>
            <a:schemeClr val="accent6">
              <a:lumMod val="20000"/>
              <a:lumOff val="80000"/>
            </a:schemeClr>
          </a:solidFill>
        </p:spPr>
        <p:txBody>
          <a:bodyPr>
            <a:normAutofit fontScale="92500" lnSpcReduction="20000"/>
          </a:bodyPr>
          <a:lstStyle/>
          <a:p>
            <a:pPr marR="2400"/>
            <a:r>
              <a:rPr lang="fi-FI" sz="1800" b="1" i="0" u="none" strike="noStrike" baseline="0" dirty="0">
                <a:solidFill>
                  <a:srgbClr val="000000"/>
                </a:solidFill>
                <a:latin typeface="Times" panose="02020603050405020304" pitchFamily="18" charset="0"/>
              </a:rPr>
              <a:t>2</a:t>
            </a:r>
            <a:r>
              <a:rPr lang="fi-FI" sz="1900" b="1" i="0" u="none" strike="noStrike" baseline="0" dirty="0">
                <a:solidFill>
                  <a:srgbClr val="000000"/>
                </a:solidFill>
                <a:latin typeface="Times" panose="02020603050405020304" pitchFamily="18" charset="0"/>
              </a:rPr>
              <a:t>. </a:t>
            </a:r>
            <a:r>
              <a:rPr lang="fi-FI" sz="1900" b="1" i="0" u="none" strike="noStrike" baseline="0" dirty="0" err="1">
                <a:solidFill>
                  <a:srgbClr val="000000"/>
                </a:solidFill>
                <a:latin typeface="Times" panose="02020603050405020304" pitchFamily="18" charset="0"/>
              </a:rPr>
              <a:t>Realistic</a:t>
            </a:r>
            <a:r>
              <a:rPr lang="fi-FI" sz="1900" b="1" i="0" u="none" strike="noStrike" baseline="0" dirty="0">
                <a:solidFill>
                  <a:srgbClr val="000000"/>
                </a:solidFill>
                <a:latin typeface="Times" panose="02020603050405020304" pitchFamily="18" charset="0"/>
              </a:rPr>
              <a:t> </a:t>
            </a:r>
            <a:r>
              <a:rPr lang="fi-FI" sz="1900" b="1" i="0" u="none" strike="noStrike" baseline="0" dirty="0" err="1">
                <a:solidFill>
                  <a:srgbClr val="000000"/>
                </a:solidFill>
                <a:latin typeface="Times" panose="02020603050405020304" pitchFamily="18" charset="0"/>
              </a:rPr>
              <a:t>perspective</a:t>
            </a:r>
            <a:r>
              <a:rPr lang="fi-FI" sz="1900" b="1" i="0" u="none" strike="noStrike" baseline="0" dirty="0">
                <a:solidFill>
                  <a:srgbClr val="000000"/>
                </a:solidFill>
                <a:latin typeface="Times" panose="02020603050405020304" pitchFamily="18" charset="0"/>
              </a:rPr>
              <a:t> </a:t>
            </a:r>
            <a:endParaRPr lang="fi-FI" sz="1900" b="0" i="0" u="none" strike="noStrike" baseline="0" dirty="0">
              <a:solidFill>
                <a:srgbClr val="000000"/>
              </a:solidFill>
              <a:latin typeface="Times" panose="02020603050405020304" pitchFamily="18" charset="0"/>
            </a:endParaRPr>
          </a:p>
          <a:p>
            <a:pPr marR="2400"/>
            <a:r>
              <a:rPr lang="fi-FI" sz="1800" b="1" i="0" u="none" strike="noStrike" baseline="0" dirty="0" err="1">
                <a:solidFill>
                  <a:srgbClr val="000000"/>
                </a:solidFill>
                <a:latin typeface="Times" panose="02020603050405020304" pitchFamily="18" charset="0"/>
              </a:rPr>
              <a:t>Assumptions</a:t>
            </a:r>
            <a:r>
              <a:rPr lang="fi-FI" sz="1800" b="1" i="0" u="none" strike="noStrike" baseline="0" dirty="0">
                <a:solidFill>
                  <a:srgbClr val="000000"/>
                </a:solidFill>
                <a:latin typeface="Times" panose="02020603050405020304" pitchFamily="18" charset="0"/>
              </a:rPr>
              <a:t> </a:t>
            </a:r>
            <a:r>
              <a:rPr lang="fi-FI" sz="1800" b="1" i="0" u="none" strike="noStrike" baseline="0" dirty="0" err="1">
                <a:solidFill>
                  <a:srgbClr val="000000"/>
                </a:solidFill>
                <a:latin typeface="Times" panose="02020603050405020304" pitchFamily="18" charset="0"/>
              </a:rPr>
              <a:t>about</a:t>
            </a:r>
            <a:r>
              <a:rPr lang="fi-FI" sz="1800" b="1" i="0" u="none" strike="noStrike" baseline="0" dirty="0">
                <a:solidFill>
                  <a:srgbClr val="000000"/>
                </a:solidFill>
                <a:latin typeface="Times" panose="02020603050405020304" pitchFamily="18" charset="0"/>
              </a:rPr>
              <a:t> </a:t>
            </a:r>
            <a:r>
              <a:rPr lang="fi-FI" sz="1800" b="1" i="0" u="none" strike="noStrike" baseline="0" dirty="0" err="1">
                <a:solidFill>
                  <a:srgbClr val="000000"/>
                </a:solidFill>
                <a:latin typeface="Times" panose="02020603050405020304" pitchFamily="18" charset="0"/>
              </a:rPr>
              <a:t>mental</a:t>
            </a:r>
            <a:r>
              <a:rPr lang="fi-FI" sz="1800" b="1" i="0" u="none" strike="noStrike" baseline="0" dirty="0">
                <a:solidFill>
                  <a:srgbClr val="000000"/>
                </a:solidFill>
                <a:latin typeface="Times" panose="02020603050405020304" pitchFamily="18" charset="0"/>
              </a:rPr>
              <a:t> </a:t>
            </a:r>
            <a:r>
              <a:rPr lang="fi-FI" sz="1800" b="1" i="0" u="none" strike="noStrike" baseline="0" dirty="0" err="1">
                <a:solidFill>
                  <a:srgbClr val="000000"/>
                </a:solidFill>
                <a:latin typeface="Times" panose="02020603050405020304" pitchFamily="18" charset="0"/>
              </a:rPr>
              <a:t>capacities</a:t>
            </a:r>
            <a:r>
              <a:rPr lang="fi-FI" sz="1800" b="1" i="0" u="none" strike="noStrike" baseline="0" dirty="0">
                <a:solidFill>
                  <a:srgbClr val="000000"/>
                </a:solidFill>
                <a:latin typeface="Times" panose="02020603050405020304" pitchFamily="18" charset="0"/>
              </a:rPr>
              <a:t>: </a:t>
            </a:r>
            <a:endParaRPr lang="fi-FI" sz="1800" b="0" i="0" u="none" strike="noStrike" baseline="0" dirty="0">
              <a:solidFill>
                <a:srgbClr val="000000"/>
              </a:solidFill>
              <a:latin typeface="Times" panose="02020603050405020304" pitchFamily="18" charset="0"/>
            </a:endParaRPr>
          </a:p>
          <a:p>
            <a:pPr marR="2400"/>
            <a:r>
              <a:rPr lang="en-US" sz="1800" b="0" i="0" u="none" strike="noStrike" baseline="0" dirty="0">
                <a:solidFill>
                  <a:srgbClr val="000000"/>
                </a:solidFill>
                <a:latin typeface="Times" panose="02020603050405020304" pitchFamily="18" charset="0"/>
              </a:rPr>
              <a:t>• normal distribution: some high scores, some low scores, large number of average scores </a:t>
            </a:r>
          </a:p>
          <a:p>
            <a:pPr marR="2400"/>
            <a:r>
              <a:rPr lang="en-US" sz="1800" b="0" i="0" u="none" strike="noStrike" baseline="0" dirty="0">
                <a:solidFill>
                  <a:srgbClr val="000000"/>
                </a:solidFill>
                <a:latin typeface="Times" panose="02020603050405020304" pitchFamily="18" charset="0"/>
              </a:rPr>
              <a:t>• tail of (highly) vulnerable people </a:t>
            </a:r>
          </a:p>
          <a:p>
            <a:pPr marR="2400"/>
            <a:r>
              <a:rPr lang="en-US" sz="1800" b="0" i="0" u="none" strike="noStrike" baseline="0" dirty="0">
                <a:solidFill>
                  <a:srgbClr val="000000"/>
                </a:solidFill>
                <a:latin typeface="Times" panose="02020603050405020304" pitchFamily="18" charset="0"/>
              </a:rPr>
              <a:t>• focus also on capacity to act </a:t>
            </a:r>
          </a:p>
          <a:p>
            <a:pPr marR="2400"/>
            <a:r>
              <a:rPr lang="fi-FI" sz="1800" b="1" i="0" u="none" strike="noStrike" baseline="0" dirty="0" err="1">
                <a:solidFill>
                  <a:srgbClr val="000000"/>
                </a:solidFill>
                <a:latin typeface="Times" panose="02020603050405020304" pitchFamily="18" charset="0"/>
              </a:rPr>
              <a:t>Assumptions</a:t>
            </a:r>
            <a:r>
              <a:rPr lang="fi-FI" sz="1800" b="1" i="0" u="none" strike="noStrike" baseline="0" dirty="0">
                <a:solidFill>
                  <a:srgbClr val="000000"/>
                </a:solidFill>
                <a:latin typeface="Times" panose="02020603050405020304" pitchFamily="18" charset="0"/>
              </a:rPr>
              <a:t> </a:t>
            </a:r>
            <a:r>
              <a:rPr lang="fi-FI" sz="1800" b="1" i="0" u="none" strike="noStrike" baseline="0" dirty="0" err="1">
                <a:solidFill>
                  <a:srgbClr val="000000"/>
                </a:solidFill>
                <a:latin typeface="Times" panose="02020603050405020304" pitchFamily="18" charset="0"/>
              </a:rPr>
              <a:t>about</a:t>
            </a:r>
            <a:r>
              <a:rPr lang="fi-FI" sz="1800" b="1" i="0" u="none" strike="noStrike" baseline="0" dirty="0">
                <a:solidFill>
                  <a:srgbClr val="000000"/>
                </a:solidFill>
                <a:latin typeface="Times" panose="02020603050405020304" pitchFamily="18" charset="0"/>
              </a:rPr>
              <a:t> </a:t>
            </a:r>
            <a:r>
              <a:rPr lang="fi-FI" sz="1800" b="1" i="0" u="none" strike="noStrike" baseline="0" dirty="0" err="1">
                <a:solidFill>
                  <a:srgbClr val="000000"/>
                </a:solidFill>
                <a:latin typeface="Times" panose="02020603050405020304" pitchFamily="18" charset="0"/>
              </a:rPr>
              <a:t>behaviour</a:t>
            </a:r>
            <a:r>
              <a:rPr lang="fi-FI" sz="1800" b="1" i="0" u="none" strike="noStrike" baseline="0" dirty="0">
                <a:solidFill>
                  <a:srgbClr val="000000"/>
                </a:solidFill>
                <a:latin typeface="Times" panose="02020603050405020304" pitchFamily="18" charset="0"/>
              </a:rPr>
              <a:t>: </a:t>
            </a:r>
            <a:endParaRPr lang="fi-FI" sz="1800" b="0" i="0" u="none" strike="noStrike" baseline="0" dirty="0">
              <a:solidFill>
                <a:srgbClr val="000000"/>
              </a:solidFill>
              <a:latin typeface="Times" panose="02020603050405020304" pitchFamily="18" charset="0"/>
            </a:endParaRPr>
          </a:p>
          <a:p>
            <a:pPr marR="2400"/>
            <a:r>
              <a:rPr lang="en-US" sz="1800" b="0" i="0" u="none" strike="noStrike" baseline="0" dirty="0">
                <a:solidFill>
                  <a:srgbClr val="000000"/>
                </a:solidFill>
                <a:latin typeface="Times" panose="02020603050405020304" pitchFamily="18" charset="0"/>
              </a:rPr>
              <a:t>• knowing what to do is not enough </a:t>
            </a:r>
          </a:p>
          <a:p>
            <a:pPr marR="2400"/>
            <a:r>
              <a:rPr lang="fi-FI" sz="1800" b="0" i="0" u="none" strike="noStrike" baseline="0" dirty="0">
                <a:solidFill>
                  <a:srgbClr val="000000"/>
                </a:solidFill>
                <a:latin typeface="Times" panose="02020603050405020304" pitchFamily="18" charset="0"/>
              </a:rPr>
              <a:t>• </a:t>
            </a:r>
            <a:r>
              <a:rPr lang="fi-FI" sz="1800" b="0" i="0" u="none" strike="noStrike" baseline="0" dirty="0" err="1">
                <a:solidFill>
                  <a:srgbClr val="000000"/>
                </a:solidFill>
                <a:latin typeface="Times" panose="02020603050405020304" pitchFamily="18" charset="0"/>
              </a:rPr>
              <a:t>self-control</a:t>
            </a:r>
            <a:r>
              <a:rPr lang="fi-FI" sz="1800" b="0" i="0" u="none" strike="noStrike" baseline="0" dirty="0">
                <a:solidFill>
                  <a:srgbClr val="000000"/>
                </a:solidFill>
                <a:latin typeface="Times" panose="02020603050405020304" pitchFamily="18" charset="0"/>
              </a:rPr>
              <a:t> is </a:t>
            </a:r>
            <a:r>
              <a:rPr lang="fi-FI" sz="1800" b="0" i="0" u="none" strike="noStrike" baseline="0" dirty="0" err="1">
                <a:solidFill>
                  <a:srgbClr val="000000"/>
                </a:solidFill>
                <a:latin typeface="Times" panose="02020603050405020304" pitchFamily="18" charset="0"/>
              </a:rPr>
              <a:t>limited</a:t>
            </a:r>
            <a:r>
              <a:rPr lang="fi-FI" sz="1800" b="0" i="0" u="none" strike="noStrike" baseline="0" dirty="0">
                <a:solidFill>
                  <a:srgbClr val="000000"/>
                </a:solidFill>
                <a:latin typeface="Times" panose="02020603050405020304" pitchFamily="18" charset="0"/>
              </a:rPr>
              <a:t> </a:t>
            </a:r>
          </a:p>
          <a:p>
            <a:pPr marR="2400"/>
            <a:r>
              <a:rPr lang="fi-FI" sz="1800" b="1" i="0" u="none" strike="noStrike" baseline="0" dirty="0" err="1">
                <a:solidFill>
                  <a:srgbClr val="000000"/>
                </a:solidFill>
                <a:latin typeface="Times" panose="02020603050405020304" pitchFamily="18" charset="0"/>
              </a:rPr>
              <a:t>Policy</a:t>
            </a:r>
            <a:r>
              <a:rPr lang="fi-FI" sz="1800" b="1" i="0" u="none" strike="noStrike" baseline="0" dirty="0">
                <a:solidFill>
                  <a:srgbClr val="000000"/>
                </a:solidFill>
                <a:latin typeface="Times" panose="02020603050405020304" pitchFamily="18" charset="0"/>
              </a:rPr>
              <a:t> design: </a:t>
            </a:r>
            <a:endParaRPr lang="fi-FI" sz="1800" b="0" i="0" u="none" strike="noStrike" baseline="0" dirty="0">
              <a:solidFill>
                <a:srgbClr val="000000"/>
              </a:solidFill>
              <a:latin typeface="Times" panose="02020603050405020304" pitchFamily="18" charset="0"/>
            </a:endParaRPr>
          </a:p>
          <a:p>
            <a:pPr marR="2400"/>
            <a:r>
              <a:rPr lang="fi-FI" sz="1800" b="0" i="0" u="none" strike="noStrike" baseline="0" dirty="0">
                <a:solidFill>
                  <a:srgbClr val="000000"/>
                </a:solidFill>
                <a:latin typeface="Times" panose="02020603050405020304" pitchFamily="18" charset="0"/>
              </a:rPr>
              <a:t>• </a:t>
            </a:r>
            <a:r>
              <a:rPr lang="fi-FI" sz="1800" b="0" i="0" u="none" strike="noStrike" baseline="0" dirty="0" err="1">
                <a:solidFill>
                  <a:srgbClr val="000000"/>
                </a:solidFill>
                <a:latin typeface="Times" panose="02020603050405020304" pitchFamily="18" charset="0"/>
              </a:rPr>
              <a:t>personal</a:t>
            </a:r>
            <a:r>
              <a:rPr lang="fi-FI" sz="1800" b="0" i="0" u="none" strike="noStrike" baseline="0" dirty="0">
                <a:solidFill>
                  <a:srgbClr val="000000"/>
                </a:solidFill>
                <a:latin typeface="Times" panose="02020603050405020304" pitchFamily="18" charset="0"/>
              </a:rPr>
              <a:t>, </a:t>
            </a:r>
            <a:r>
              <a:rPr lang="fi-FI" sz="1800" b="0" i="0" u="none" strike="noStrike" baseline="0" dirty="0" err="1">
                <a:solidFill>
                  <a:srgbClr val="000000"/>
                </a:solidFill>
                <a:latin typeface="Times" panose="02020603050405020304" pitchFamily="18" charset="0"/>
              </a:rPr>
              <a:t>proportional</a:t>
            </a:r>
            <a:r>
              <a:rPr lang="fi-FI" sz="1800" b="0" i="0" u="none" strike="noStrike" baseline="0" dirty="0">
                <a:solidFill>
                  <a:srgbClr val="000000"/>
                </a:solidFill>
                <a:latin typeface="Times" panose="02020603050405020304" pitchFamily="18" charset="0"/>
              </a:rPr>
              <a:t> </a:t>
            </a:r>
          </a:p>
          <a:p>
            <a:pPr marR="2400"/>
            <a:r>
              <a:rPr lang="fi-FI" sz="1800" b="0" i="0" u="none" strike="noStrike" baseline="0" dirty="0">
                <a:solidFill>
                  <a:srgbClr val="000000"/>
                </a:solidFill>
                <a:latin typeface="Times" panose="02020603050405020304" pitchFamily="18" charset="0"/>
              </a:rPr>
              <a:t>• </a:t>
            </a:r>
            <a:r>
              <a:rPr lang="fi-FI" sz="1800" b="0" i="0" u="none" strike="noStrike" baseline="0" dirty="0" err="1">
                <a:solidFill>
                  <a:srgbClr val="000000"/>
                </a:solidFill>
                <a:latin typeface="Times" panose="02020603050405020304" pitchFamily="18" charset="0"/>
              </a:rPr>
              <a:t>contact</a:t>
            </a:r>
            <a:r>
              <a:rPr lang="fi-FI" sz="1800" b="0" i="0" u="none" strike="noStrike" baseline="0" dirty="0">
                <a:solidFill>
                  <a:srgbClr val="000000"/>
                </a:solidFill>
                <a:latin typeface="Times" panose="02020603050405020304" pitchFamily="18" charset="0"/>
              </a:rPr>
              <a:t> </a:t>
            </a:r>
            <a:r>
              <a:rPr lang="fi-FI" sz="1800" b="0" i="0" u="none" strike="noStrike" baseline="0" dirty="0" err="1">
                <a:solidFill>
                  <a:srgbClr val="000000"/>
                </a:solidFill>
                <a:latin typeface="Times" panose="02020603050405020304" pitchFamily="18" charset="0"/>
              </a:rPr>
              <a:t>prior</a:t>
            </a:r>
            <a:r>
              <a:rPr lang="fi-FI" sz="1800" b="0" i="0" u="none" strike="noStrike" baseline="0" dirty="0">
                <a:solidFill>
                  <a:srgbClr val="000000"/>
                </a:solidFill>
                <a:latin typeface="Times" panose="02020603050405020304" pitchFamily="18" charset="0"/>
              </a:rPr>
              <a:t> to </a:t>
            </a:r>
            <a:r>
              <a:rPr lang="fi-FI" sz="1800" b="0" i="0" u="none" strike="noStrike" baseline="0" dirty="0" err="1">
                <a:solidFill>
                  <a:srgbClr val="000000"/>
                </a:solidFill>
                <a:latin typeface="Times" panose="02020603050405020304" pitchFamily="18" charset="0"/>
              </a:rPr>
              <a:t>sanctions</a:t>
            </a:r>
            <a:r>
              <a:rPr lang="fi-FI" sz="1800" b="0" i="0" u="none" strike="noStrike" baseline="0" dirty="0">
                <a:solidFill>
                  <a:srgbClr val="000000"/>
                </a:solidFill>
                <a:latin typeface="Times" panose="02020603050405020304" pitchFamily="18" charset="0"/>
              </a:rPr>
              <a:t> </a:t>
            </a:r>
          </a:p>
          <a:p>
            <a:pPr marR="2400"/>
            <a:r>
              <a:rPr lang="en-US" sz="1800" b="0" i="0" u="none" strike="noStrike" baseline="0" dirty="0">
                <a:solidFill>
                  <a:srgbClr val="000000"/>
                </a:solidFill>
                <a:latin typeface="Times" panose="02020603050405020304" pitchFamily="18" charset="0"/>
              </a:rPr>
              <a:t>• more differentiation between the unwilling and the unable </a:t>
            </a:r>
            <a:endParaRPr lang="fi-FI" dirty="0"/>
          </a:p>
        </p:txBody>
      </p:sp>
      <p:sp>
        <p:nvSpPr>
          <p:cNvPr id="5" name="Tekstiruutu 4">
            <a:extLst>
              <a:ext uri="{FF2B5EF4-FFF2-40B4-BE49-F238E27FC236}">
                <a16:creationId xmlns:a16="http://schemas.microsoft.com/office/drawing/2014/main" id="{2B767EC6-9709-4610-B45A-9376759E2DB4}"/>
              </a:ext>
            </a:extLst>
          </p:cNvPr>
          <p:cNvSpPr txBox="1"/>
          <p:nvPr/>
        </p:nvSpPr>
        <p:spPr>
          <a:xfrm>
            <a:off x="531845" y="5744483"/>
            <a:ext cx="11551298" cy="1077218"/>
          </a:xfrm>
          <a:prstGeom prst="rect">
            <a:avLst/>
          </a:prstGeom>
          <a:solidFill>
            <a:srgbClr val="92D050"/>
          </a:solidFill>
        </p:spPr>
        <p:txBody>
          <a:bodyPr wrap="square" rtlCol="0">
            <a:spAutoFit/>
          </a:bodyPr>
          <a:lstStyle/>
          <a:p>
            <a:r>
              <a:rPr lang="en-US" sz="1600" b="0" i="0" u="none" strike="noStrike" baseline="0" dirty="0">
                <a:solidFill>
                  <a:srgbClr val="000000"/>
                </a:solidFill>
                <a:latin typeface="Times" panose="02020603050405020304" pitchFamily="18" charset="0"/>
              </a:rPr>
              <a:t>The starting point for both perspectives is the same: taking responsibility for oneself. The underlying aim of both perspectives is the same: to boost people’s autonomy. However, the two perspectives differ in what they assume about people’s mental capacities and about the laws of psychology. Because the first perspective expects too much of people’s capacity to act, it does not always bring them any closer to the goal of self-reliance</a:t>
            </a:r>
            <a:endParaRPr lang="fi-FI" sz="1600" dirty="0"/>
          </a:p>
        </p:txBody>
      </p:sp>
    </p:spTree>
    <p:extLst>
      <p:ext uri="{BB962C8B-B14F-4D97-AF65-F5344CB8AC3E}">
        <p14:creationId xmlns:p14="http://schemas.microsoft.com/office/powerpoint/2010/main" val="3661457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solidFill>
            <a:srgbClr val="FFC000"/>
          </a:solidFill>
        </p:spPr>
        <p:txBody>
          <a:bodyPr/>
          <a:lstStyle/>
          <a:p>
            <a:r>
              <a:rPr lang="fi-FI" dirty="0" err="1">
                <a:latin typeface="Segoe UI Semilight" panose="020B0402040204020203" pitchFamily="34" charset="0"/>
                <a:cs typeface="Segoe UI Semilight" panose="020B0402040204020203" pitchFamily="34" charset="0"/>
              </a:rPr>
              <a:t>Use</a:t>
            </a:r>
            <a:r>
              <a:rPr lang="fi-FI" dirty="0">
                <a:latin typeface="Segoe UI Semilight" panose="020B0402040204020203" pitchFamily="34" charset="0"/>
                <a:cs typeface="Segoe UI Semilight" panose="020B0402040204020203" pitchFamily="34" charset="0"/>
              </a:rPr>
              <a:t> of data and </a:t>
            </a:r>
            <a:r>
              <a:rPr lang="fi-FI" dirty="0" err="1">
                <a:latin typeface="Segoe UI Semilight" panose="020B0402040204020203" pitchFamily="34" charset="0"/>
                <a:cs typeface="Segoe UI Semilight" panose="020B0402040204020203" pitchFamily="34" charset="0"/>
              </a:rPr>
              <a:t>flow</a:t>
            </a:r>
            <a:r>
              <a:rPr lang="fi-FI" dirty="0">
                <a:latin typeface="Segoe UI Semilight" panose="020B0402040204020203" pitchFamily="34" charset="0"/>
                <a:cs typeface="Segoe UI Semilight" panose="020B0402040204020203" pitchFamily="34" charset="0"/>
              </a:rPr>
              <a:t> of </a:t>
            </a:r>
            <a:r>
              <a:rPr lang="fi-FI" dirty="0" err="1">
                <a:latin typeface="Segoe UI Semilight" panose="020B0402040204020203" pitchFamily="34" charset="0"/>
                <a:cs typeface="Segoe UI Semilight" panose="020B0402040204020203" pitchFamily="34" charset="0"/>
              </a:rPr>
              <a:t>information</a:t>
            </a:r>
            <a:r>
              <a:rPr lang="fi-FI" dirty="0">
                <a:latin typeface="Segoe UI Semilight" panose="020B0402040204020203" pitchFamily="34" charset="0"/>
                <a:cs typeface="Segoe UI Semilight" panose="020B0402040204020203" pitchFamily="34" charset="0"/>
              </a:rPr>
              <a:t> </a:t>
            </a:r>
          </a:p>
        </p:txBody>
      </p:sp>
      <p:sp>
        <p:nvSpPr>
          <p:cNvPr id="3" name="Tekstin paikkamerkki 2"/>
          <p:cNvSpPr>
            <a:spLocks noGrp="1"/>
          </p:cNvSpPr>
          <p:nvPr>
            <p:ph type="body" idx="1"/>
          </p:nvPr>
        </p:nvSpPr>
        <p:spPr/>
        <p:txBody>
          <a:bodyPr/>
          <a:lstStyle/>
          <a:p>
            <a:r>
              <a:rPr lang="en-US" dirty="0">
                <a:latin typeface="Segoe UI Semilight" panose="020B0402040204020203" pitchFamily="34" charset="0"/>
                <a:cs typeface="Segoe UI Semilight" panose="020B0402040204020203" pitchFamily="34" charset="0"/>
              </a:rPr>
              <a:t>We systematically collect customer data and use it effectively for the benefit of the customer, partner and society.</a:t>
            </a:r>
          </a:p>
          <a:p>
            <a:endParaRPr lang="en-US"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We make the flow of data more efficient with our partners so that our common customer benefits.</a:t>
            </a:r>
          </a:p>
          <a:p>
            <a:endParaRPr lang="en-US" dirty="0">
              <a:latin typeface="Segoe UI Semilight" panose="020B0402040204020203" pitchFamily="34" charset="0"/>
              <a:cs typeface="Segoe UI Semilight" panose="020B0402040204020203" pitchFamily="34" charset="0"/>
            </a:endParaRPr>
          </a:p>
          <a:p>
            <a:r>
              <a:rPr lang="en-US" dirty="0">
                <a:latin typeface="Segoe UI Semilight" panose="020B0402040204020203" pitchFamily="34" charset="0"/>
                <a:cs typeface="Segoe UI Semilight" panose="020B0402040204020203" pitchFamily="34" charset="0"/>
              </a:rPr>
              <a:t>An excellent customer experiences and well-functioning digital services require greater efficiency in exchanging and combining data available from various sources. </a:t>
            </a:r>
          </a:p>
          <a:p>
            <a:endParaRPr lang="fi-FI" dirty="0">
              <a:latin typeface="Segoe UI Semilight" panose="020B0402040204020203" pitchFamily="34" charset="0"/>
              <a:cs typeface="Segoe UI Semilight" panose="020B0402040204020203" pitchFamily="34" charset="0"/>
            </a:endParaRPr>
          </a:p>
          <a:p>
            <a:endParaRPr lang="fi-FI" dirty="0">
              <a:latin typeface="Segoe UI Semilight" panose="020B0402040204020203" pitchFamily="34" charset="0"/>
              <a:cs typeface="Segoe UI Semilight" panose="020B0402040204020203" pitchFamily="34" charset="0"/>
            </a:endParaRPr>
          </a:p>
        </p:txBody>
      </p:sp>
      <p:sp>
        <p:nvSpPr>
          <p:cNvPr id="4" name="Dian numeron paikkamerkki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i-FI" smtClean="0"/>
              <a:t>33</a:t>
            </a:fld>
            <a:endParaRPr lang="fi-FI"/>
          </a:p>
        </p:txBody>
      </p:sp>
    </p:spTree>
    <p:extLst>
      <p:ext uri="{BB962C8B-B14F-4D97-AF65-F5344CB8AC3E}">
        <p14:creationId xmlns:p14="http://schemas.microsoft.com/office/powerpoint/2010/main" val="3122019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09C9CD-86FC-459B-BA29-178096BE4057}"/>
              </a:ext>
            </a:extLst>
          </p:cNvPr>
          <p:cNvSpPr>
            <a:spLocks noGrp="1"/>
          </p:cNvSpPr>
          <p:nvPr>
            <p:ph type="ctrTitle"/>
          </p:nvPr>
        </p:nvSpPr>
        <p:spPr>
          <a:xfrm>
            <a:off x="1283976" y="3511470"/>
            <a:ext cx="9792000" cy="1224000"/>
          </a:xfrm>
        </p:spPr>
        <p:txBody>
          <a:bodyPr/>
          <a:lstStyle/>
          <a:p>
            <a:r>
              <a:rPr lang="fi-FI" dirty="0"/>
              <a:t>…</a:t>
            </a:r>
            <a:r>
              <a:rPr lang="fi-FI" dirty="0" err="1"/>
              <a:t>Comment</a:t>
            </a:r>
            <a:r>
              <a:rPr lang="fi-FI" dirty="0"/>
              <a:t> </a:t>
            </a:r>
            <a:r>
              <a:rPr lang="fi-FI" dirty="0" err="1"/>
              <a:t>from</a:t>
            </a:r>
            <a:r>
              <a:rPr lang="fi-FI" dirty="0"/>
              <a:t> </a:t>
            </a:r>
            <a:r>
              <a:rPr lang="fi-FI" dirty="0" err="1"/>
              <a:t>audience</a:t>
            </a:r>
            <a:r>
              <a:rPr lang="fi-FI" dirty="0"/>
              <a:t>:</a:t>
            </a:r>
            <a:br>
              <a:rPr lang="fi-FI" dirty="0"/>
            </a:br>
            <a:br>
              <a:rPr lang="fi-FI" dirty="0"/>
            </a:br>
            <a:r>
              <a:rPr lang="fi-FI" dirty="0"/>
              <a:t>Kela and </a:t>
            </a:r>
            <a:r>
              <a:rPr lang="fi-FI" dirty="0" err="1"/>
              <a:t>Finnish</a:t>
            </a:r>
            <a:r>
              <a:rPr lang="fi-FI" dirty="0"/>
              <a:t> </a:t>
            </a:r>
            <a:r>
              <a:rPr lang="fi-FI" dirty="0" err="1"/>
              <a:t>social</a:t>
            </a:r>
            <a:r>
              <a:rPr lang="fi-FI" dirty="0"/>
              <a:t> </a:t>
            </a:r>
            <a:r>
              <a:rPr lang="fi-FI" dirty="0" err="1"/>
              <a:t>security</a:t>
            </a:r>
            <a:r>
              <a:rPr lang="fi-FI" dirty="0"/>
              <a:t> </a:t>
            </a:r>
            <a:r>
              <a:rPr lang="fi-FI" dirty="0" err="1"/>
              <a:t>does</a:t>
            </a:r>
            <a:r>
              <a:rPr lang="fi-FI" dirty="0"/>
              <a:t> </a:t>
            </a:r>
            <a:r>
              <a:rPr lang="fi-FI" dirty="0" err="1"/>
              <a:t>great</a:t>
            </a:r>
            <a:r>
              <a:rPr lang="fi-FI" dirty="0"/>
              <a:t> </a:t>
            </a:r>
            <a:r>
              <a:rPr lang="fi-FI" dirty="0" err="1"/>
              <a:t>job</a:t>
            </a:r>
            <a:r>
              <a:rPr lang="fi-FI" dirty="0"/>
              <a:t> for </a:t>
            </a:r>
            <a:r>
              <a:rPr lang="fi-FI" i="1" dirty="0" err="1"/>
              <a:t>material</a:t>
            </a:r>
            <a:r>
              <a:rPr lang="fi-FI" i="1" dirty="0"/>
              <a:t> </a:t>
            </a:r>
            <a:r>
              <a:rPr lang="fi-FI" i="1" dirty="0" err="1"/>
              <a:t>perspecitive</a:t>
            </a:r>
            <a:r>
              <a:rPr lang="fi-FI" i="1" dirty="0"/>
              <a:t> for </a:t>
            </a:r>
            <a:r>
              <a:rPr lang="fi-FI" i="1" dirty="0" err="1"/>
              <a:t>individuals</a:t>
            </a:r>
            <a:r>
              <a:rPr lang="fi-FI" dirty="0"/>
              <a:t>, </a:t>
            </a:r>
            <a:r>
              <a:rPr lang="fi-FI" dirty="0" err="1"/>
              <a:t>but</a:t>
            </a:r>
            <a:r>
              <a:rPr lang="fi-FI" dirty="0"/>
              <a:t> </a:t>
            </a:r>
            <a:r>
              <a:rPr lang="fi-FI" dirty="0" err="1"/>
              <a:t>how</a:t>
            </a:r>
            <a:r>
              <a:rPr lang="fi-FI" dirty="0"/>
              <a:t> </a:t>
            </a:r>
            <a:r>
              <a:rPr lang="fi-FI" dirty="0" err="1"/>
              <a:t>about</a:t>
            </a:r>
            <a:r>
              <a:rPr lang="fi-FI" dirty="0"/>
              <a:t> </a:t>
            </a:r>
            <a:r>
              <a:rPr lang="fi-FI" dirty="0" err="1"/>
              <a:t>strenghten</a:t>
            </a:r>
            <a:r>
              <a:rPr lang="fi-FI" dirty="0"/>
              <a:t> </a:t>
            </a:r>
            <a:r>
              <a:rPr lang="fi-FI" dirty="0" err="1"/>
              <a:t>peoples</a:t>
            </a:r>
            <a:r>
              <a:rPr lang="fi-FI" dirty="0"/>
              <a:t> </a:t>
            </a:r>
            <a:r>
              <a:rPr lang="fi-FI" dirty="0" err="1"/>
              <a:t>networks</a:t>
            </a:r>
            <a:r>
              <a:rPr lang="fi-FI" dirty="0"/>
              <a:t> and </a:t>
            </a:r>
            <a:r>
              <a:rPr lang="fi-FI" dirty="0" err="1"/>
              <a:t>support</a:t>
            </a:r>
            <a:r>
              <a:rPr lang="fi-FI" dirty="0"/>
              <a:t> </a:t>
            </a:r>
            <a:r>
              <a:rPr lang="fi-FI" dirty="0" err="1"/>
              <a:t>mutual</a:t>
            </a:r>
            <a:r>
              <a:rPr lang="fi-FI" dirty="0"/>
              <a:t> help? </a:t>
            </a:r>
            <a:r>
              <a:rPr lang="fi-FI" i="1" dirty="0"/>
              <a:t>How </a:t>
            </a:r>
            <a:r>
              <a:rPr lang="fi-FI" i="1" dirty="0" err="1"/>
              <a:t>bonding</a:t>
            </a:r>
            <a:r>
              <a:rPr lang="fi-FI" i="1" dirty="0"/>
              <a:t> </a:t>
            </a:r>
            <a:r>
              <a:rPr lang="fi-FI" i="1" dirty="0" err="1"/>
              <a:t>people</a:t>
            </a:r>
            <a:r>
              <a:rPr lang="fi-FI" i="1" dirty="0"/>
              <a:t> to help </a:t>
            </a:r>
            <a:r>
              <a:rPr lang="fi-FI" i="1" dirty="0" err="1"/>
              <a:t>themselves</a:t>
            </a:r>
            <a:r>
              <a:rPr lang="fi-FI" i="1" dirty="0"/>
              <a:t> in </a:t>
            </a:r>
            <a:r>
              <a:rPr lang="fi-FI" i="1" dirty="0" err="1"/>
              <a:t>community</a:t>
            </a:r>
            <a:r>
              <a:rPr lang="fi-FI" i="1" dirty="0"/>
              <a:t> </a:t>
            </a:r>
            <a:r>
              <a:rPr lang="fi-FI" i="1" dirty="0" err="1"/>
              <a:t>based</a:t>
            </a:r>
            <a:r>
              <a:rPr lang="fi-FI" dirty="0"/>
              <a:t>?  </a:t>
            </a:r>
          </a:p>
        </p:txBody>
      </p:sp>
      <p:sp>
        <p:nvSpPr>
          <p:cNvPr id="5" name="Sydän 4">
            <a:extLst>
              <a:ext uri="{FF2B5EF4-FFF2-40B4-BE49-F238E27FC236}">
                <a16:creationId xmlns:a16="http://schemas.microsoft.com/office/drawing/2014/main" id="{93427573-68CD-4E40-9BE1-37720D53E237}"/>
              </a:ext>
            </a:extLst>
          </p:cNvPr>
          <p:cNvSpPr/>
          <p:nvPr/>
        </p:nvSpPr>
        <p:spPr>
          <a:xfrm>
            <a:off x="7119256" y="4982548"/>
            <a:ext cx="1091681" cy="914400"/>
          </a:xfrm>
          <a:prstGeom prst="heart">
            <a:avLst/>
          </a:prstGeom>
          <a:solidFill>
            <a:srgbClr val="009CDB"/>
          </a:solidFill>
          <a:ln>
            <a:solidFill>
              <a:srgbClr val="009C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165377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148316" y="3753294"/>
            <a:ext cx="7155712" cy="1669311"/>
          </a:xfrm>
          <a:solidFill>
            <a:srgbClr val="FFC000"/>
          </a:solidFill>
        </p:spPr>
        <p:txBody>
          <a:bodyPr/>
          <a:lstStyle/>
          <a:p>
            <a:r>
              <a:rPr lang="fi-FI" b="1" i="1" dirty="0" err="1"/>
              <a:t>Social</a:t>
            </a:r>
            <a:r>
              <a:rPr lang="fi-FI" b="1" i="1" dirty="0"/>
              <a:t> </a:t>
            </a:r>
            <a:r>
              <a:rPr lang="fi-FI" b="1" i="1" dirty="0" err="1"/>
              <a:t>assistance</a:t>
            </a:r>
            <a:r>
              <a:rPr lang="fi-FI" b="1" i="1" dirty="0"/>
              <a:t> </a:t>
            </a:r>
            <a:r>
              <a:rPr lang="fi-FI" b="1" dirty="0" err="1"/>
              <a:t>covers</a:t>
            </a:r>
            <a:r>
              <a:rPr lang="fi-FI" b="1" dirty="0"/>
              <a:t> </a:t>
            </a:r>
            <a:r>
              <a:rPr lang="fi-FI" b="1" dirty="0" err="1"/>
              <a:t>last</a:t>
            </a:r>
            <a:r>
              <a:rPr lang="fi-FI" b="1" dirty="0"/>
              <a:t> </a:t>
            </a:r>
            <a:r>
              <a:rPr lang="fi-FI" b="1" dirty="0" err="1"/>
              <a:t>resort</a:t>
            </a:r>
            <a:r>
              <a:rPr lang="fi-FI" b="1" dirty="0"/>
              <a:t>.</a:t>
            </a:r>
            <a:br>
              <a:rPr lang="fi-FI" b="1" dirty="0"/>
            </a:br>
            <a:r>
              <a:rPr lang="fi-FI" b="1" dirty="0" err="1"/>
              <a:t>What</a:t>
            </a:r>
            <a:r>
              <a:rPr lang="fi-FI" b="1" dirty="0"/>
              <a:t> </a:t>
            </a:r>
            <a:r>
              <a:rPr lang="fi-FI" b="1" dirty="0" err="1"/>
              <a:t>does</a:t>
            </a:r>
            <a:r>
              <a:rPr lang="fi-FI" b="1" dirty="0"/>
              <a:t> it </a:t>
            </a:r>
            <a:r>
              <a:rPr lang="fi-FI" b="1" dirty="0" err="1"/>
              <a:t>means</a:t>
            </a:r>
            <a:r>
              <a:rPr lang="fi-FI" b="1" dirty="0"/>
              <a:t>?</a:t>
            </a:r>
            <a:br>
              <a:rPr lang="fi-FI" dirty="0"/>
            </a:br>
            <a:endParaRPr lang="fi-FI" dirty="0"/>
          </a:p>
        </p:txBody>
      </p:sp>
    </p:spTree>
    <p:extLst>
      <p:ext uri="{BB962C8B-B14F-4D97-AF65-F5344CB8AC3E}">
        <p14:creationId xmlns:p14="http://schemas.microsoft.com/office/powerpoint/2010/main" val="1511115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16093" y="971616"/>
            <a:ext cx="11278948" cy="371992"/>
          </a:xfrm>
          <a:solidFill>
            <a:schemeClr val="accent2"/>
          </a:solidFill>
        </p:spPr>
        <p:txBody>
          <a:bodyPr>
            <a:normAutofit fontScale="90000"/>
          </a:bodyPr>
          <a:lstStyle/>
          <a:p>
            <a:r>
              <a:rPr lang="en-US" b="1" dirty="0"/>
              <a:t>Social assistance - </a:t>
            </a:r>
            <a:r>
              <a:rPr lang="fi-FI" b="1" dirty="0" err="1"/>
              <a:t>Last-resort</a:t>
            </a:r>
            <a:r>
              <a:rPr lang="fi-FI" b="1" dirty="0"/>
              <a:t> </a:t>
            </a:r>
            <a:r>
              <a:rPr lang="fi-FI" b="1" dirty="0" err="1"/>
              <a:t>financial</a:t>
            </a:r>
            <a:r>
              <a:rPr lang="fi-FI" b="1" dirty="0"/>
              <a:t> </a:t>
            </a:r>
            <a:r>
              <a:rPr lang="fi-FI" b="1" dirty="0" err="1"/>
              <a:t>assistance</a:t>
            </a:r>
            <a:br>
              <a:rPr lang="fi-FI" b="1" dirty="0"/>
            </a:br>
            <a:br>
              <a:rPr lang="en-US" b="1" dirty="0"/>
            </a:br>
            <a:endParaRPr lang="fi-FI" b="1" dirty="0"/>
          </a:p>
        </p:txBody>
      </p:sp>
      <p:sp>
        <p:nvSpPr>
          <p:cNvPr id="3" name="Sisällön paikkamerkki 2"/>
          <p:cNvSpPr>
            <a:spLocks noGrp="1"/>
          </p:cNvSpPr>
          <p:nvPr>
            <p:ph idx="1"/>
          </p:nvPr>
        </p:nvSpPr>
        <p:spPr>
          <a:xfrm>
            <a:off x="886408" y="1670180"/>
            <a:ext cx="10338318" cy="4980997"/>
          </a:xfrm>
        </p:spPr>
        <p:txBody>
          <a:bodyPr>
            <a:normAutofit/>
          </a:bodyPr>
          <a:lstStyle/>
          <a:p>
            <a:r>
              <a:rPr lang="en-US" dirty="0"/>
              <a:t>Social assistance, or income support, </a:t>
            </a:r>
            <a:r>
              <a:rPr lang="en-US" b="1" dirty="0"/>
              <a:t>is a last-resort form of financial assistance </a:t>
            </a:r>
            <a:r>
              <a:rPr lang="en-US" dirty="0"/>
              <a:t>for individuals and families which </a:t>
            </a:r>
            <a:r>
              <a:rPr lang="en-US" b="1" dirty="0"/>
              <a:t>covers some of the basic necessities of life.</a:t>
            </a:r>
          </a:p>
          <a:p>
            <a:r>
              <a:rPr lang="en-US" b="1" dirty="0"/>
              <a:t>Individuals and families living or residing in Finland </a:t>
            </a:r>
            <a:r>
              <a:rPr lang="en-US" dirty="0"/>
              <a:t>can apply for social assistance if their income and assets do not cover their necessary expenses.  Other social security benefits are counted as income. </a:t>
            </a:r>
            <a:r>
              <a:rPr lang="en-US" b="1" dirty="0"/>
              <a:t>The need for assistance is assessed on the basis of each individual's personal situation.</a:t>
            </a:r>
          </a:p>
          <a:p>
            <a:r>
              <a:rPr lang="en-US" dirty="0"/>
              <a:t>Social assistance is intended to be a </a:t>
            </a:r>
            <a:r>
              <a:rPr lang="en-US" b="1" dirty="0"/>
              <a:t>source of short-term financial aid </a:t>
            </a:r>
            <a:r>
              <a:rPr lang="en-US" dirty="0"/>
              <a:t>that helps recipients overcome or avoid temporary difficulties and promotes their autonomy and independence</a:t>
            </a:r>
          </a:p>
          <a:p>
            <a:endParaRPr lang="en-US" dirty="0"/>
          </a:p>
        </p:txBody>
      </p:sp>
    </p:spTree>
    <p:extLst>
      <p:ext uri="{BB962C8B-B14F-4D97-AF65-F5344CB8AC3E}">
        <p14:creationId xmlns:p14="http://schemas.microsoft.com/office/powerpoint/2010/main" val="900855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34775" y="900233"/>
            <a:ext cx="10319658" cy="730458"/>
          </a:xfrm>
        </p:spPr>
        <p:txBody>
          <a:bodyPr/>
          <a:lstStyle/>
          <a:p>
            <a:r>
              <a:rPr lang="en-US" sz="3600" dirty="0"/>
              <a:t>There are three components to social assistance</a:t>
            </a:r>
            <a:r>
              <a:rPr lang="en-US" sz="3600" b="0" dirty="0"/>
              <a:t>:</a:t>
            </a:r>
            <a:br>
              <a:rPr lang="en-US" b="0" dirty="0"/>
            </a:br>
            <a:endParaRPr lang="fi-FI" b="0" dirty="0"/>
          </a:p>
        </p:txBody>
      </p:sp>
      <p:sp>
        <p:nvSpPr>
          <p:cNvPr id="5" name="Alaotsikko 4"/>
          <p:cNvSpPr>
            <a:spLocks noGrp="1"/>
          </p:cNvSpPr>
          <p:nvPr>
            <p:ph type="subTitle" idx="1"/>
          </p:nvPr>
        </p:nvSpPr>
        <p:spPr>
          <a:xfrm>
            <a:off x="6116217" y="3206229"/>
            <a:ext cx="2855472" cy="2758636"/>
          </a:xfrm>
          <a:custGeom>
            <a:avLst/>
            <a:gdLst>
              <a:gd name="connsiteX0" fmla="*/ 2248910 w 3168352"/>
              <a:gd name="connsiteY0" fmla="*/ 505157 h 3168352"/>
              <a:gd name="connsiteX1" fmla="*/ 2495357 w 3168352"/>
              <a:gd name="connsiteY1" fmla="*/ 298352 h 3168352"/>
              <a:gd name="connsiteX2" fmla="*/ 2692240 w 3168352"/>
              <a:gd name="connsiteY2" fmla="*/ 463557 h 3168352"/>
              <a:gd name="connsiteX3" fmla="*/ 2531372 w 3168352"/>
              <a:gd name="connsiteY3" fmla="*/ 742171 h 3168352"/>
              <a:gd name="connsiteX4" fmla="*/ 2786971 w 3168352"/>
              <a:gd name="connsiteY4" fmla="*/ 1184882 h 3168352"/>
              <a:gd name="connsiteX5" fmla="*/ 3108693 w 3168352"/>
              <a:gd name="connsiteY5" fmla="*/ 1184874 h 3168352"/>
              <a:gd name="connsiteX6" fmla="*/ 3153323 w 3168352"/>
              <a:gd name="connsiteY6" fmla="*/ 1437982 h 3168352"/>
              <a:gd name="connsiteX7" fmla="*/ 2851001 w 3168352"/>
              <a:gd name="connsiteY7" fmla="*/ 1548009 h 3168352"/>
              <a:gd name="connsiteX8" fmla="*/ 2762232 w 3168352"/>
              <a:gd name="connsiteY8" fmla="*/ 2051441 h 3168352"/>
              <a:gd name="connsiteX9" fmla="*/ 3008690 w 3168352"/>
              <a:gd name="connsiteY9" fmla="*/ 2258233 h 3168352"/>
              <a:gd name="connsiteX10" fmla="*/ 2880184 w 3168352"/>
              <a:gd name="connsiteY10" fmla="*/ 2480813 h 3168352"/>
              <a:gd name="connsiteX11" fmla="*/ 2577868 w 3168352"/>
              <a:gd name="connsiteY11" fmla="*/ 2370770 h 3168352"/>
              <a:gd name="connsiteX12" fmla="*/ 2186267 w 3168352"/>
              <a:gd name="connsiteY12" fmla="*/ 2699362 h 3168352"/>
              <a:gd name="connsiteX13" fmla="*/ 2242141 w 3168352"/>
              <a:gd name="connsiteY13" fmla="*/ 3016194 h 3168352"/>
              <a:gd name="connsiteX14" fmla="*/ 2000629 w 3168352"/>
              <a:gd name="connsiteY14" fmla="*/ 3104098 h 3168352"/>
              <a:gd name="connsiteX15" fmla="*/ 1839775 w 3168352"/>
              <a:gd name="connsiteY15" fmla="*/ 2825474 h 3168352"/>
              <a:gd name="connsiteX16" fmla="*/ 1328576 w 3168352"/>
              <a:gd name="connsiteY16" fmla="*/ 2825474 h 3168352"/>
              <a:gd name="connsiteX17" fmla="*/ 1167723 w 3168352"/>
              <a:gd name="connsiteY17" fmla="*/ 3104098 h 3168352"/>
              <a:gd name="connsiteX18" fmla="*/ 926211 w 3168352"/>
              <a:gd name="connsiteY18" fmla="*/ 3016194 h 3168352"/>
              <a:gd name="connsiteX19" fmla="*/ 982085 w 3168352"/>
              <a:gd name="connsiteY19" fmla="*/ 2699362 h 3168352"/>
              <a:gd name="connsiteX20" fmla="*/ 590484 w 3168352"/>
              <a:gd name="connsiteY20" fmla="*/ 2370770 h 3168352"/>
              <a:gd name="connsiteX21" fmla="*/ 288168 w 3168352"/>
              <a:gd name="connsiteY21" fmla="*/ 2480813 h 3168352"/>
              <a:gd name="connsiteX22" fmla="*/ 159662 w 3168352"/>
              <a:gd name="connsiteY22" fmla="*/ 2258233 h 3168352"/>
              <a:gd name="connsiteX23" fmla="*/ 406120 w 3168352"/>
              <a:gd name="connsiteY23" fmla="*/ 2051441 h 3168352"/>
              <a:gd name="connsiteX24" fmla="*/ 317351 w 3168352"/>
              <a:gd name="connsiteY24" fmla="*/ 1548009 h 3168352"/>
              <a:gd name="connsiteX25" fmla="*/ 15029 w 3168352"/>
              <a:gd name="connsiteY25" fmla="*/ 1437982 h 3168352"/>
              <a:gd name="connsiteX26" fmla="*/ 59659 w 3168352"/>
              <a:gd name="connsiteY26" fmla="*/ 1184874 h 3168352"/>
              <a:gd name="connsiteX27" fmla="*/ 381380 w 3168352"/>
              <a:gd name="connsiteY27" fmla="*/ 1184882 h 3168352"/>
              <a:gd name="connsiteX28" fmla="*/ 636979 w 3168352"/>
              <a:gd name="connsiteY28" fmla="*/ 742171 h 3168352"/>
              <a:gd name="connsiteX29" fmla="*/ 476112 w 3168352"/>
              <a:gd name="connsiteY29" fmla="*/ 463557 h 3168352"/>
              <a:gd name="connsiteX30" fmla="*/ 672995 w 3168352"/>
              <a:gd name="connsiteY30" fmla="*/ 298352 h 3168352"/>
              <a:gd name="connsiteX31" fmla="*/ 919442 w 3168352"/>
              <a:gd name="connsiteY31" fmla="*/ 505157 h 3168352"/>
              <a:gd name="connsiteX32" fmla="*/ 1399812 w 3168352"/>
              <a:gd name="connsiteY32" fmla="*/ 330317 h 3168352"/>
              <a:gd name="connsiteX33" fmla="*/ 1455670 w 3168352"/>
              <a:gd name="connsiteY33" fmla="*/ 13482 h 3168352"/>
              <a:gd name="connsiteX34" fmla="*/ 1712682 w 3168352"/>
              <a:gd name="connsiteY34" fmla="*/ 13482 h 3168352"/>
              <a:gd name="connsiteX35" fmla="*/ 1768540 w 3168352"/>
              <a:gd name="connsiteY35" fmla="*/ 330317 h 3168352"/>
              <a:gd name="connsiteX36" fmla="*/ 2248910 w 3168352"/>
              <a:gd name="connsiteY36" fmla="*/ 505157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68352" h="3168352">
                <a:moveTo>
                  <a:pt x="2248910" y="505157"/>
                </a:moveTo>
                <a:lnTo>
                  <a:pt x="2495357" y="298352"/>
                </a:lnTo>
                <a:lnTo>
                  <a:pt x="2692240" y="463557"/>
                </a:lnTo>
                <a:lnTo>
                  <a:pt x="2531372" y="742171"/>
                </a:lnTo>
                <a:cubicBezTo>
                  <a:pt x="2645758" y="870848"/>
                  <a:pt x="2732727" y="1021482"/>
                  <a:pt x="2786971" y="1184882"/>
                </a:cubicBezTo>
                <a:lnTo>
                  <a:pt x="3108693" y="1184874"/>
                </a:lnTo>
                <a:lnTo>
                  <a:pt x="3153323" y="1437982"/>
                </a:lnTo>
                <a:lnTo>
                  <a:pt x="2851001" y="1548009"/>
                </a:lnTo>
                <a:cubicBezTo>
                  <a:pt x="2855914" y="1720107"/>
                  <a:pt x="2825710" y="1891402"/>
                  <a:pt x="2762232" y="2051441"/>
                </a:cubicBezTo>
                <a:lnTo>
                  <a:pt x="3008690" y="2258233"/>
                </a:lnTo>
                <a:lnTo>
                  <a:pt x="2880184" y="2480813"/>
                </a:lnTo>
                <a:lnTo>
                  <a:pt x="2577868" y="2370770"/>
                </a:lnTo>
                <a:cubicBezTo>
                  <a:pt x="2471009" y="2505763"/>
                  <a:pt x="2337765" y="2617568"/>
                  <a:pt x="2186267" y="2699362"/>
                </a:cubicBezTo>
                <a:lnTo>
                  <a:pt x="2242141" y="3016194"/>
                </a:lnTo>
                <a:lnTo>
                  <a:pt x="2000629" y="3104098"/>
                </a:lnTo>
                <a:lnTo>
                  <a:pt x="1839775" y="2825474"/>
                </a:lnTo>
                <a:cubicBezTo>
                  <a:pt x="1671144" y="2860197"/>
                  <a:pt x="1497207" y="2860197"/>
                  <a:pt x="1328576" y="2825474"/>
                </a:cubicBezTo>
                <a:lnTo>
                  <a:pt x="1167723" y="3104098"/>
                </a:lnTo>
                <a:lnTo>
                  <a:pt x="926211" y="3016194"/>
                </a:lnTo>
                <a:lnTo>
                  <a:pt x="982085" y="2699362"/>
                </a:lnTo>
                <a:cubicBezTo>
                  <a:pt x="830587" y="2617568"/>
                  <a:pt x="697343" y="2505763"/>
                  <a:pt x="590484" y="2370770"/>
                </a:cubicBezTo>
                <a:lnTo>
                  <a:pt x="288168" y="2480813"/>
                </a:lnTo>
                <a:lnTo>
                  <a:pt x="159662" y="2258233"/>
                </a:lnTo>
                <a:lnTo>
                  <a:pt x="406120" y="2051441"/>
                </a:lnTo>
                <a:cubicBezTo>
                  <a:pt x="342642" y="1891402"/>
                  <a:pt x="312438" y="1720107"/>
                  <a:pt x="317351" y="1548009"/>
                </a:cubicBezTo>
                <a:lnTo>
                  <a:pt x="15029" y="1437982"/>
                </a:lnTo>
                <a:lnTo>
                  <a:pt x="59659" y="1184874"/>
                </a:lnTo>
                <a:lnTo>
                  <a:pt x="381380" y="1184882"/>
                </a:lnTo>
                <a:cubicBezTo>
                  <a:pt x="435624" y="1021482"/>
                  <a:pt x="522593" y="870848"/>
                  <a:pt x="636979" y="742171"/>
                </a:cubicBezTo>
                <a:lnTo>
                  <a:pt x="476112" y="463557"/>
                </a:lnTo>
                <a:lnTo>
                  <a:pt x="672995" y="298352"/>
                </a:lnTo>
                <a:lnTo>
                  <a:pt x="919442" y="505157"/>
                </a:lnTo>
                <a:cubicBezTo>
                  <a:pt x="1066027" y="414853"/>
                  <a:pt x="1229475" y="355363"/>
                  <a:pt x="1399812" y="330317"/>
                </a:cubicBezTo>
                <a:lnTo>
                  <a:pt x="1455670" y="13482"/>
                </a:lnTo>
                <a:lnTo>
                  <a:pt x="1712682" y="13482"/>
                </a:lnTo>
                <a:lnTo>
                  <a:pt x="1768540" y="330317"/>
                </a:lnTo>
                <a:cubicBezTo>
                  <a:pt x="1938877" y="355363"/>
                  <a:pt x="2102325" y="414853"/>
                  <a:pt x="2248910" y="505157"/>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67460" tIns="772651" rIns="667460" bIns="828062" numCol="1" spcCol="1270" anchor="ctr" anchorCtr="0">
            <a:noAutofit/>
          </a:bodyPr>
          <a:lstStyle/>
          <a:p>
            <a:pPr lvl="0" algn="ctr" defTabSz="1066800">
              <a:lnSpc>
                <a:spcPct val="90000"/>
              </a:lnSpc>
              <a:spcBef>
                <a:spcPct val="0"/>
              </a:spcBef>
              <a:spcAft>
                <a:spcPct val="35000"/>
              </a:spcAft>
            </a:pPr>
            <a:r>
              <a:rPr lang="fi-FI" sz="2400" b="1" kern="1200" dirty="0">
                <a:solidFill>
                  <a:srgbClr val="FFFF00"/>
                </a:solidFill>
              </a:rPr>
              <a:t>Basic </a:t>
            </a:r>
            <a:r>
              <a:rPr lang="fi-FI" sz="2400" b="1" kern="1200" dirty="0" err="1">
                <a:solidFill>
                  <a:srgbClr val="FFFF00"/>
                </a:solidFill>
              </a:rPr>
              <a:t>social</a:t>
            </a:r>
            <a:r>
              <a:rPr lang="fi-FI" sz="2400" b="1" kern="1200" dirty="0">
                <a:solidFill>
                  <a:srgbClr val="FFFF00"/>
                </a:solidFill>
              </a:rPr>
              <a:t> </a:t>
            </a:r>
            <a:r>
              <a:rPr lang="fi-FI" sz="2400" b="1" kern="1200" dirty="0" err="1">
                <a:solidFill>
                  <a:srgbClr val="FFFF00"/>
                </a:solidFill>
              </a:rPr>
              <a:t>assistance</a:t>
            </a:r>
            <a:endParaRPr lang="fi-FI" sz="2400" b="1" kern="1200" dirty="0">
              <a:solidFill>
                <a:srgbClr val="FFFF00"/>
              </a:solidFill>
            </a:endParaRPr>
          </a:p>
        </p:txBody>
      </p:sp>
      <p:sp>
        <p:nvSpPr>
          <p:cNvPr id="6" name="Puolivapaa piirto 5"/>
          <p:cNvSpPr/>
          <p:nvPr/>
        </p:nvSpPr>
        <p:spPr>
          <a:xfrm>
            <a:off x="3779837" y="2343468"/>
            <a:ext cx="2239344" cy="2096554"/>
          </a:xfrm>
          <a:custGeom>
            <a:avLst/>
            <a:gdLst>
              <a:gd name="connsiteX0" fmla="*/ 2248910 w 3168352"/>
              <a:gd name="connsiteY0" fmla="*/ 505157 h 3168352"/>
              <a:gd name="connsiteX1" fmla="*/ 2495357 w 3168352"/>
              <a:gd name="connsiteY1" fmla="*/ 298352 h 3168352"/>
              <a:gd name="connsiteX2" fmla="*/ 2692240 w 3168352"/>
              <a:gd name="connsiteY2" fmla="*/ 463557 h 3168352"/>
              <a:gd name="connsiteX3" fmla="*/ 2531372 w 3168352"/>
              <a:gd name="connsiteY3" fmla="*/ 742171 h 3168352"/>
              <a:gd name="connsiteX4" fmla="*/ 2786971 w 3168352"/>
              <a:gd name="connsiteY4" fmla="*/ 1184882 h 3168352"/>
              <a:gd name="connsiteX5" fmla="*/ 3108693 w 3168352"/>
              <a:gd name="connsiteY5" fmla="*/ 1184874 h 3168352"/>
              <a:gd name="connsiteX6" fmla="*/ 3153323 w 3168352"/>
              <a:gd name="connsiteY6" fmla="*/ 1437982 h 3168352"/>
              <a:gd name="connsiteX7" fmla="*/ 2851001 w 3168352"/>
              <a:gd name="connsiteY7" fmla="*/ 1548009 h 3168352"/>
              <a:gd name="connsiteX8" fmla="*/ 2762232 w 3168352"/>
              <a:gd name="connsiteY8" fmla="*/ 2051441 h 3168352"/>
              <a:gd name="connsiteX9" fmla="*/ 3008690 w 3168352"/>
              <a:gd name="connsiteY9" fmla="*/ 2258233 h 3168352"/>
              <a:gd name="connsiteX10" fmla="*/ 2880184 w 3168352"/>
              <a:gd name="connsiteY10" fmla="*/ 2480813 h 3168352"/>
              <a:gd name="connsiteX11" fmla="*/ 2577868 w 3168352"/>
              <a:gd name="connsiteY11" fmla="*/ 2370770 h 3168352"/>
              <a:gd name="connsiteX12" fmla="*/ 2186267 w 3168352"/>
              <a:gd name="connsiteY12" fmla="*/ 2699362 h 3168352"/>
              <a:gd name="connsiteX13" fmla="*/ 2242141 w 3168352"/>
              <a:gd name="connsiteY13" fmla="*/ 3016194 h 3168352"/>
              <a:gd name="connsiteX14" fmla="*/ 2000629 w 3168352"/>
              <a:gd name="connsiteY14" fmla="*/ 3104098 h 3168352"/>
              <a:gd name="connsiteX15" fmla="*/ 1839775 w 3168352"/>
              <a:gd name="connsiteY15" fmla="*/ 2825474 h 3168352"/>
              <a:gd name="connsiteX16" fmla="*/ 1328576 w 3168352"/>
              <a:gd name="connsiteY16" fmla="*/ 2825474 h 3168352"/>
              <a:gd name="connsiteX17" fmla="*/ 1167723 w 3168352"/>
              <a:gd name="connsiteY17" fmla="*/ 3104098 h 3168352"/>
              <a:gd name="connsiteX18" fmla="*/ 926211 w 3168352"/>
              <a:gd name="connsiteY18" fmla="*/ 3016194 h 3168352"/>
              <a:gd name="connsiteX19" fmla="*/ 982085 w 3168352"/>
              <a:gd name="connsiteY19" fmla="*/ 2699362 h 3168352"/>
              <a:gd name="connsiteX20" fmla="*/ 590484 w 3168352"/>
              <a:gd name="connsiteY20" fmla="*/ 2370770 h 3168352"/>
              <a:gd name="connsiteX21" fmla="*/ 288168 w 3168352"/>
              <a:gd name="connsiteY21" fmla="*/ 2480813 h 3168352"/>
              <a:gd name="connsiteX22" fmla="*/ 159662 w 3168352"/>
              <a:gd name="connsiteY22" fmla="*/ 2258233 h 3168352"/>
              <a:gd name="connsiteX23" fmla="*/ 406120 w 3168352"/>
              <a:gd name="connsiteY23" fmla="*/ 2051441 h 3168352"/>
              <a:gd name="connsiteX24" fmla="*/ 317351 w 3168352"/>
              <a:gd name="connsiteY24" fmla="*/ 1548009 h 3168352"/>
              <a:gd name="connsiteX25" fmla="*/ 15029 w 3168352"/>
              <a:gd name="connsiteY25" fmla="*/ 1437982 h 3168352"/>
              <a:gd name="connsiteX26" fmla="*/ 59659 w 3168352"/>
              <a:gd name="connsiteY26" fmla="*/ 1184874 h 3168352"/>
              <a:gd name="connsiteX27" fmla="*/ 381380 w 3168352"/>
              <a:gd name="connsiteY27" fmla="*/ 1184882 h 3168352"/>
              <a:gd name="connsiteX28" fmla="*/ 636979 w 3168352"/>
              <a:gd name="connsiteY28" fmla="*/ 742171 h 3168352"/>
              <a:gd name="connsiteX29" fmla="*/ 476112 w 3168352"/>
              <a:gd name="connsiteY29" fmla="*/ 463557 h 3168352"/>
              <a:gd name="connsiteX30" fmla="*/ 672995 w 3168352"/>
              <a:gd name="connsiteY30" fmla="*/ 298352 h 3168352"/>
              <a:gd name="connsiteX31" fmla="*/ 919442 w 3168352"/>
              <a:gd name="connsiteY31" fmla="*/ 505157 h 3168352"/>
              <a:gd name="connsiteX32" fmla="*/ 1399812 w 3168352"/>
              <a:gd name="connsiteY32" fmla="*/ 330317 h 3168352"/>
              <a:gd name="connsiteX33" fmla="*/ 1455670 w 3168352"/>
              <a:gd name="connsiteY33" fmla="*/ 13482 h 3168352"/>
              <a:gd name="connsiteX34" fmla="*/ 1712682 w 3168352"/>
              <a:gd name="connsiteY34" fmla="*/ 13482 h 3168352"/>
              <a:gd name="connsiteX35" fmla="*/ 1768540 w 3168352"/>
              <a:gd name="connsiteY35" fmla="*/ 330317 h 3168352"/>
              <a:gd name="connsiteX36" fmla="*/ 2248910 w 3168352"/>
              <a:gd name="connsiteY36" fmla="*/ 505157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68352" h="3168352">
                <a:moveTo>
                  <a:pt x="2248910" y="505157"/>
                </a:moveTo>
                <a:lnTo>
                  <a:pt x="2495357" y="298352"/>
                </a:lnTo>
                <a:lnTo>
                  <a:pt x="2692240" y="463557"/>
                </a:lnTo>
                <a:lnTo>
                  <a:pt x="2531372" y="742171"/>
                </a:lnTo>
                <a:cubicBezTo>
                  <a:pt x="2645758" y="870848"/>
                  <a:pt x="2732727" y="1021482"/>
                  <a:pt x="2786971" y="1184882"/>
                </a:cubicBezTo>
                <a:lnTo>
                  <a:pt x="3108693" y="1184874"/>
                </a:lnTo>
                <a:lnTo>
                  <a:pt x="3153323" y="1437982"/>
                </a:lnTo>
                <a:lnTo>
                  <a:pt x="2851001" y="1548009"/>
                </a:lnTo>
                <a:cubicBezTo>
                  <a:pt x="2855914" y="1720107"/>
                  <a:pt x="2825710" y="1891402"/>
                  <a:pt x="2762232" y="2051441"/>
                </a:cubicBezTo>
                <a:lnTo>
                  <a:pt x="3008690" y="2258233"/>
                </a:lnTo>
                <a:lnTo>
                  <a:pt x="2880184" y="2480813"/>
                </a:lnTo>
                <a:lnTo>
                  <a:pt x="2577868" y="2370770"/>
                </a:lnTo>
                <a:cubicBezTo>
                  <a:pt x="2471009" y="2505763"/>
                  <a:pt x="2337765" y="2617568"/>
                  <a:pt x="2186267" y="2699362"/>
                </a:cubicBezTo>
                <a:lnTo>
                  <a:pt x="2242141" y="3016194"/>
                </a:lnTo>
                <a:lnTo>
                  <a:pt x="2000629" y="3104098"/>
                </a:lnTo>
                <a:lnTo>
                  <a:pt x="1839775" y="2825474"/>
                </a:lnTo>
                <a:cubicBezTo>
                  <a:pt x="1671144" y="2860197"/>
                  <a:pt x="1497207" y="2860197"/>
                  <a:pt x="1328576" y="2825474"/>
                </a:cubicBezTo>
                <a:lnTo>
                  <a:pt x="1167723" y="3104098"/>
                </a:lnTo>
                <a:lnTo>
                  <a:pt x="926211" y="3016194"/>
                </a:lnTo>
                <a:lnTo>
                  <a:pt x="982085" y="2699362"/>
                </a:lnTo>
                <a:cubicBezTo>
                  <a:pt x="830587" y="2617568"/>
                  <a:pt x="697343" y="2505763"/>
                  <a:pt x="590484" y="2370770"/>
                </a:cubicBezTo>
                <a:lnTo>
                  <a:pt x="288168" y="2480813"/>
                </a:lnTo>
                <a:lnTo>
                  <a:pt x="159662" y="2258233"/>
                </a:lnTo>
                <a:lnTo>
                  <a:pt x="406120" y="2051441"/>
                </a:lnTo>
                <a:cubicBezTo>
                  <a:pt x="342642" y="1891402"/>
                  <a:pt x="312438" y="1720107"/>
                  <a:pt x="317351" y="1548009"/>
                </a:cubicBezTo>
                <a:lnTo>
                  <a:pt x="15029" y="1437982"/>
                </a:lnTo>
                <a:lnTo>
                  <a:pt x="59659" y="1184874"/>
                </a:lnTo>
                <a:lnTo>
                  <a:pt x="381380" y="1184882"/>
                </a:lnTo>
                <a:cubicBezTo>
                  <a:pt x="435624" y="1021482"/>
                  <a:pt x="522593" y="870848"/>
                  <a:pt x="636979" y="742171"/>
                </a:cubicBezTo>
                <a:lnTo>
                  <a:pt x="476112" y="463557"/>
                </a:lnTo>
                <a:lnTo>
                  <a:pt x="672995" y="298352"/>
                </a:lnTo>
                <a:lnTo>
                  <a:pt x="919442" y="505157"/>
                </a:lnTo>
                <a:cubicBezTo>
                  <a:pt x="1066027" y="414853"/>
                  <a:pt x="1229475" y="355363"/>
                  <a:pt x="1399812" y="330317"/>
                </a:cubicBezTo>
                <a:lnTo>
                  <a:pt x="1455670" y="13482"/>
                </a:lnTo>
                <a:lnTo>
                  <a:pt x="1712682" y="13482"/>
                </a:lnTo>
                <a:lnTo>
                  <a:pt x="1768540" y="330317"/>
                </a:lnTo>
                <a:cubicBezTo>
                  <a:pt x="1938877" y="355363"/>
                  <a:pt x="2102325" y="414853"/>
                  <a:pt x="2248910" y="505157"/>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67460" tIns="772651" rIns="667460" bIns="828062" numCol="1" spcCol="1270" anchor="ctr" anchorCtr="0">
            <a:noAutofit/>
          </a:bodyPr>
          <a:lstStyle/>
          <a:p>
            <a:pPr lvl="0" algn="ctr" defTabSz="1066800">
              <a:lnSpc>
                <a:spcPct val="90000"/>
              </a:lnSpc>
              <a:spcBef>
                <a:spcPct val="0"/>
              </a:spcBef>
              <a:spcAft>
                <a:spcPct val="35000"/>
              </a:spcAft>
            </a:pPr>
            <a:r>
              <a:rPr lang="en-US" sz="1400" b="1" dirty="0">
                <a:solidFill>
                  <a:schemeClr val="accent3"/>
                </a:solidFill>
              </a:rPr>
              <a:t>preventive</a:t>
            </a:r>
            <a:r>
              <a:rPr lang="en-US" sz="1400" b="1" dirty="0">
                <a:solidFill>
                  <a:srgbClr val="FFFF00"/>
                </a:solidFill>
              </a:rPr>
              <a:t> </a:t>
            </a:r>
            <a:r>
              <a:rPr lang="en-US" sz="1400" b="1" dirty="0">
                <a:solidFill>
                  <a:schemeClr val="accent3"/>
                </a:solidFill>
              </a:rPr>
              <a:t>social</a:t>
            </a:r>
            <a:r>
              <a:rPr lang="en-US" sz="1400" b="1" dirty="0">
                <a:solidFill>
                  <a:srgbClr val="FFFF00"/>
                </a:solidFill>
              </a:rPr>
              <a:t> </a:t>
            </a:r>
            <a:r>
              <a:rPr lang="en-US" sz="1400" b="1" dirty="0">
                <a:solidFill>
                  <a:schemeClr val="accent3"/>
                </a:solidFill>
              </a:rPr>
              <a:t>assistance</a:t>
            </a:r>
            <a:endParaRPr lang="fi-FI" sz="1400" b="1" kern="1200" dirty="0">
              <a:solidFill>
                <a:schemeClr val="accent3"/>
              </a:solidFill>
            </a:endParaRPr>
          </a:p>
        </p:txBody>
      </p:sp>
      <p:sp>
        <p:nvSpPr>
          <p:cNvPr id="7" name="Puolivapaa piirto 6"/>
          <p:cNvSpPr/>
          <p:nvPr/>
        </p:nvSpPr>
        <p:spPr>
          <a:xfrm>
            <a:off x="5405072" y="1128680"/>
            <a:ext cx="2519798" cy="2222204"/>
          </a:xfrm>
          <a:custGeom>
            <a:avLst/>
            <a:gdLst>
              <a:gd name="connsiteX0" fmla="*/ 2248910 w 3168352"/>
              <a:gd name="connsiteY0" fmla="*/ 505157 h 3168352"/>
              <a:gd name="connsiteX1" fmla="*/ 2495357 w 3168352"/>
              <a:gd name="connsiteY1" fmla="*/ 298352 h 3168352"/>
              <a:gd name="connsiteX2" fmla="*/ 2692240 w 3168352"/>
              <a:gd name="connsiteY2" fmla="*/ 463557 h 3168352"/>
              <a:gd name="connsiteX3" fmla="*/ 2531372 w 3168352"/>
              <a:gd name="connsiteY3" fmla="*/ 742171 h 3168352"/>
              <a:gd name="connsiteX4" fmla="*/ 2786971 w 3168352"/>
              <a:gd name="connsiteY4" fmla="*/ 1184882 h 3168352"/>
              <a:gd name="connsiteX5" fmla="*/ 3108693 w 3168352"/>
              <a:gd name="connsiteY5" fmla="*/ 1184874 h 3168352"/>
              <a:gd name="connsiteX6" fmla="*/ 3153323 w 3168352"/>
              <a:gd name="connsiteY6" fmla="*/ 1437982 h 3168352"/>
              <a:gd name="connsiteX7" fmla="*/ 2851001 w 3168352"/>
              <a:gd name="connsiteY7" fmla="*/ 1548009 h 3168352"/>
              <a:gd name="connsiteX8" fmla="*/ 2762232 w 3168352"/>
              <a:gd name="connsiteY8" fmla="*/ 2051441 h 3168352"/>
              <a:gd name="connsiteX9" fmla="*/ 3008690 w 3168352"/>
              <a:gd name="connsiteY9" fmla="*/ 2258233 h 3168352"/>
              <a:gd name="connsiteX10" fmla="*/ 2880184 w 3168352"/>
              <a:gd name="connsiteY10" fmla="*/ 2480813 h 3168352"/>
              <a:gd name="connsiteX11" fmla="*/ 2577868 w 3168352"/>
              <a:gd name="connsiteY11" fmla="*/ 2370770 h 3168352"/>
              <a:gd name="connsiteX12" fmla="*/ 2186267 w 3168352"/>
              <a:gd name="connsiteY12" fmla="*/ 2699362 h 3168352"/>
              <a:gd name="connsiteX13" fmla="*/ 2242141 w 3168352"/>
              <a:gd name="connsiteY13" fmla="*/ 3016194 h 3168352"/>
              <a:gd name="connsiteX14" fmla="*/ 2000629 w 3168352"/>
              <a:gd name="connsiteY14" fmla="*/ 3104098 h 3168352"/>
              <a:gd name="connsiteX15" fmla="*/ 1839775 w 3168352"/>
              <a:gd name="connsiteY15" fmla="*/ 2825474 h 3168352"/>
              <a:gd name="connsiteX16" fmla="*/ 1328576 w 3168352"/>
              <a:gd name="connsiteY16" fmla="*/ 2825474 h 3168352"/>
              <a:gd name="connsiteX17" fmla="*/ 1167723 w 3168352"/>
              <a:gd name="connsiteY17" fmla="*/ 3104098 h 3168352"/>
              <a:gd name="connsiteX18" fmla="*/ 926211 w 3168352"/>
              <a:gd name="connsiteY18" fmla="*/ 3016194 h 3168352"/>
              <a:gd name="connsiteX19" fmla="*/ 982085 w 3168352"/>
              <a:gd name="connsiteY19" fmla="*/ 2699362 h 3168352"/>
              <a:gd name="connsiteX20" fmla="*/ 590484 w 3168352"/>
              <a:gd name="connsiteY20" fmla="*/ 2370770 h 3168352"/>
              <a:gd name="connsiteX21" fmla="*/ 288168 w 3168352"/>
              <a:gd name="connsiteY21" fmla="*/ 2480813 h 3168352"/>
              <a:gd name="connsiteX22" fmla="*/ 159662 w 3168352"/>
              <a:gd name="connsiteY22" fmla="*/ 2258233 h 3168352"/>
              <a:gd name="connsiteX23" fmla="*/ 406120 w 3168352"/>
              <a:gd name="connsiteY23" fmla="*/ 2051441 h 3168352"/>
              <a:gd name="connsiteX24" fmla="*/ 317351 w 3168352"/>
              <a:gd name="connsiteY24" fmla="*/ 1548009 h 3168352"/>
              <a:gd name="connsiteX25" fmla="*/ 15029 w 3168352"/>
              <a:gd name="connsiteY25" fmla="*/ 1437982 h 3168352"/>
              <a:gd name="connsiteX26" fmla="*/ 59659 w 3168352"/>
              <a:gd name="connsiteY26" fmla="*/ 1184874 h 3168352"/>
              <a:gd name="connsiteX27" fmla="*/ 381380 w 3168352"/>
              <a:gd name="connsiteY27" fmla="*/ 1184882 h 3168352"/>
              <a:gd name="connsiteX28" fmla="*/ 636979 w 3168352"/>
              <a:gd name="connsiteY28" fmla="*/ 742171 h 3168352"/>
              <a:gd name="connsiteX29" fmla="*/ 476112 w 3168352"/>
              <a:gd name="connsiteY29" fmla="*/ 463557 h 3168352"/>
              <a:gd name="connsiteX30" fmla="*/ 672995 w 3168352"/>
              <a:gd name="connsiteY30" fmla="*/ 298352 h 3168352"/>
              <a:gd name="connsiteX31" fmla="*/ 919442 w 3168352"/>
              <a:gd name="connsiteY31" fmla="*/ 505157 h 3168352"/>
              <a:gd name="connsiteX32" fmla="*/ 1399812 w 3168352"/>
              <a:gd name="connsiteY32" fmla="*/ 330317 h 3168352"/>
              <a:gd name="connsiteX33" fmla="*/ 1455670 w 3168352"/>
              <a:gd name="connsiteY33" fmla="*/ 13482 h 3168352"/>
              <a:gd name="connsiteX34" fmla="*/ 1712682 w 3168352"/>
              <a:gd name="connsiteY34" fmla="*/ 13482 h 3168352"/>
              <a:gd name="connsiteX35" fmla="*/ 1768540 w 3168352"/>
              <a:gd name="connsiteY35" fmla="*/ 330317 h 3168352"/>
              <a:gd name="connsiteX36" fmla="*/ 2248910 w 3168352"/>
              <a:gd name="connsiteY36" fmla="*/ 505157 h 3168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168352" h="3168352">
                <a:moveTo>
                  <a:pt x="2248910" y="505157"/>
                </a:moveTo>
                <a:lnTo>
                  <a:pt x="2495357" y="298352"/>
                </a:lnTo>
                <a:lnTo>
                  <a:pt x="2692240" y="463557"/>
                </a:lnTo>
                <a:lnTo>
                  <a:pt x="2531372" y="742171"/>
                </a:lnTo>
                <a:cubicBezTo>
                  <a:pt x="2645758" y="870848"/>
                  <a:pt x="2732727" y="1021482"/>
                  <a:pt x="2786971" y="1184882"/>
                </a:cubicBezTo>
                <a:lnTo>
                  <a:pt x="3108693" y="1184874"/>
                </a:lnTo>
                <a:lnTo>
                  <a:pt x="3153323" y="1437982"/>
                </a:lnTo>
                <a:lnTo>
                  <a:pt x="2851001" y="1548009"/>
                </a:lnTo>
                <a:cubicBezTo>
                  <a:pt x="2855914" y="1720107"/>
                  <a:pt x="2825710" y="1891402"/>
                  <a:pt x="2762232" y="2051441"/>
                </a:cubicBezTo>
                <a:lnTo>
                  <a:pt x="3008690" y="2258233"/>
                </a:lnTo>
                <a:lnTo>
                  <a:pt x="2880184" y="2480813"/>
                </a:lnTo>
                <a:lnTo>
                  <a:pt x="2577868" y="2370770"/>
                </a:lnTo>
                <a:cubicBezTo>
                  <a:pt x="2471009" y="2505763"/>
                  <a:pt x="2337765" y="2617568"/>
                  <a:pt x="2186267" y="2699362"/>
                </a:cubicBezTo>
                <a:lnTo>
                  <a:pt x="2242141" y="3016194"/>
                </a:lnTo>
                <a:lnTo>
                  <a:pt x="2000629" y="3104098"/>
                </a:lnTo>
                <a:lnTo>
                  <a:pt x="1839775" y="2825474"/>
                </a:lnTo>
                <a:cubicBezTo>
                  <a:pt x="1671144" y="2860197"/>
                  <a:pt x="1497207" y="2860197"/>
                  <a:pt x="1328576" y="2825474"/>
                </a:cubicBezTo>
                <a:lnTo>
                  <a:pt x="1167723" y="3104098"/>
                </a:lnTo>
                <a:lnTo>
                  <a:pt x="926211" y="3016194"/>
                </a:lnTo>
                <a:lnTo>
                  <a:pt x="982085" y="2699362"/>
                </a:lnTo>
                <a:cubicBezTo>
                  <a:pt x="830587" y="2617568"/>
                  <a:pt x="697343" y="2505763"/>
                  <a:pt x="590484" y="2370770"/>
                </a:cubicBezTo>
                <a:lnTo>
                  <a:pt x="288168" y="2480813"/>
                </a:lnTo>
                <a:lnTo>
                  <a:pt x="159662" y="2258233"/>
                </a:lnTo>
                <a:lnTo>
                  <a:pt x="406120" y="2051441"/>
                </a:lnTo>
                <a:cubicBezTo>
                  <a:pt x="342642" y="1891402"/>
                  <a:pt x="312438" y="1720107"/>
                  <a:pt x="317351" y="1548009"/>
                </a:cubicBezTo>
                <a:lnTo>
                  <a:pt x="15029" y="1437982"/>
                </a:lnTo>
                <a:lnTo>
                  <a:pt x="59659" y="1184874"/>
                </a:lnTo>
                <a:lnTo>
                  <a:pt x="381380" y="1184882"/>
                </a:lnTo>
                <a:cubicBezTo>
                  <a:pt x="435624" y="1021482"/>
                  <a:pt x="522593" y="870848"/>
                  <a:pt x="636979" y="742171"/>
                </a:cubicBezTo>
                <a:lnTo>
                  <a:pt x="476112" y="463557"/>
                </a:lnTo>
                <a:lnTo>
                  <a:pt x="672995" y="298352"/>
                </a:lnTo>
                <a:lnTo>
                  <a:pt x="919442" y="505157"/>
                </a:lnTo>
                <a:cubicBezTo>
                  <a:pt x="1066027" y="414853"/>
                  <a:pt x="1229475" y="355363"/>
                  <a:pt x="1399812" y="330317"/>
                </a:cubicBezTo>
                <a:lnTo>
                  <a:pt x="1455670" y="13482"/>
                </a:lnTo>
                <a:lnTo>
                  <a:pt x="1712682" y="13482"/>
                </a:lnTo>
                <a:lnTo>
                  <a:pt x="1768540" y="330317"/>
                </a:lnTo>
                <a:cubicBezTo>
                  <a:pt x="1938877" y="355363"/>
                  <a:pt x="2102325" y="414853"/>
                  <a:pt x="2248910" y="505157"/>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67460" tIns="772651" rIns="667460" bIns="828062" numCol="1" spcCol="1270" anchor="ctr" anchorCtr="0">
            <a:noAutofit/>
          </a:bodyPr>
          <a:lstStyle/>
          <a:p>
            <a:pPr lvl="0" algn="ctr" defTabSz="1066800">
              <a:lnSpc>
                <a:spcPct val="90000"/>
              </a:lnSpc>
              <a:spcBef>
                <a:spcPct val="0"/>
              </a:spcBef>
              <a:spcAft>
                <a:spcPct val="35000"/>
              </a:spcAft>
            </a:pPr>
            <a:r>
              <a:rPr lang="en-US" sz="1400" b="1" dirty="0">
                <a:solidFill>
                  <a:schemeClr val="accent3"/>
                </a:solidFill>
              </a:rPr>
              <a:t>supplementary</a:t>
            </a:r>
            <a:r>
              <a:rPr lang="en-US" sz="1400" b="1" dirty="0">
                <a:solidFill>
                  <a:srgbClr val="FFFF00"/>
                </a:solidFill>
              </a:rPr>
              <a:t>  </a:t>
            </a:r>
            <a:r>
              <a:rPr lang="en-US" sz="1400" b="1" dirty="0">
                <a:solidFill>
                  <a:schemeClr val="accent3"/>
                </a:solidFill>
              </a:rPr>
              <a:t>social</a:t>
            </a:r>
            <a:r>
              <a:rPr lang="en-US" sz="1400" b="1" dirty="0">
                <a:solidFill>
                  <a:srgbClr val="FFFF00"/>
                </a:solidFill>
              </a:rPr>
              <a:t> </a:t>
            </a:r>
            <a:r>
              <a:rPr lang="en-US" sz="1400" b="1" dirty="0">
                <a:solidFill>
                  <a:schemeClr val="accent3"/>
                </a:solidFill>
              </a:rPr>
              <a:t>assistance</a:t>
            </a:r>
            <a:endParaRPr lang="fi-FI" sz="1400" b="1" kern="1200" dirty="0">
              <a:solidFill>
                <a:schemeClr val="accent3"/>
              </a:solidFill>
            </a:endParaRPr>
          </a:p>
        </p:txBody>
      </p:sp>
      <p:sp>
        <p:nvSpPr>
          <p:cNvPr id="10" name="Tekstiruutu 9"/>
          <p:cNvSpPr txBox="1"/>
          <p:nvPr/>
        </p:nvSpPr>
        <p:spPr>
          <a:xfrm>
            <a:off x="5011665" y="2117091"/>
            <a:ext cx="1122939" cy="830997"/>
          </a:xfrm>
          <a:prstGeom prst="rect">
            <a:avLst/>
          </a:prstGeom>
          <a:solidFill>
            <a:schemeClr val="accent3">
              <a:lumMod val="40000"/>
              <a:lumOff val="60000"/>
            </a:schemeClr>
          </a:solidFill>
        </p:spPr>
        <p:txBody>
          <a:bodyPr wrap="square" rtlCol="0">
            <a:spAutoFit/>
          </a:bodyPr>
          <a:lstStyle/>
          <a:p>
            <a:r>
              <a:rPr lang="fi-FI" sz="1600" b="1" dirty="0" err="1"/>
              <a:t>Wellbeing</a:t>
            </a:r>
            <a:r>
              <a:rPr lang="fi-FI" sz="1600" b="1" dirty="0"/>
              <a:t> </a:t>
            </a:r>
            <a:r>
              <a:rPr lang="fi-FI" sz="1600" b="1" dirty="0" err="1"/>
              <a:t>services</a:t>
            </a:r>
            <a:r>
              <a:rPr lang="fi-FI" sz="1600" b="1" dirty="0"/>
              <a:t> </a:t>
            </a:r>
            <a:r>
              <a:rPr lang="fi-FI" sz="1600" b="1" dirty="0" err="1"/>
              <a:t>counties</a:t>
            </a:r>
            <a:endParaRPr lang="fi-FI" sz="1600" b="1" dirty="0"/>
          </a:p>
        </p:txBody>
      </p:sp>
      <p:sp>
        <p:nvSpPr>
          <p:cNvPr id="11" name="Suorakulmio 10"/>
          <p:cNvSpPr/>
          <p:nvPr/>
        </p:nvSpPr>
        <p:spPr>
          <a:xfrm>
            <a:off x="8971689" y="3206229"/>
            <a:ext cx="2786119" cy="2862322"/>
          </a:xfrm>
          <a:prstGeom prst="rect">
            <a:avLst/>
          </a:prstGeom>
          <a:solidFill>
            <a:schemeClr val="accent6"/>
          </a:solidFill>
        </p:spPr>
        <p:txBody>
          <a:bodyPr wrap="square">
            <a:spAutoFit/>
          </a:bodyPr>
          <a:lstStyle/>
          <a:p>
            <a:r>
              <a:rPr lang="en-US" b="1" dirty="0"/>
              <a:t>You may have a right to basic social assistance if your income and assets do not cover your essential daily needs such as housing, food, health care and clothing. Applications for basic social assistance must be submitted to </a:t>
            </a:r>
            <a:r>
              <a:rPr lang="en-US" b="1" dirty="0" err="1"/>
              <a:t>Kela</a:t>
            </a:r>
            <a:r>
              <a:rPr lang="en-US" b="1" dirty="0"/>
              <a:t>.</a:t>
            </a:r>
          </a:p>
        </p:txBody>
      </p:sp>
      <p:sp>
        <p:nvSpPr>
          <p:cNvPr id="12" name="Suorakulmio 11"/>
          <p:cNvSpPr/>
          <p:nvPr/>
        </p:nvSpPr>
        <p:spPr>
          <a:xfrm>
            <a:off x="1175037" y="2586374"/>
            <a:ext cx="2155061" cy="2308324"/>
          </a:xfrm>
          <a:prstGeom prst="rect">
            <a:avLst/>
          </a:prstGeom>
          <a:solidFill>
            <a:schemeClr val="accent4">
              <a:lumMod val="40000"/>
              <a:lumOff val="60000"/>
            </a:schemeClr>
          </a:solidFill>
        </p:spPr>
        <p:txBody>
          <a:bodyPr wrap="square">
            <a:spAutoFit/>
          </a:bodyPr>
          <a:lstStyle/>
          <a:p>
            <a:r>
              <a:rPr lang="en-US" b="1" dirty="0"/>
              <a:t>The social services office </a:t>
            </a:r>
            <a:r>
              <a:rPr lang="en-US" dirty="0"/>
              <a:t>may provide supplementary and preventive social assistance at its discretion (</a:t>
            </a:r>
            <a:r>
              <a:rPr lang="en-US" b="1" dirty="0"/>
              <a:t>which include social work services.</a:t>
            </a:r>
            <a:r>
              <a:rPr lang="en-US" dirty="0"/>
              <a:t>) </a:t>
            </a:r>
          </a:p>
        </p:txBody>
      </p:sp>
    </p:spTree>
    <p:extLst>
      <p:ext uri="{BB962C8B-B14F-4D97-AF65-F5344CB8AC3E}">
        <p14:creationId xmlns:p14="http://schemas.microsoft.com/office/powerpoint/2010/main" val="248802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5000" fill="hold"/>
                                        <p:tgtEl>
                                          <p:spTgt spid="5"/>
                                        </p:tgtEl>
                                        <p:attrNameLst>
                                          <p:attrName>r</p:attrName>
                                        </p:attrNameLst>
                                      </p:cBhvr>
                                    </p:animRot>
                                  </p:childTnLst>
                                </p:cTn>
                              </p:par>
                              <p:par>
                                <p:cTn id="7" presetID="8" presetClass="emph" presetSubtype="0" fill="hold" grpId="0" nodeType="withEffect">
                                  <p:stCondLst>
                                    <p:cond delay="0"/>
                                  </p:stCondLst>
                                  <p:childTnLst>
                                    <p:animRot by="21600000">
                                      <p:cBhvr>
                                        <p:cTn id="8" dur="5000" fill="hold"/>
                                        <p:tgtEl>
                                          <p:spTgt spid="6"/>
                                        </p:tgtEl>
                                        <p:attrNameLst>
                                          <p:attrName>r</p:attrName>
                                        </p:attrNameLst>
                                      </p:cBhvr>
                                    </p:animRot>
                                  </p:childTnLst>
                                </p:cTn>
                              </p:par>
                              <p:par>
                                <p:cTn id="9" presetID="8" presetClass="emph" presetSubtype="0" fill="hold" grpId="0" nodeType="withEffect">
                                  <p:stCondLst>
                                    <p:cond delay="0"/>
                                  </p:stCondLst>
                                  <p:childTnLst>
                                    <p:animRot by="21600000">
                                      <p:cBhvr>
                                        <p:cTn id="10" dur="5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p:cNvSpPr>
            <a:spLocks noGrp="1"/>
          </p:cNvSpPr>
          <p:nvPr>
            <p:ph sz="half" idx="1"/>
          </p:nvPr>
        </p:nvSpPr>
        <p:spPr>
          <a:xfrm>
            <a:off x="782217" y="1931437"/>
            <a:ext cx="5181600" cy="3872204"/>
          </a:xfrm>
          <a:solidFill>
            <a:schemeClr val="accent2">
              <a:lumMod val="40000"/>
              <a:lumOff val="60000"/>
            </a:schemeClr>
          </a:solidFill>
        </p:spPr>
        <p:txBody>
          <a:bodyPr>
            <a:normAutofit fontScale="62500" lnSpcReduction="20000"/>
          </a:bodyPr>
          <a:lstStyle/>
          <a:p>
            <a:r>
              <a:rPr lang="fi-FI" sz="3800" b="1" dirty="0" err="1"/>
              <a:t>Supplementary</a:t>
            </a:r>
            <a:r>
              <a:rPr lang="fi-FI" sz="3800" b="1" dirty="0"/>
              <a:t> </a:t>
            </a:r>
            <a:r>
              <a:rPr lang="fi-FI" sz="3800" b="1" dirty="0" err="1"/>
              <a:t>social</a:t>
            </a:r>
            <a:r>
              <a:rPr lang="fi-FI" sz="3800" b="1" dirty="0"/>
              <a:t> </a:t>
            </a:r>
            <a:r>
              <a:rPr lang="fi-FI" sz="3800" b="1" dirty="0" err="1"/>
              <a:t>assistance</a:t>
            </a:r>
            <a:endParaRPr lang="fi-FI" sz="3800" b="1" dirty="0"/>
          </a:p>
          <a:p>
            <a:endParaRPr lang="fi-FI" b="1" dirty="0"/>
          </a:p>
          <a:p>
            <a:r>
              <a:rPr lang="en-US" sz="3300" dirty="0"/>
              <a:t>Applications for supplementary social assistance are handled by municipal authorities.</a:t>
            </a:r>
          </a:p>
          <a:p>
            <a:r>
              <a:rPr lang="en-US" sz="3300" b="1" dirty="0"/>
              <a:t>Supplementary social assistance can be granted for the following expenses:</a:t>
            </a:r>
          </a:p>
          <a:p>
            <a:r>
              <a:rPr lang="en-US" sz="3300" dirty="0"/>
              <a:t>housing costs for which you cannot get basic social assistance</a:t>
            </a:r>
          </a:p>
          <a:p>
            <a:r>
              <a:rPr lang="en-US" sz="3300" dirty="0"/>
              <a:t>expenses related to the specific needs and circumstances of your family or yourself which are considered necessary to secure a livelihood and promote autonomy and independence.</a:t>
            </a:r>
          </a:p>
          <a:p>
            <a:endParaRPr lang="fi-FI" dirty="0"/>
          </a:p>
        </p:txBody>
      </p:sp>
      <p:sp>
        <p:nvSpPr>
          <p:cNvPr id="4" name="Sisällön paikkamerkki 3"/>
          <p:cNvSpPr>
            <a:spLocks noGrp="1"/>
          </p:cNvSpPr>
          <p:nvPr>
            <p:ph sz="half" idx="2"/>
          </p:nvPr>
        </p:nvSpPr>
        <p:spPr>
          <a:xfrm>
            <a:off x="6564086" y="1931437"/>
            <a:ext cx="5181600" cy="4842587"/>
          </a:xfrm>
          <a:solidFill>
            <a:schemeClr val="accent2"/>
          </a:solidFill>
        </p:spPr>
        <p:txBody>
          <a:bodyPr>
            <a:normAutofit fontScale="62500" lnSpcReduction="20000"/>
          </a:bodyPr>
          <a:lstStyle/>
          <a:p>
            <a:r>
              <a:rPr lang="fi-FI" sz="3800" b="1" dirty="0" err="1"/>
              <a:t>Preventive</a:t>
            </a:r>
            <a:r>
              <a:rPr lang="fi-FI" sz="3800" b="1" dirty="0"/>
              <a:t> </a:t>
            </a:r>
            <a:r>
              <a:rPr lang="fi-FI" sz="3800" b="1" dirty="0" err="1"/>
              <a:t>social</a:t>
            </a:r>
            <a:r>
              <a:rPr lang="fi-FI" sz="3800" b="1" dirty="0"/>
              <a:t> </a:t>
            </a:r>
            <a:r>
              <a:rPr lang="fi-FI" sz="3800" b="1" dirty="0" err="1"/>
              <a:t>assistance</a:t>
            </a:r>
            <a:endParaRPr lang="fi-FI" sz="3800" b="1" dirty="0"/>
          </a:p>
          <a:p>
            <a:endParaRPr lang="fi-FI" sz="3300" b="1" dirty="0"/>
          </a:p>
          <a:p>
            <a:r>
              <a:rPr lang="en-US" sz="3300" dirty="0"/>
              <a:t>The municipal authorities may also provide you with preventive social assistance, which is often associated with social work.  The purpose of preventive social assistance is to promote the social safety and autonomy of your family and yourself as well as to prevent </a:t>
            </a:r>
            <a:r>
              <a:rPr lang="en-US" sz="3300" dirty="0" err="1"/>
              <a:t>marginalisation</a:t>
            </a:r>
            <a:r>
              <a:rPr lang="en-US" sz="3300" dirty="0"/>
              <a:t> and dependency on social assistance.</a:t>
            </a:r>
          </a:p>
          <a:p>
            <a:r>
              <a:rPr lang="en-US" sz="3300" b="1" dirty="0"/>
              <a:t>Preventive social assistance can be granted for such purposes as:</a:t>
            </a:r>
          </a:p>
          <a:p>
            <a:r>
              <a:rPr lang="en-US" sz="3300" dirty="0"/>
              <a:t>to secure your housing arrangements</a:t>
            </a:r>
          </a:p>
          <a:p>
            <a:r>
              <a:rPr lang="en-US" sz="3300" dirty="0"/>
              <a:t>to relieve hardship caused by a sudden financial setback</a:t>
            </a:r>
          </a:p>
          <a:p>
            <a:r>
              <a:rPr lang="en-US" sz="3300" dirty="0"/>
              <a:t>to promote your autonomy in other ways.</a:t>
            </a:r>
          </a:p>
          <a:p>
            <a:endParaRPr lang="fi-FI" dirty="0"/>
          </a:p>
        </p:txBody>
      </p:sp>
      <p:sp>
        <p:nvSpPr>
          <p:cNvPr id="5" name="Tekstiruutu 4"/>
          <p:cNvSpPr txBox="1"/>
          <p:nvPr/>
        </p:nvSpPr>
        <p:spPr>
          <a:xfrm>
            <a:off x="782217" y="261258"/>
            <a:ext cx="10963469" cy="1200329"/>
          </a:xfrm>
          <a:prstGeom prst="rect">
            <a:avLst/>
          </a:prstGeom>
          <a:solidFill>
            <a:schemeClr val="accent6"/>
          </a:solidFill>
        </p:spPr>
        <p:txBody>
          <a:bodyPr wrap="square" rtlCol="0">
            <a:spAutoFit/>
          </a:bodyPr>
          <a:lstStyle/>
          <a:p>
            <a:r>
              <a:rPr lang="en-US" sz="2400" b="1" dirty="0"/>
              <a:t>If person or family have specific expenses, which basic social assistance does not cover, the municipal social services office may at its discretion provide supplementary or preventive social assistance.</a:t>
            </a:r>
            <a:endParaRPr lang="fi-FI" sz="2400" b="1" dirty="0"/>
          </a:p>
        </p:txBody>
      </p:sp>
    </p:spTree>
    <p:extLst>
      <p:ext uri="{BB962C8B-B14F-4D97-AF65-F5344CB8AC3E}">
        <p14:creationId xmlns:p14="http://schemas.microsoft.com/office/powerpoint/2010/main" val="2809362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71340" y="365126"/>
            <a:ext cx="10882460" cy="954628"/>
          </a:xfrm>
          <a:solidFill>
            <a:schemeClr val="accent1">
              <a:lumMod val="40000"/>
              <a:lumOff val="60000"/>
            </a:schemeClr>
          </a:solidFill>
        </p:spPr>
        <p:txBody>
          <a:bodyPr>
            <a:normAutofit fontScale="90000"/>
          </a:bodyPr>
          <a:lstStyle/>
          <a:p>
            <a:r>
              <a:rPr lang="en-US" b="1" dirty="0"/>
              <a:t>Assistance is calculated for a period of one month</a:t>
            </a:r>
            <a:br>
              <a:rPr lang="en-US" dirty="0"/>
            </a:br>
            <a:endParaRPr lang="fi-FI" dirty="0"/>
          </a:p>
        </p:txBody>
      </p:sp>
      <p:sp>
        <p:nvSpPr>
          <p:cNvPr id="3" name="Sisällön paikkamerkki 2"/>
          <p:cNvSpPr>
            <a:spLocks noGrp="1"/>
          </p:cNvSpPr>
          <p:nvPr>
            <p:ph idx="1"/>
          </p:nvPr>
        </p:nvSpPr>
        <p:spPr>
          <a:xfrm>
            <a:off x="471340" y="1112363"/>
            <a:ext cx="10882460" cy="5064600"/>
          </a:xfrm>
          <a:solidFill>
            <a:schemeClr val="accent1">
              <a:lumMod val="20000"/>
              <a:lumOff val="80000"/>
            </a:schemeClr>
          </a:solidFill>
        </p:spPr>
        <p:txBody>
          <a:bodyPr>
            <a:normAutofit fontScale="92500" lnSpcReduction="20000"/>
          </a:bodyPr>
          <a:lstStyle/>
          <a:p>
            <a:r>
              <a:rPr lang="en-US" dirty="0"/>
              <a:t>Basic social assistance is calculated on the basis of </a:t>
            </a:r>
            <a:r>
              <a:rPr lang="en-US" b="1" dirty="0"/>
              <a:t>calendar months</a:t>
            </a:r>
            <a:r>
              <a:rPr lang="en-US" dirty="0"/>
              <a:t>. If necessary, it can be granted for a period shorter or longer than a full calendar month. Available income and assets are usually taken into account for the same period of time. </a:t>
            </a:r>
          </a:p>
          <a:p>
            <a:r>
              <a:rPr lang="en-US" dirty="0"/>
              <a:t>Because basic social assistance is last-resort emergency financial assistance, incidental yet large amounts of income (such as compensations for damages, large tax refunds or inheritance) may affect your right to social assistance for several months. If you receive a substantial amount of income, you must be </a:t>
            </a:r>
            <a:r>
              <a:rPr lang="en-US" i="1" dirty="0"/>
              <a:t>prepared </a:t>
            </a:r>
            <a:r>
              <a:rPr lang="en-US" dirty="0"/>
              <a:t>to cover your expenses out of that income and should expect that it will be taken into account when deciding on your social assistance.</a:t>
            </a:r>
          </a:p>
          <a:p>
            <a:r>
              <a:rPr lang="en-US" dirty="0"/>
              <a:t>If someone is in </a:t>
            </a:r>
            <a:r>
              <a:rPr lang="en-US" b="1" dirty="0"/>
              <a:t>urgent need of financial help (decision in 0-1 day)</a:t>
            </a:r>
            <a:r>
              <a:rPr lang="en-US" dirty="0"/>
              <a:t>, social assistance can be granted for a short period of time, even just a few days. In such situations, income and assets are considered on the basis of the available information. Urgent need also make us to consider co-work with social security services.</a:t>
            </a:r>
          </a:p>
          <a:p>
            <a:endParaRPr lang="fi-FI" dirty="0"/>
          </a:p>
        </p:txBody>
      </p:sp>
    </p:spTree>
    <p:extLst>
      <p:ext uri="{BB962C8B-B14F-4D97-AF65-F5344CB8AC3E}">
        <p14:creationId xmlns:p14="http://schemas.microsoft.com/office/powerpoint/2010/main" val="2365856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700016" y="1105313"/>
            <a:ext cx="6966392" cy="650335"/>
          </a:xfrm>
          <a:solidFill>
            <a:schemeClr val="accent1"/>
          </a:solidFill>
        </p:spPr>
        <p:txBody>
          <a:bodyPr/>
          <a:lstStyle/>
          <a:p>
            <a:r>
              <a:rPr lang="fi-FI" b="1" dirty="0" err="1"/>
              <a:t>Social</a:t>
            </a:r>
            <a:r>
              <a:rPr lang="fi-FI" b="1" dirty="0"/>
              <a:t> </a:t>
            </a:r>
            <a:r>
              <a:rPr lang="fi-FI" b="1" dirty="0" err="1"/>
              <a:t>security</a:t>
            </a:r>
            <a:r>
              <a:rPr lang="fi-FI" b="1" dirty="0"/>
              <a:t> in Finland - </a:t>
            </a:r>
            <a:r>
              <a:rPr lang="fi-FI" b="1" dirty="0" err="1"/>
              <a:t>briefly</a:t>
            </a:r>
            <a:r>
              <a:rPr lang="fi-FI" b="1" dirty="0"/>
              <a:t> </a:t>
            </a:r>
          </a:p>
        </p:txBody>
      </p:sp>
    </p:spTree>
    <p:extLst>
      <p:ext uri="{BB962C8B-B14F-4D97-AF65-F5344CB8AC3E}">
        <p14:creationId xmlns:p14="http://schemas.microsoft.com/office/powerpoint/2010/main" val="26382783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solidFill>
            <a:schemeClr val="accent1">
              <a:lumMod val="40000"/>
              <a:lumOff val="60000"/>
            </a:schemeClr>
          </a:solidFill>
        </p:spPr>
        <p:txBody>
          <a:bodyPr>
            <a:normAutofit fontScale="90000"/>
          </a:bodyPr>
          <a:lstStyle/>
          <a:p>
            <a:r>
              <a:rPr lang="en-US" b="1" dirty="0"/>
              <a:t>How other benefits affect basic social assistance</a:t>
            </a:r>
            <a:br>
              <a:rPr lang="en-US" dirty="0"/>
            </a:br>
            <a:endParaRPr lang="fi-FI" dirty="0"/>
          </a:p>
        </p:txBody>
      </p:sp>
      <p:sp>
        <p:nvSpPr>
          <p:cNvPr id="3" name="Sisällön paikkamerkki 2"/>
          <p:cNvSpPr>
            <a:spLocks noGrp="1"/>
          </p:cNvSpPr>
          <p:nvPr>
            <p:ph idx="1"/>
          </p:nvPr>
        </p:nvSpPr>
        <p:spPr>
          <a:xfrm>
            <a:off x="838200" y="1291472"/>
            <a:ext cx="10515600" cy="4885491"/>
          </a:xfrm>
          <a:solidFill>
            <a:schemeClr val="accent1">
              <a:lumMod val="20000"/>
              <a:lumOff val="80000"/>
            </a:schemeClr>
          </a:solidFill>
        </p:spPr>
        <p:txBody>
          <a:bodyPr>
            <a:normAutofit fontScale="92500"/>
          </a:bodyPr>
          <a:lstStyle/>
          <a:p>
            <a:r>
              <a:rPr lang="en-US" dirty="0"/>
              <a:t>Basic social assistance is a last-resort form of financial aid which is affected by all of the income and assets available to you. Other social security benefits are counted as income.</a:t>
            </a:r>
          </a:p>
          <a:p>
            <a:r>
              <a:rPr lang="en-US" dirty="0"/>
              <a:t>The fact that social assistance is a last resort means that </a:t>
            </a:r>
            <a:r>
              <a:rPr lang="en-US" b="1" dirty="0"/>
              <a:t>you must attempt, to the best of your ability, to secure a livelihood for your family and yourself, and first claim any other benefits to which you may be entitled</a:t>
            </a:r>
            <a:r>
              <a:rPr lang="en-US" dirty="0"/>
              <a:t>.</a:t>
            </a:r>
          </a:p>
          <a:p>
            <a:r>
              <a:rPr lang="en-US" dirty="0"/>
              <a:t>Among the benefits provided by </a:t>
            </a:r>
            <a:r>
              <a:rPr lang="en-US" dirty="0" err="1"/>
              <a:t>Kela</a:t>
            </a:r>
            <a:r>
              <a:rPr lang="en-US" dirty="0"/>
              <a:t>, this includes </a:t>
            </a:r>
            <a:r>
              <a:rPr lang="en-US" i="1" dirty="0"/>
              <a:t>unemployment benefits, housing benefits, pensions, financial aid for students, maternity, paternity and parental allowances, sickness allowance, child care allowances, and child maintenance allowances.</a:t>
            </a:r>
          </a:p>
          <a:p>
            <a:r>
              <a:rPr lang="en-US" dirty="0"/>
              <a:t>Basic social assistance can also take the form of an advance against an anticipated benefit, in which case it is deducted from the other benefit.</a:t>
            </a:r>
          </a:p>
          <a:p>
            <a:endParaRPr lang="fi-FI" dirty="0"/>
          </a:p>
        </p:txBody>
      </p:sp>
    </p:spTree>
    <p:extLst>
      <p:ext uri="{BB962C8B-B14F-4D97-AF65-F5344CB8AC3E}">
        <p14:creationId xmlns:p14="http://schemas.microsoft.com/office/powerpoint/2010/main" val="41194927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solidFill>
            <a:schemeClr val="accent1">
              <a:lumMod val="40000"/>
              <a:lumOff val="60000"/>
            </a:schemeClr>
          </a:solidFill>
        </p:spPr>
        <p:txBody>
          <a:bodyPr/>
          <a:lstStyle/>
          <a:p>
            <a:r>
              <a:rPr lang="en-US" b="1" dirty="0"/>
              <a:t>All family income, assets and expenses are taken into account</a:t>
            </a:r>
          </a:p>
        </p:txBody>
      </p:sp>
      <p:sp>
        <p:nvSpPr>
          <p:cNvPr id="3" name="Sisällön paikkamerkki 2"/>
          <p:cNvSpPr>
            <a:spLocks noGrp="1"/>
          </p:cNvSpPr>
          <p:nvPr>
            <p:ph idx="1"/>
          </p:nvPr>
        </p:nvSpPr>
        <p:spPr>
          <a:solidFill>
            <a:schemeClr val="accent1">
              <a:lumMod val="20000"/>
              <a:lumOff val="80000"/>
            </a:schemeClr>
          </a:solidFill>
        </p:spPr>
        <p:txBody>
          <a:bodyPr/>
          <a:lstStyle/>
          <a:p>
            <a:r>
              <a:rPr lang="en-US" dirty="0"/>
              <a:t>When determining the amount of basic social assistance, the available income and assets as well as expenses of all family members are taken into account.</a:t>
            </a:r>
          </a:p>
          <a:p>
            <a:r>
              <a:rPr lang="en-US" b="1" dirty="0"/>
              <a:t>'Family' </a:t>
            </a:r>
            <a:r>
              <a:rPr lang="en-US" dirty="0"/>
              <a:t>means parents living in the same household, minor children or adopted children, married spouses or cohabiting partners, and persons living in a registered partnership.</a:t>
            </a:r>
          </a:p>
          <a:p>
            <a:endParaRPr lang="fi-FI" dirty="0"/>
          </a:p>
        </p:txBody>
      </p:sp>
    </p:spTree>
    <p:extLst>
      <p:ext uri="{BB962C8B-B14F-4D97-AF65-F5344CB8AC3E}">
        <p14:creationId xmlns:p14="http://schemas.microsoft.com/office/powerpoint/2010/main" val="32652919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38200" y="365125"/>
            <a:ext cx="10515600" cy="1127773"/>
          </a:xfrm>
          <a:solidFill>
            <a:schemeClr val="accent4"/>
          </a:solidFill>
        </p:spPr>
        <p:txBody>
          <a:bodyPr>
            <a:normAutofit fontScale="90000"/>
          </a:bodyPr>
          <a:lstStyle/>
          <a:p>
            <a:r>
              <a:rPr lang="en-US" b="1" dirty="0"/>
              <a:t>Basic amount of social assistance</a:t>
            </a:r>
            <a:br>
              <a:rPr lang="en-US" dirty="0"/>
            </a:br>
            <a:endParaRPr lang="fi-FI" dirty="0"/>
          </a:p>
        </p:txBody>
      </p:sp>
      <p:sp>
        <p:nvSpPr>
          <p:cNvPr id="3" name="Sisällön paikkamerkki 2"/>
          <p:cNvSpPr>
            <a:spLocks noGrp="1"/>
          </p:cNvSpPr>
          <p:nvPr>
            <p:ph idx="1"/>
          </p:nvPr>
        </p:nvSpPr>
        <p:spPr>
          <a:solidFill>
            <a:schemeClr val="accent1">
              <a:lumMod val="20000"/>
              <a:lumOff val="80000"/>
            </a:schemeClr>
          </a:solidFill>
        </p:spPr>
        <p:txBody>
          <a:bodyPr>
            <a:normAutofit fontScale="85000" lnSpcReduction="20000"/>
          </a:bodyPr>
          <a:lstStyle/>
          <a:p>
            <a:r>
              <a:rPr lang="en-US" b="1" dirty="0"/>
              <a:t>The basic amount </a:t>
            </a:r>
            <a:r>
              <a:rPr lang="en-US" dirty="0"/>
              <a:t>is a fixed sum of money needed to meet the essential costs of daily living (such as food and clothing). A separate basic amount is calculated for each family member.</a:t>
            </a:r>
          </a:p>
          <a:p>
            <a:r>
              <a:rPr lang="en-US" b="1" dirty="0"/>
              <a:t>In 2023</a:t>
            </a:r>
            <a:r>
              <a:rPr lang="en-US" dirty="0"/>
              <a:t>, the basic amount of social assistance for </a:t>
            </a:r>
            <a:r>
              <a:rPr lang="en-US" b="1" dirty="0"/>
              <a:t>persons living alone </a:t>
            </a:r>
            <a:r>
              <a:rPr lang="en-US" dirty="0"/>
              <a:t>is </a:t>
            </a:r>
            <a:r>
              <a:rPr lang="en-US" b="1" dirty="0"/>
              <a:t>EUR 555,97 per month </a:t>
            </a:r>
            <a:r>
              <a:rPr lang="en-US" dirty="0"/>
              <a:t>(514,82 euro 2022). </a:t>
            </a:r>
          </a:p>
          <a:p>
            <a:endParaRPr lang="en-US" dirty="0"/>
          </a:p>
          <a:p>
            <a:r>
              <a:rPr lang="en-US" b="1" dirty="0"/>
              <a:t>Basic amount includes:</a:t>
            </a:r>
          </a:p>
          <a:p>
            <a:r>
              <a:rPr lang="en-US" dirty="0"/>
              <a:t>Food supplies 49%</a:t>
            </a:r>
          </a:p>
          <a:p>
            <a:r>
              <a:rPr lang="en-US" dirty="0"/>
              <a:t>Clothes 9%</a:t>
            </a:r>
          </a:p>
          <a:p>
            <a:r>
              <a:rPr lang="en-US" dirty="0"/>
              <a:t>Information costs 20%</a:t>
            </a:r>
          </a:p>
          <a:p>
            <a:r>
              <a:rPr lang="en-US" dirty="0"/>
              <a:t>Health care &amp; medics 3 %</a:t>
            </a:r>
          </a:p>
          <a:p>
            <a:r>
              <a:rPr lang="en-US" dirty="0"/>
              <a:t>Other common costs (like traffic) 19%</a:t>
            </a:r>
          </a:p>
          <a:p>
            <a:endParaRPr lang="en-US" dirty="0"/>
          </a:p>
        </p:txBody>
      </p:sp>
    </p:spTree>
    <p:extLst>
      <p:ext uri="{BB962C8B-B14F-4D97-AF65-F5344CB8AC3E}">
        <p14:creationId xmlns:p14="http://schemas.microsoft.com/office/powerpoint/2010/main" val="4241026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71804" y="365125"/>
            <a:ext cx="10851502" cy="913169"/>
          </a:xfrm>
          <a:solidFill>
            <a:schemeClr val="accent4"/>
          </a:solidFill>
        </p:spPr>
        <p:txBody>
          <a:bodyPr>
            <a:normAutofit/>
          </a:bodyPr>
          <a:lstStyle/>
          <a:p>
            <a:r>
              <a:rPr lang="en-US" sz="2800" b="1" dirty="0"/>
              <a:t>Types of expenses for which you can get basic social assistance for example</a:t>
            </a:r>
            <a:r>
              <a:rPr lang="en-US" sz="2400" b="1" dirty="0"/>
              <a:t>:</a:t>
            </a:r>
          </a:p>
        </p:txBody>
      </p:sp>
      <p:sp>
        <p:nvSpPr>
          <p:cNvPr id="3" name="Sisällön paikkamerkki 2"/>
          <p:cNvSpPr>
            <a:spLocks noGrp="1"/>
          </p:cNvSpPr>
          <p:nvPr>
            <p:ph idx="1"/>
          </p:nvPr>
        </p:nvSpPr>
        <p:spPr>
          <a:xfrm>
            <a:off x="424207" y="1530220"/>
            <a:ext cx="11453566" cy="5191091"/>
          </a:xfrm>
          <a:solidFill>
            <a:schemeClr val="accent2">
              <a:lumMod val="20000"/>
              <a:lumOff val="80000"/>
            </a:schemeClr>
          </a:solidFill>
        </p:spPr>
        <p:txBody>
          <a:bodyPr>
            <a:normAutofit fontScale="77500" lnSpcReduction="20000"/>
          </a:bodyPr>
          <a:lstStyle/>
          <a:p>
            <a:r>
              <a:rPr lang="fi-FI" sz="2900" b="1" dirty="0" err="1"/>
              <a:t>Housing</a:t>
            </a:r>
            <a:r>
              <a:rPr lang="fi-FI" sz="2900" b="1" dirty="0"/>
              <a:t> </a:t>
            </a:r>
            <a:r>
              <a:rPr lang="fi-FI" sz="2900" b="1" dirty="0" err="1"/>
              <a:t>costs</a:t>
            </a:r>
            <a:r>
              <a:rPr lang="fi-FI" sz="2900" dirty="0"/>
              <a:t>: </a:t>
            </a:r>
            <a:r>
              <a:rPr lang="en-US" sz="2900" dirty="0"/>
              <a:t>rent + water and heating charges that are paid separately (such as for electric heating). In owner-occupied housing (detached house):necessary costs of maintenance: heating, water and any building-specific charges (such as waste collection, chimney sweep, insurance, property tax and ground rent) interest payments on personal home loans if taken out to purchase or </a:t>
            </a:r>
            <a:r>
              <a:rPr lang="en-US" sz="2900" dirty="0" err="1"/>
              <a:t>modernise</a:t>
            </a:r>
            <a:r>
              <a:rPr lang="en-US" sz="2900" dirty="0"/>
              <a:t> the dwelling.</a:t>
            </a:r>
          </a:p>
          <a:p>
            <a:r>
              <a:rPr lang="en-US" sz="2900" b="1" dirty="0"/>
              <a:t>Rental security deposit and moving costs </a:t>
            </a:r>
            <a:r>
              <a:rPr lang="en-US" sz="2900" dirty="0"/>
              <a:t>(approved reason to move).</a:t>
            </a:r>
          </a:p>
          <a:p>
            <a:r>
              <a:rPr lang="fi-FI" sz="2900" b="1" dirty="0" err="1"/>
              <a:t>Medical</a:t>
            </a:r>
            <a:r>
              <a:rPr lang="fi-FI" sz="2900" b="1" dirty="0"/>
              <a:t> </a:t>
            </a:r>
            <a:r>
              <a:rPr lang="fi-FI" sz="2900" b="1" dirty="0" err="1"/>
              <a:t>expenses</a:t>
            </a:r>
            <a:r>
              <a:rPr lang="fi-FI" sz="2900" dirty="0"/>
              <a:t>: </a:t>
            </a:r>
            <a:r>
              <a:rPr lang="en-US" sz="2900" dirty="0" err="1"/>
              <a:t>Kela</a:t>
            </a:r>
            <a:r>
              <a:rPr lang="en-US" sz="2900" dirty="0"/>
              <a:t> can </a:t>
            </a:r>
            <a:r>
              <a:rPr lang="en-US" sz="2900" dirty="0" err="1"/>
              <a:t>recognise</a:t>
            </a:r>
            <a:r>
              <a:rPr lang="en-US" sz="2900" dirty="0"/>
              <a:t>, for basic social assistance purposes, also user fees for public health services obtained in Finland like hospital fees, dental services, health </a:t>
            </a:r>
            <a:r>
              <a:rPr lang="en-US" sz="2900" dirty="0" err="1"/>
              <a:t>centre</a:t>
            </a:r>
            <a:r>
              <a:rPr lang="en-US" sz="2900" dirty="0"/>
              <a:t> fees, psycho- and physiotherapy fees, eyeglasses, oral and dental care.</a:t>
            </a:r>
          </a:p>
          <a:p>
            <a:r>
              <a:rPr lang="en-US" sz="2900" dirty="0"/>
              <a:t> </a:t>
            </a:r>
            <a:r>
              <a:rPr lang="fi-FI" sz="2900" b="1" dirty="0" err="1"/>
              <a:t>Medicines</a:t>
            </a:r>
            <a:r>
              <a:rPr lang="fi-FI" sz="2900" b="1" dirty="0"/>
              <a:t> and </a:t>
            </a:r>
            <a:r>
              <a:rPr lang="fi-FI" sz="2900" b="1" dirty="0" err="1"/>
              <a:t>pharmacy</a:t>
            </a:r>
            <a:r>
              <a:rPr lang="fi-FI" sz="2900" b="1" dirty="0"/>
              <a:t> </a:t>
            </a:r>
            <a:r>
              <a:rPr lang="fi-FI" sz="2900" b="1" dirty="0" err="1"/>
              <a:t>vouchers</a:t>
            </a:r>
            <a:r>
              <a:rPr lang="fi-FI" sz="2900" dirty="0"/>
              <a:t>. </a:t>
            </a:r>
            <a:r>
              <a:rPr lang="en-US" sz="2900" dirty="0"/>
              <a:t>When you are granted basic social assistance, you will usually also receive an electronic voucher which you can use to buy the medication you need.</a:t>
            </a:r>
          </a:p>
          <a:p>
            <a:r>
              <a:rPr lang="en-US" sz="2900" b="1" dirty="0"/>
              <a:t>Costs incurred by non-custodial parents in maintaining contact to their </a:t>
            </a:r>
            <a:r>
              <a:rPr lang="en-US" sz="2900" b="1" dirty="0" err="1"/>
              <a:t>child</a:t>
            </a:r>
            <a:r>
              <a:rPr lang="en-US" sz="2900" dirty="0" err="1"/>
              <a:t>.The</a:t>
            </a:r>
            <a:r>
              <a:rPr lang="en-US" sz="2900" dirty="0"/>
              <a:t> right of children under 18 years to maintain contact to their parents can be safeguarded by granting basic social assistance for this purpose. </a:t>
            </a:r>
            <a:r>
              <a:rPr lang="en-US" sz="2900" dirty="0" err="1"/>
              <a:t>Kela</a:t>
            </a:r>
            <a:r>
              <a:rPr lang="en-US" sz="2900" dirty="0"/>
              <a:t> can grant a child-specific food allowance which is valid for the day of seeing the child to the parent who does not live in the same household as well as assistance towards travel costs. </a:t>
            </a:r>
            <a:r>
              <a:rPr lang="en-US" sz="2900" b="1" dirty="0"/>
              <a:t>Travel costs </a:t>
            </a:r>
            <a:r>
              <a:rPr lang="en-US" sz="2900" dirty="0"/>
              <a:t>related to maintaining contact with one’s child can be taken into account for the parent who does not live in the same household if there is an agreement confirmed by the municipal social services office or a court decision on the right of access</a:t>
            </a:r>
          </a:p>
          <a:p>
            <a:endParaRPr lang="fi-FI" dirty="0"/>
          </a:p>
          <a:p>
            <a:endParaRPr lang="en-US" dirty="0"/>
          </a:p>
          <a:p>
            <a:endParaRPr lang="en-US" dirty="0"/>
          </a:p>
          <a:p>
            <a:endParaRPr lang="fi-FI" dirty="0"/>
          </a:p>
          <a:p>
            <a:endParaRPr lang="fi-FI" dirty="0"/>
          </a:p>
        </p:txBody>
      </p:sp>
    </p:spTree>
    <p:extLst>
      <p:ext uri="{BB962C8B-B14F-4D97-AF65-F5344CB8AC3E}">
        <p14:creationId xmlns:p14="http://schemas.microsoft.com/office/powerpoint/2010/main" val="2155702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yöristetty suorakulmio 4"/>
          <p:cNvSpPr/>
          <p:nvPr/>
        </p:nvSpPr>
        <p:spPr>
          <a:xfrm>
            <a:off x="427704" y="1260715"/>
            <a:ext cx="2942924" cy="4927983"/>
          </a:xfrm>
          <a:prstGeom prst="roundRect">
            <a:avLst>
              <a:gd name="adj" fmla="val 123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Pyöristetty suorakulmio 7"/>
          <p:cNvSpPr/>
          <p:nvPr/>
        </p:nvSpPr>
        <p:spPr>
          <a:xfrm>
            <a:off x="7939609" y="3557954"/>
            <a:ext cx="3327305" cy="1759509"/>
          </a:xfrm>
          <a:prstGeom prst="roundRect">
            <a:avLst>
              <a:gd name="adj" fmla="val 123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Pyöristetty suorakulmio 8"/>
          <p:cNvSpPr/>
          <p:nvPr/>
        </p:nvSpPr>
        <p:spPr>
          <a:xfrm>
            <a:off x="3604461" y="1260715"/>
            <a:ext cx="4238526" cy="2171078"/>
          </a:xfrm>
          <a:prstGeom prst="roundRect">
            <a:avLst>
              <a:gd name="adj" fmla="val 123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Pyöristetty suorakulmio 9"/>
          <p:cNvSpPr/>
          <p:nvPr/>
        </p:nvSpPr>
        <p:spPr>
          <a:xfrm>
            <a:off x="3604461" y="3523772"/>
            <a:ext cx="4238526" cy="1759509"/>
          </a:xfrm>
          <a:prstGeom prst="roundRect">
            <a:avLst>
              <a:gd name="adj" fmla="val 1235"/>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Pyöristetty suorakulmio 11"/>
          <p:cNvSpPr/>
          <p:nvPr/>
        </p:nvSpPr>
        <p:spPr>
          <a:xfrm>
            <a:off x="7939609" y="1278293"/>
            <a:ext cx="3338858" cy="2171078"/>
          </a:xfrm>
          <a:prstGeom prst="roundRect">
            <a:avLst>
              <a:gd name="adj" fmla="val 1235"/>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title"/>
          </p:nvPr>
        </p:nvSpPr>
        <p:spPr>
          <a:xfrm>
            <a:off x="427704" y="132882"/>
            <a:ext cx="9960424" cy="778316"/>
          </a:xfrm>
          <a:solidFill>
            <a:schemeClr val="accent6"/>
          </a:solidFill>
        </p:spPr>
        <p:txBody>
          <a:bodyPr/>
          <a:lstStyle/>
          <a:p>
            <a:r>
              <a:rPr lang="fi-FI" sz="3600" b="1" dirty="0" err="1"/>
              <a:t>Social</a:t>
            </a:r>
            <a:r>
              <a:rPr lang="fi-FI" sz="3600" b="1" dirty="0"/>
              <a:t> </a:t>
            </a:r>
            <a:r>
              <a:rPr lang="fi-FI" sz="3600" b="1" dirty="0" err="1"/>
              <a:t>assistance</a:t>
            </a:r>
            <a:r>
              <a:rPr lang="fi-FI" sz="3600" b="1" dirty="0"/>
              <a:t> </a:t>
            </a:r>
            <a:r>
              <a:rPr lang="fi-FI" sz="3600" b="1" dirty="0" err="1"/>
              <a:t>work</a:t>
            </a:r>
            <a:r>
              <a:rPr lang="fi-FI" sz="3600" b="1" dirty="0"/>
              <a:t> in Kela </a:t>
            </a:r>
            <a:r>
              <a:rPr lang="fi-FI" sz="3600" b="1" dirty="0" err="1"/>
              <a:t>by</a:t>
            </a:r>
            <a:r>
              <a:rPr lang="fi-FI" sz="3600" b="1" dirty="0"/>
              <a:t> </a:t>
            </a:r>
            <a:r>
              <a:rPr lang="fi-FI" sz="3600" b="1" dirty="0" err="1"/>
              <a:t>some</a:t>
            </a:r>
            <a:r>
              <a:rPr lang="fi-FI" sz="3600" b="1" dirty="0"/>
              <a:t> </a:t>
            </a:r>
            <a:r>
              <a:rPr lang="fi-FI" sz="3600" b="1" dirty="0" err="1"/>
              <a:t>numbers</a:t>
            </a:r>
            <a:endParaRPr lang="fi-FI" b="1" dirty="0"/>
          </a:p>
        </p:txBody>
      </p:sp>
      <p:sp>
        <p:nvSpPr>
          <p:cNvPr id="3" name="Sisällön paikkamerkki 2"/>
          <p:cNvSpPr>
            <a:spLocks noGrp="1"/>
          </p:cNvSpPr>
          <p:nvPr>
            <p:ph idx="1"/>
          </p:nvPr>
        </p:nvSpPr>
        <p:spPr>
          <a:xfrm>
            <a:off x="675280" y="1425580"/>
            <a:ext cx="1804984" cy="2098192"/>
          </a:xfrm>
        </p:spPr>
        <p:txBody>
          <a:bodyPr/>
          <a:lstStyle/>
          <a:p>
            <a:pPr marL="0" indent="0">
              <a:buNone/>
            </a:pPr>
            <a:r>
              <a:rPr lang="fi-FI" sz="2800" b="1" dirty="0" err="1">
                <a:solidFill>
                  <a:schemeClr val="accent5"/>
                </a:solidFill>
              </a:rPr>
              <a:t>Clients</a:t>
            </a:r>
            <a:endParaRPr lang="fi-FI" sz="2800" b="1" dirty="0">
              <a:solidFill>
                <a:schemeClr val="accent5"/>
              </a:solidFill>
            </a:endParaRPr>
          </a:p>
          <a:p>
            <a:pPr marL="0" indent="0">
              <a:buNone/>
            </a:pPr>
            <a:r>
              <a:rPr lang="fi-FI" sz="2800" b="1" dirty="0">
                <a:solidFill>
                  <a:schemeClr val="accent5"/>
                </a:solidFill>
              </a:rPr>
              <a:t>0,4 milj.</a:t>
            </a:r>
          </a:p>
          <a:p>
            <a:pPr marL="0" indent="0">
              <a:buNone/>
            </a:pPr>
            <a:r>
              <a:rPr lang="fi-FI" sz="2000" b="1" dirty="0">
                <a:solidFill>
                  <a:schemeClr val="accent5"/>
                </a:solidFill>
              </a:rPr>
              <a:t>(8 % of </a:t>
            </a:r>
            <a:r>
              <a:rPr lang="fi-FI" sz="2000" b="1" dirty="0" err="1">
                <a:solidFill>
                  <a:schemeClr val="accent5"/>
                </a:solidFill>
              </a:rPr>
              <a:t>population</a:t>
            </a:r>
            <a:r>
              <a:rPr lang="fi-FI" sz="2000" b="1" dirty="0">
                <a:solidFill>
                  <a:schemeClr val="accent5"/>
                </a:solidFill>
              </a:rPr>
              <a:t>)</a:t>
            </a:r>
          </a:p>
        </p:txBody>
      </p:sp>
      <p:sp>
        <p:nvSpPr>
          <p:cNvPr id="13" name="Pyöristetty suorakulmio 12"/>
          <p:cNvSpPr/>
          <p:nvPr/>
        </p:nvSpPr>
        <p:spPr>
          <a:xfrm>
            <a:off x="3631088" y="5426047"/>
            <a:ext cx="7621630" cy="780230"/>
          </a:xfrm>
          <a:prstGeom prst="roundRect">
            <a:avLst>
              <a:gd name="adj" fmla="val 3694"/>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Sisällön paikkamerkki 2"/>
          <p:cNvSpPr txBox="1">
            <a:spLocks/>
          </p:cNvSpPr>
          <p:nvPr/>
        </p:nvSpPr>
        <p:spPr>
          <a:xfrm>
            <a:off x="1382325" y="3874620"/>
            <a:ext cx="2090037" cy="719213"/>
          </a:xfrm>
          <a:prstGeom prst="rect">
            <a:avLst/>
          </a:prstGeom>
        </p:spPr>
        <p:txBody>
          <a:bodyPr vert="horz" lIns="0" tIns="0" rIns="0" bIns="0" rtlCol="0">
            <a:noAutofit/>
          </a:bodyPr>
          <a:lstStyle>
            <a:lvl1pPr marL="359991" indent="-359991" algn="l" defTabSz="1219170" rtl="0" eaLnBrk="1" latinLnBrk="0" hangingPunct="1">
              <a:spcBef>
                <a:spcPts val="0"/>
              </a:spcBef>
              <a:spcAft>
                <a:spcPts val="533"/>
              </a:spcAft>
              <a:buClr>
                <a:srgbClr val="009CDB"/>
              </a:buClr>
              <a:buFont typeface="Arial" pitchFamily="34" charset="0"/>
              <a:buChar char="•"/>
              <a:defRPr sz="2400" kern="1200">
                <a:solidFill>
                  <a:schemeClr val="tx1"/>
                </a:solidFill>
                <a:latin typeface="+mn-lt"/>
                <a:ea typeface="+mn-ea"/>
                <a:cs typeface="+mn-cs"/>
              </a:defRPr>
            </a:lvl1pPr>
            <a:lvl2pPr marL="719982" indent="-359991" algn="l" defTabSz="1219170" rtl="0" eaLnBrk="1" latinLnBrk="0" hangingPunct="1">
              <a:spcBef>
                <a:spcPts val="0"/>
              </a:spcBef>
              <a:spcAft>
                <a:spcPts val="533"/>
              </a:spcAft>
              <a:buClr>
                <a:srgbClr val="009CDB"/>
              </a:buClr>
              <a:buFont typeface="Arial"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3pPr>
            <a:lvl4pPr marL="1439964"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4pPr>
            <a:lvl5pPr marL="1799955"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5pPr>
            <a:lvl6pPr marL="2159946"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6pPr>
            <a:lvl7pPr marL="2519937"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7pPr>
            <a:lvl8pPr marL="2879928"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8pPr>
            <a:lvl9pPr marL="3165678" indent="-285750"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9pPr>
          </a:lstStyle>
          <a:p>
            <a:pPr marL="0" indent="0">
              <a:buFont typeface="Arial" pitchFamily="34" charset="0"/>
              <a:buNone/>
            </a:pPr>
            <a:r>
              <a:rPr lang="fi-FI" sz="2000" b="1" dirty="0">
                <a:solidFill>
                  <a:schemeClr val="accent5"/>
                </a:solidFill>
              </a:rPr>
              <a:t>Applications </a:t>
            </a:r>
            <a:r>
              <a:rPr lang="fi-FI" sz="2000" b="1" dirty="0" err="1">
                <a:solidFill>
                  <a:schemeClr val="accent5"/>
                </a:solidFill>
              </a:rPr>
              <a:t>desided</a:t>
            </a:r>
            <a:r>
              <a:rPr lang="fi-FI" sz="2000" b="1" dirty="0">
                <a:solidFill>
                  <a:schemeClr val="accent5"/>
                </a:solidFill>
              </a:rPr>
              <a:t>/</a:t>
            </a:r>
            <a:r>
              <a:rPr lang="fi-FI" sz="2000" b="1" dirty="0" err="1">
                <a:solidFill>
                  <a:schemeClr val="accent5"/>
                </a:solidFill>
              </a:rPr>
              <a:t>year</a:t>
            </a:r>
            <a:endParaRPr lang="fi-FI" sz="2000" b="1" dirty="0">
              <a:solidFill>
                <a:schemeClr val="accent5"/>
              </a:solidFill>
            </a:endParaRPr>
          </a:p>
          <a:p>
            <a:pPr marL="0" indent="0">
              <a:buFont typeface="Arial" pitchFamily="34" charset="0"/>
              <a:buNone/>
            </a:pPr>
            <a:r>
              <a:rPr lang="fi-FI" sz="3200" b="1" dirty="0">
                <a:solidFill>
                  <a:schemeClr val="accent5"/>
                </a:solidFill>
              </a:rPr>
              <a:t>1 750000</a:t>
            </a:r>
          </a:p>
          <a:p>
            <a:pPr marL="0" indent="0">
              <a:buFont typeface="Arial" pitchFamily="34" charset="0"/>
              <a:buNone/>
            </a:pPr>
            <a:r>
              <a:rPr lang="fi-FI" sz="1600" b="1" dirty="0">
                <a:solidFill>
                  <a:schemeClr val="accent5"/>
                </a:solidFill>
              </a:rPr>
              <a:t>+ </a:t>
            </a:r>
            <a:r>
              <a:rPr lang="fi-FI" sz="1600" b="1" dirty="0" err="1">
                <a:solidFill>
                  <a:schemeClr val="accent5"/>
                </a:solidFill>
              </a:rPr>
              <a:t>Customers</a:t>
            </a:r>
            <a:r>
              <a:rPr lang="fi-FI" sz="1600" b="1" dirty="0">
                <a:solidFill>
                  <a:schemeClr val="accent5"/>
                </a:solidFill>
              </a:rPr>
              <a:t> </a:t>
            </a:r>
            <a:r>
              <a:rPr lang="fi-FI" sz="1600" b="1" dirty="0" err="1">
                <a:solidFill>
                  <a:schemeClr val="accent5"/>
                </a:solidFill>
              </a:rPr>
              <a:t>invoice</a:t>
            </a:r>
            <a:r>
              <a:rPr lang="fi-FI" sz="1600" b="1" dirty="0">
                <a:solidFill>
                  <a:schemeClr val="accent5"/>
                </a:solidFill>
              </a:rPr>
              <a:t> </a:t>
            </a:r>
            <a:r>
              <a:rPr lang="fi-FI" sz="1600" b="1" dirty="0" err="1">
                <a:solidFill>
                  <a:schemeClr val="accent5"/>
                </a:solidFill>
              </a:rPr>
              <a:t>decided</a:t>
            </a:r>
            <a:r>
              <a:rPr lang="fi-FI" sz="1600" b="1" dirty="0">
                <a:solidFill>
                  <a:schemeClr val="accent5"/>
                </a:solidFill>
              </a:rPr>
              <a:t> </a:t>
            </a:r>
            <a:r>
              <a:rPr lang="fi-FI" sz="1600" b="1" dirty="0" err="1">
                <a:solidFill>
                  <a:schemeClr val="accent5"/>
                </a:solidFill>
              </a:rPr>
              <a:t>by</a:t>
            </a:r>
            <a:r>
              <a:rPr lang="fi-FI" sz="1600" b="1" dirty="0">
                <a:solidFill>
                  <a:schemeClr val="accent5"/>
                </a:solidFill>
              </a:rPr>
              <a:t> </a:t>
            </a:r>
            <a:r>
              <a:rPr lang="fi-FI" sz="1600" b="1" dirty="0" err="1">
                <a:solidFill>
                  <a:schemeClr val="accent5"/>
                </a:solidFill>
              </a:rPr>
              <a:t>verdict</a:t>
            </a:r>
            <a:endParaRPr lang="fi-FI" sz="1600" b="1" dirty="0">
              <a:solidFill>
                <a:schemeClr val="accent5"/>
              </a:solidFill>
            </a:endParaRPr>
          </a:p>
          <a:p>
            <a:pPr marL="0" indent="0">
              <a:buFont typeface="Arial" pitchFamily="34" charset="0"/>
              <a:buNone/>
            </a:pPr>
            <a:r>
              <a:rPr lang="fi-FI" sz="1600" b="1" dirty="0">
                <a:solidFill>
                  <a:schemeClr val="accent5"/>
                </a:solidFill>
              </a:rPr>
              <a:t>565 000</a:t>
            </a:r>
          </a:p>
        </p:txBody>
      </p:sp>
      <p:cxnSp>
        <p:nvCxnSpPr>
          <p:cNvPr id="16" name="Suora yhdysviiva 15"/>
          <p:cNvCxnSpPr/>
          <p:nvPr/>
        </p:nvCxnSpPr>
        <p:spPr>
          <a:xfrm>
            <a:off x="941730" y="3772020"/>
            <a:ext cx="2079393" cy="0"/>
          </a:xfrm>
          <a:prstGeom prst="line">
            <a:avLst/>
          </a:prstGeom>
          <a:ln w="6350">
            <a:solidFill>
              <a:schemeClr val="tx2"/>
            </a:solidFill>
          </a:ln>
        </p:spPr>
        <p:style>
          <a:lnRef idx="1">
            <a:schemeClr val="accent6"/>
          </a:lnRef>
          <a:fillRef idx="0">
            <a:schemeClr val="accent6"/>
          </a:fillRef>
          <a:effectRef idx="0">
            <a:schemeClr val="accent6"/>
          </a:effectRef>
          <a:fontRef idx="minor">
            <a:schemeClr val="tx1"/>
          </a:fontRef>
        </p:style>
      </p:cxnSp>
      <p:sp>
        <p:nvSpPr>
          <p:cNvPr id="19" name="Sisällön paikkamerkki 2"/>
          <p:cNvSpPr txBox="1">
            <a:spLocks/>
          </p:cNvSpPr>
          <p:nvPr/>
        </p:nvSpPr>
        <p:spPr>
          <a:xfrm>
            <a:off x="4768735" y="1452360"/>
            <a:ext cx="2840419" cy="1787788"/>
          </a:xfrm>
          <a:prstGeom prst="rect">
            <a:avLst/>
          </a:prstGeom>
          <a:noFill/>
        </p:spPr>
        <p:txBody>
          <a:bodyPr vert="horz" lIns="0" tIns="0" rIns="0" bIns="0" rtlCol="0">
            <a:noAutofit/>
          </a:bodyPr>
          <a:lstStyle>
            <a:lvl1pPr marL="359991" indent="-359991" algn="l" defTabSz="1219170" rtl="0" eaLnBrk="1" latinLnBrk="0" hangingPunct="1">
              <a:spcBef>
                <a:spcPts val="0"/>
              </a:spcBef>
              <a:spcAft>
                <a:spcPts val="533"/>
              </a:spcAft>
              <a:buClr>
                <a:srgbClr val="009CDB"/>
              </a:buClr>
              <a:buFont typeface="Arial" pitchFamily="34" charset="0"/>
              <a:buChar char="•"/>
              <a:defRPr sz="2400" kern="1200">
                <a:solidFill>
                  <a:schemeClr val="tx1"/>
                </a:solidFill>
                <a:latin typeface="+mn-lt"/>
                <a:ea typeface="+mn-ea"/>
                <a:cs typeface="+mn-cs"/>
              </a:defRPr>
            </a:lvl1pPr>
            <a:lvl2pPr marL="719982" indent="-359991" algn="l" defTabSz="1219170" rtl="0" eaLnBrk="1" latinLnBrk="0" hangingPunct="1">
              <a:spcBef>
                <a:spcPts val="0"/>
              </a:spcBef>
              <a:spcAft>
                <a:spcPts val="533"/>
              </a:spcAft>
              <a:buClr>
                <a:srgbClr val="009CDB"/>
              </a:buClr>
              <a:buFont typeface="Arial"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3pPr>
            <a:lvl4pPr marL="1439964"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4pPr>
            <a:lvl5pPr marL="1799955"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5pPr>
            <a:lvl6pPr marL="2159946"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6pPr>
            <a:lvl7pPr marL="2519937"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7pPr>
            <a:lvl8pPr marL="2879928"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8pPr>
            <a:lvl9pPr marL="3165678" indent="-285750"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9pPr>
          </a:lstStyle>
          <a:p>
            <a:pPr marL="0" indent="0">
              <a:buFont typeface="Arial" pitchFamily="34" charset="0"/>
              <a:buNone/>
            </a:pPr>
            <a:r>
              <a:rPr lang="fi-FI" sz="1800" b="1" dirty="0" err="1">
                <a:solidFill>
                  <a:schemeClr val="accent5"/>
                </a:solidFill>
              </a:rPr>
              <a:t>Amount</a:t>
            </a:r>
            <a:r>
              <a:rPr lang="fi-FI" sz="1800" b="1" dirty="0">
                <a:solidFill>
                  <a:schemeClr val="accent5"/>
                </a:solidFill>
              </a:rPr>
              <a:t> of </a:t>
            </a:r>
            <a:r>
              <a:rPr lang="fi-FI" sz="1800" b="1" dirty="0" err="1">
                <a:solidFill>
                  <a:schemeClr val="accent5"/>
                </a:solidFill>
              </a:rPr>
              <a:t>customer</a:t>
            </a:r>
            <a:r>
              <a:rPr lang="fi-FI" sz="1800" b="1" dirty="0">
                <a:solidFill>
                  <a:schemeClr val="accent5"/>
                </a:solidFill>
              </a:rPr>
              <a:t> </a:t>
            </a:r>
            <a:r>
              <a:rPr lang="fi-FI" sz="1800" b="1" dirty="0" err="1">
                <a:solidFill>
                  <a:schemeClr val="accent5"/>
                </a:solidFill>
              </a:rPr>
              <a:t>applications</a:t>
            </a:r>
            <a:r>
              <a:rPr lang="fi-FI" sz="1800" b="1" dirty="0">
                <a:solidFill>
                  <a:schemeClr val="accent5"/>
                </a:solidFill>
              </a:rPr>
              <a:t> </a:t>
            </a:r>
            <a:r>
              <a:rPr lang="fi-FI" sz="1800" b="1" dirty="0" err="1">
                <a:solidFill>
                  <a:schemeClr val="accent5"/>
                </a:solidFill>
              </a:rPr>
              <a:t>which</a:t>
            </a:r>
            <a:r>
              <a:rPr lang="fi-FI" sz="1800" b="1" dirty="0">
                <a:solidFill>
                  <a:schemeClr val="accent5"/>
                </a:solidFill>
              </a:rPr>
              <a:t> </a:t>
            </a:r>
            <a:r>
              <a:rPr lang="fi-FI" sz="1800" b="1" dirty="0" err="1">
                <a:solidFill>
                  <a:schemeClr val="accent5"/>
                </a:solidFill>
              </a:rPr>
              <a:t>were</a:t>
            </a:r>
            <a:r>
              <a:rPr lang="fi-FI" sz="1800" b="1" dirty="0">
                <a:solidFill>
                  <a:schemeClr val="accent5"/>
                </a:solidFill>
              </a:rPr>
              <a:t> made in </a:t>
            </a:r>
            <a:r>
              <a:rPr lang="fi-FI" sz="1800" b="1" dirty="0" err="1">
                <a:solidFill>
                  <a:schemeClr val="accent5"/>
                </a:solidFill>
              </a:rPr>
              <a:t>mandatory</a:t>
            </a:r>
            <a:r>
              <a:rPr lang="fi-FI" sz="1800" b="1" dirty="0">
                <a:solidFill>
                  <a:schemeClr val="accent5"/>
                </a:solidFill>
              </a:rPr>
              <a:t> </a:t>
            </a:r>
            <a:r>
              <a:rPr lang="fi-FI" sz="1800" b="1" dirty="0" err="1">
                <a:solidFill>
                  <a:schemeClr val="accent5"/>
                </a:solidFill>
              </a:rPr>
              <a:t>time</a:t>
            </a:r>
            <a:r>
              <a:rPr lang="fi-FI" sz="1800" b="1" dirty="0">
                <a:solidFill>
                  <a:schemeClr val="accent5"/>
                </a:solidFill>
              </a:rPr>
              <a:t> </a:t>
            </a:r>
            <a:r>
              <a:rPr lang="fi-FI" sz="1800" b="1" dirty="0" err="1">
                <a:solidFill>
                  <a:schemeClr val="accent5"/>
                </a:solidFill>
              </a:rPr>
              <a:t>year</a:t>
            </a:r>
            <a:r>
              <a:rPr lang="fi-FI" sz="1800" b="1" dirty="0">
                <a:solidFill>
                  <a:schemeClr val="accent5"/>
                </a:solidFill>
              </a:rPr>
              <a:t> 2022  (7 </a:t>
            </a:r>
            <a:r>
              <a:rPr lang="fi-FI" sz="1800" b="1" dirty="0" err="1">
                <a:solidFill>
                  <a:schemeClr val="accent5"/>
                </a:solidFill>
              </a:rPr>
              <a:t>days</a:t>
            </a:r>
            <a:r>
              <a:rPr lang="fi-FI" sz="1800" b="1" dirty="0">
                <a:solidFill>
                  <a:schemeClr val="accent5"/>
                </a:solidFill>
              </a:rPr>
              <a:t> </a:t>
            </a:r>
            <a:r>
              <a:rPr lang="fi-FI" sz="1800" b="1" dirty="0" err="1">
                <a:solidFill>
                  <a:schemeClr val="accent5"/>
                </a:solidFill>
              </a:rPr>
              <a:t>max</a:t>
            </a:r>
            <a:r>
              <a:rPr lang="fi-FI" sz="1800" b="1" dirty="0">
                <a:solidFill>
                  <a:schemeClr val="accent5"/>
                </a:solidFill>
              </a:rPr>
              <a:t>) </a:t>
            </a:r>
          </a:p>
          <a:p>
            <a:pPr marL="0" indent="0">
              <a:buFont typeface="Arial" pitchFamily="34" charset="0"/>
              <a:buNone/>
            </a:pPr>
            <a:r>
              <a:rPr lang="fi-FI" sz="4000" b="1" dirty="0">
                <a:solidFill>
                  <a:schemeClr val="accent5"/>
                </a:solidFill>
              </a:rPr>
              <a:t>99 %</a:t>
            </a:r>
            <a:r>
              <a:rPr lang="fi-FI" sz="4000" dirty="0">
                <a:solidFill>
                  <a:schemeClr val="accent5"/>
                </a:solidFill>
              </a:rPr>
              <a:t> </a:t>
            </a:r>
          </a:p>
        </p:txBody>
      </p:sp>
      <p:sp>
        <p:nvSpPr>
          <p:cNvPr id="21" name="Sisällön paikkamerkki 2"/>
          <p:cNvSpPr txBox="1">
            <a:spLocks/>
          </p:cNvSpPr>
          <p:nvPr/>
        </p:nvSpPr>
        <p:spPr>
          <a:xfrm>
            <a:off x="9029339" y="1425580"/>
            <a:ext cx="2201894" cy="1756979"/>
          </a:xfrm>
          <a:prstGeom prst="rect">
            <a:avLst/>
          </a:prstGeom>
        </p:spPr>
        <p:txBody>
          <a:bodyPr vert="horz" lIns="0" tIns="0" rIns="0" bIns="0" rtlCol="0">
            <a:noAutofit/>
          </a:bodyPr>
          <a:lstStyle>
            <a:lvl1pPr marL="359991" indent="-359991" algn="l" defTabSz="1219170" rtl="0" eaLnBrk="1" latinLnBrk="0" hangingPunct="1">
              <a:spcBef>
                <a:spcPts val="0"/>
              </a:spcBef>
              <a:spcAft>
                <a:spcPts val="533"/>
              </a:spcAft>
              <a:buClr>
                <a:srgbClr val="009CDB"/>
              </a:buClr>
              <a:buFont typeface="Arial" pitchFamily="34" charset="0"/>
              <a:buChar char="•"/>
              <a:defRPr sz="2400" kern="1200">
                <a:solidFill>
                  <a:schemeClr val="tx1"/>
                </a:solidFill>
                <a:latin typeface="+mn-lt"/>
                <a:ea typeface="+mn-ea"/>
                <a:cs typeface="+mn-cs"/>
              </a:defRPr>
            </a:lvl1pPr>
            <a:lvl2pPr marL="719982" indent="-359991" algn="l" defTabSz="1219170" rtl="0" eaLnBrk="1" latinLnBrk="0" hangingPunct="1">
              <a:spcBef>
                <a:spcPts val="0"/>
              </a:spcBef>
              <a:spcAft>
                <a:spcPts val="533"/>
              </a:spcAft>
              <a:buClr>
                <a:srgbClr val="009CDB"/>
              </a:buClr>
              <a:buFont typeface="Arial"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3pPr>
            <a:lvl4pPr marL="1439964"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4pPr>
            <a:lvl5pPr marL="1799955"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5pPr>
            <a:lvl6pPr marL="2159946"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6pPr>
            <a:lvl7pPr marL="2519937"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7pPr>
            <a:lvl8pPr marL="2879928"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8pPr>
            <a:lvl9pPr marL="3165678" indent="-285750"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9pPr>
          </a:lstStyle>
          <a:p>
            <a:pPr marL="0" indent="0">
              <a:buFont typeface="Arial" pitchFamily="34" charset="0"/>
              <a:buNone/>
            </a:pPr>
            <a:r>
              <a:rPr lang="fi-FI" sz="1800" b="1" dirty="0" err="1">
                <a:solidFill>
                  <a:schemeClr val="accent5"/>
                </a:solidFill>
              </a:rPr>
              <a:t>Received</a:t>
            </a:r>
            <a:r>
              <a:rPr lang="fi-FI" sz="1800" b="1" dirty="0">
                <a:solidFill>
                  <a:schemeClr val="accent5"/>
                </a:solidFill>
              </a:rPr>
              <a:t>  </a:t>
            </a:r>
            <a:r>
              <a:rPr lang="fi-FI" sz="1800" b="1" dirty="0" err="1">
                <a:solidFill>
                  <a:schemeClr val="accent5"/>
                </a:solidFill>
              </a:rPr>
              <a:t>written</a:t>
            </a:r>
            <a:r>
              <a:rPr lang="fi-FI" sz="1800" b="1" dirty="0">
                <a:solidFill>
                  <a:schemeClr val="accent5"/>
                </a:solidFill>
              </a:rPr>
              <a:t> </a:t>
            </a:r>
            <a:r>
              <a:rPr lang="fi-FI" sz="1800" b="1" dirty="0" err="1">
                <a:solidFill>
                  <a:schemeClr val="accent5"/>
                </a:solidFill>
              </a:rPr>
              <a:t>statements</a:t>
            </a:r>
            <a:r>
              <a:rPr lang="fi-FI" sz="1800" b="1" dirty="0">
                <a:solidFill>
                  <a:schemeClr val="accent5"/>
                </a:solidFill>
              </a:rPr>
              <a:t> </a:t>
            </a:r>
            <a:r>
              <a:rPr lang="fi-FI" sz="1800" b="1" dirty="0" err="1">
                <a:solidFill>
                  <a:schemeClr val="accent5"/>
                </a:solidFill>
              </a:rPr>
              <a:t>from</a:t>
            </a:r>
            <a:r>
              <a:rPr lang="fi-FI" sz="1800" b="1" dirty="0">
                <a:solidFill>
                  <a:schemeClr val="accent5"/>
                </a:solidFill>
              </a:rPr>
              <a:t> </a:t>
            </a:r>
            <a:r>
              <a:rPr lang="fi-FI" sz="1800" b="1" dirty="0" err="1">
                <a:solidFill>
                  <a:schemeClr val="accent5"/>
                </a:solidFill>
              </a:rPr>
              <a:t>social</a:t>
            </a:r>
            <a:r>
              <a:rPr lang="fi-FI" sz="1800" b="1" dirty="0">
                <a:solidFill>
                  <a:schemeClr val="accent5"/>
                </a:solidFill>
              </a:rPr>
              <a:t> </a:t>
            </a:r>
            <a:r>
              <a:rPr lang="fi-FI" sz="1800" b="1" dirty="0" err="1">
                <a:solidFill>
                  <a:schemeClr val="accent5"/>
                </a:solidFill>
              </a:rPr>
              <a:t>services</a:t>
            </a:r>
            <a:r>
              <a:rPr lang="fi-FI" sz="1800" b="1" dirty="0">
                <a:solidFill>
                  <a:schemeClr val="accent5"/>
                </a:solidFill>
              </a:rPr>
              <a:t> of </a:t>
            </a:r>
            <a:r>
              <a:rPr lang="fi-FI" sz="1800" b="1" dirty="0" err="1">
                <a:solidFill>
                  <a:schemeClr val="accent5"/>
                </a:solidFill>
              </a:rPr>
              <a:t>customer</a:t>
            </a:r>
            <a:r>
              <a:rPr lang="fi-FI" sz="1800" b="1" dirty="0">
                <a:solidFill>
                  <a:schemeClr val="accent5"/>
                </a:solidFill>
              </a:rPr>
              <a:t> </a:t>
            </a:r>
            <a:r>
              <a:rPr lang="fi-FI" sz="1800" b="1" dirty="0" err="1">
                <a:solidFill>
                  <a:schemeClr val="accent5"/>
                </a:solidFill>
              </a:rPr>
              <a:t>cirsumstance</a:t>
            </a:r>
            <a:r>
              <a:rPr lang="fi-FI" sz="1800" b="1" dirty="0">
                <a:solidFill>
                  <a:schemeClr val="accent5"/>
                </a:solidFill>
              </a:rPr>
              <a:t>/</a:t>
            </a:r>
            <a:r>
              <a:rPr lang="fi-FI" sz="1800" b="1" dirty="0" err="1">
                <a:solidFill>
                  <a:schemeClr val="accent5"/>
                </a:solidFill>
              </a:rPr>
              <a:t>needs</a:t>
            </a:r>
            <a:endParaRPr lang="fi-FI" sz="1800" b="1" dirty="0">
              <a:solidFill>
                <a:schemeClr val="accent5"/>
              </a:solidFill>
            </a:endParaRPr>
          </a:p>
          <a:p>
            <a:pPr marL="0" indent="0">
              <a:buFont typeface="Arial" pitchFamily="34" charset="0"/>
              <a:buNone/>
            </a:pPr>
            <a:r>
              <a:rPr lang="fi-FI" sz="3200" dirty="0">
                <a:solidFill>
                  <a:schemeClr val="accent5"/>
                </a:solidFill>
              </a:rPr>
              <a:t>7 000/</a:t>
            </a:r>
            <a:r>
              <a:rPr lang="fi-FI" sz="3200" dirty="0" err="1">
                <a:solidFill>
                  <a:schemeClr val="accent5"/>
                </a:solidFill>
              </a:rPr>
              <a:t>year</a:t>
            </a:r>
            <a:endParaRPr lang="fi-FI" sz="3200" dirty="0">
              <a:solidFill>
                <a:schemeClr val="accent5"/>
              </a:solidFill>
            </a:endParaRPr>
          </a:p>
        </p:txBody>
      </p:sp>
      <p:sp>
        <p:nvSpPr>
          <p:cNvPr id="22" name="Sisällön paikkamerkki 2"/>
          <p:cNvSpPr txBox="1">
            <a:spLocks/>
          </p:cNvSpPr>
          <p:nvPr/>
        </p:nvSpPr>
        <p:spPr>
          <a:xfrm>
            <a:off x="8054954" y="3626949"/>
            <a:ext cx="2216097" cy="1607454"/>
          </a:xfrm>
          <a:prstGeom prst="rect">
            <a:avLst/>
          </a:prstGeom>
        </p:spPr>
        <p:txBody>
          <a:bodyPr vert="horz" lIns="0" tIns="0" rIns="0" bIns="0" rtlCol="0">
            <a:noAutofit/>
          </a:bodyPr>
          <a:lstStyle>
            <a:lvl1pPr marL="359991" indent="-359991" algn="l" defTabSz="1219170" rtl="0" eaLnBrk="1" latinLnBrk="0" hangingPunct="1">
              <a:spcBef>
                <a:spcPts val="0"/>
              </a:spcBef>
              <a:spcAft>
                <a:spcPts val="533"/>
              </a:spcAft>
              <a:buClr>
                <a:srgbClr val="009CDB"/>
              </a:buClr>
              <a:buFont typeface="Arial" pitchFamily="34" charset="0"/>
              <a:buChar char="•"/>
              <a:defRPr sz="2400" kern="1200">
                <a:solidFill>
                  <a:schemeClr val="tx1"/>
                </a:solidFill>
                <a:latin typeface="+mn-lt"/>
                <a:ea typeface="+mn-ea"/>
                <a:cs typeface="+mn-cs"/>
              </a:defRPr>
            </a:lvl1pPr>
            <a:lvl2pPr marL="719982" indent="-359991" algn="l" defTabSz="1219170" rtl="0" eaLnBrk="1" latinLnBrk="0" hangingPunct="1">
              <a:spcBef>
                <a:spcPts val="0"/>
              </a:spcBef>
              <a:spcAft>
                <a:spcPts val="533"/>
              </a:spcAft>
              <a:buClr>
                <a:srgbClr val="009CDB"/>
              </a:buClr>
              <a:buFont typeface="Arial"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3pPr>
            <a:lvl4pPr marL="1439964"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4pPr>
            <a:lvl5pPr marL="1799955"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5pPr>
            <a:lvl6pPr marL="2159946"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6pPr>
            <a:lvl7pPr marL="2519937"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7pPr>
            <a:lvl8pPr marL="2879928"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8pPr>
            <a:lvl9pPr marL="3165678" indent="-285750"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9pPr>
          </a:lstStyle>
          <a:p>
            <a:pPr marL="0" indent="0">
              <a:buFont typeface="Arial" pitchFamily="34" charset="0"/>
              <a:buNone/>
            </a:pPr>
            <a:r>
              <a:rPr lang="fi-FI" sz="1800" b="1" dirty="0" err="1">
                <a:solidFill>
                  <a:schemeClr val="accent5"/>
                </a:solidFill>
              </a:rPr>
              <a:t>We</a:t>
            </a:r>
            <a:r>
              <a:rPr lang="fi-FI" sz="1800" b="1" dirty="0">
                <a:solidFill>
                  <a:schemeClr val="accent5"/>
                </a:solidFill>
              </a:rPr>
              <a:t> got </a:t>
            </a:r>
            <a:r>
              <a:rPr lang="fi-FI" sz="1800" b="1" dirty="0" err="1">
                <a:solidFill>
                  <a:schemeClr val="accent5"/>
                </a:solidFill>
              </a:rPr>
              <a:t>over</a:t>
            </a:r>
            <a:r>
              <a:rPr lang="fi-FI" sz="1800" b="1" dirty="0">
                <a:solidFill>
                  <a:schemeClr val="accent5"/>
                </a:solidFill>
              </a:rPr>
              <a:t> 30 000 </a:t>
            </a:r>
            <a:r>
              <a:rPr lang="fi-FI" sz="1800" b="1" dirty="0" err="1">
                <a:solidFill>
                  <a:schemeClr val="accent5"/>
                </a:solidFill>
              </a:rPr>
              <a:t>applications</a:t>
            </a:r>
            <a:r>
              <a:rPr lang="fi-FI" sz="1800" b="1" dirty="0">
                <a:solidFill>
                  <a:schemeClr val="accent5"/>
                </a:solidFill>
              </a:rPr>
              <a:t> </a:t>
            </a:r>
            <a:r>
              <a:rPr lang="fi-FI" sz="1800" b="1" dirty="0" err="1">
                <a:solidFill>
                  <a:schemeClr val="accent5"/>
                </a:solidFill>
              </a:rPr>
              <a:t>concerning</a:t>
            </a:r>
            <a:r>
              <a:rPr lang="fi-FI" sz="1800" b="1" dirty="0">
                <a:solidFill>
                  <a:schemeClr val="accent5"/>
                </a:solidFill>
              </a:rPr>
              <a:t> </a:t>
            </a:r>
            <a:r>
              <a:rPr lang="fi-FI" sz="1800" b="1" dirty="0" err="1">
                <a:solidFill>
                  <a:schemeClr val="accent5"/>
                </a:solidFill>
              </a:rPr>
              <a:t>moving</a:t>
            </a:r>
            <a:r>
              <a:rPr lang="fi-FI" sz="1800" b="1" dirty="0">
                <a:solidFill>
                  <a:schemeClr val="accent5"/>
                </a:solidFill>
              </a:rPr>
              <a:t> and </a:t>
            </a:r>
            <a:r>
              <a:rPr lang="fi-FI" sz="1800" b="1" dirty="0" err="1">
                <a:solidFill>
                  <a:schemeClr val="accent5"/>
                </a:solidFill>
              </a:rPr>
              <a:t>deposit</a:t>
            </a:r>
            <a:r>
              <a:rPr lang="fi-FI" sz="1800" b="1" dirty="0">
                <a:solidFill>
                  <a:schemeClr val="accent5"/>
                </a:solidFill>
              </a:rPr>
              <a:t> </a:t>
            </a:r>
            <a:r>
              <a:rPr lang="fi-FI" sz="1800" b="1" dirty="0" err="1">
                <a:solidFill>
                  <a:schemeClr val="accent5"/>
                </a:solidFill>
              </a:rPr>
              <a:t>rent</a:t>
            </a:r>
            <a:r>
              <a:rPr lang="fi-FI" sz="1800" b="1" dirty="0">
                <a:solidFill>
                  <a:schemeClr val="accent5"/>
                </a:solidFill>
              </a:rPr>
              <a:t> – Kela </a:t>
            </a:r>
            <a:r>
              <a:rPr lang="fi-FI" sz="1800" b="1" dirty="0" err="1">
                <a:solidFill>
                  <a:schemeClr val="accent5"/>
                </a:solidFill>
              </a:rPr>
              <a:t>secures</a:t>
            </a:r>
            <a:r>
              <a:rPr lang="fi-FI" sz="1800" b="1" dirty="0">
                <a:solidFill>
                  <a:schemeClr val="accent5"/>
                </a:solidFill>
              </a:rPr>
              <a:t> </a:t>
            </a:r>
            <a:r>
              <a:rPr lang="fi-FI" sz="1800" b="1" dirty="0" err="1">
                <a:solidFill>
                  <a:schemeClr val="accent5"/>
                </a:solidFill>
              </a:rPr>
              <a:t>housing</a:t>
            </a:r>
            <a:r>
              <a:rPr lang="fi-FI" sz="1800" b="1" dirty="0">
                <a:solidFill>
                  <a:schemeClr val="accent5"/>
                </a:solidFill>
              </a:rPr>
              <a:t> </a:t>
            </a:r>
            <a:r>
              <a:rPr lang="fi-FI" sz="1800" b="1" dirty="0" err="1">
                <a:solidFill>
                  <a:schemeClr val="accent5"/>
                </a:solidFill>
              </a:rPr>
              <a:t>effectifully</a:t>
            </a:r>
            <a:r>
              <a:rPr lang="fi-FI" sz="1800" b="1" dirty="0">
                <a:solidFill>
                  <a:schemeClr val="accent5"/>
                </a:solidFill>
              </a:rPr>
              <a:t> </a:t>
            </a:r>
            <a:r>
              <a:rPr lang="fi-FI" sz="1800" b="1" dirty="0" err="1">
                <a:solidFill>
                  <a:schemeClr val="accent5"/>
                </a:solidFill>
              </a:rPr>
              <a:t>everyday</a:t>
            </a:r>
            <a:endParaRPr lang="fi-FI" sz="1800" b="1" dirty="0">
              <a:solidFill>
                <a:schemeClr val="accent5"/>
              </a:solidFill>
            </a:endParaRPr>
          </a:p>
        </p:txBody>
      </p:sp>
      <p:sp>
        <p:nvSpPr>
          <p:cNvPr id="23" name="Sisällön paikkamerkki 2"/>
          <p:cNvSpPr txBox="1">
            <a:spLocks/>
          </p:cNvSpPr>
          <p:nvPr/>
        </p:nvSpPr>
        <p:spPr>
          <a:xfrm>
            <a:off x="4801927" y="3523772"/>
            <a:ext cx="2996497" cy="1710630"/>
          </a:xfrm>
          <a:prstGeom prst="rect">
            <a:avLst/>
          </a:prstGeom>
        </p:spPr>
        <p:txBody>
          <a:bodyPr vert="horz" lIns="0" tIns="0" rIns="0" bIns="0" rtlCol="0">
            <a:noAutofit/>
          </a:bodyPr>
          <a:lstStyle>
            <a:lvl1pPr marL="359991" indent="-359991" algn="l" defTabSz="1219170" rtl="0" eaLnBrk="1" latinLnBrk="0" hangingPunct="1">
              <a:spcBef>
                <a:spcPts val="0"/>
              </a:spcBef>
              <a:spcAft>
                <a:spcPts val="533"/>
              </a:spcAft>
              <a:buClr>
                <a:srgbClr val="009CDB"/>
              </a:buClr>
              <a:buFont typeface="Arial" pitchFamily="34" charset="0"/>
              <a:buChar char="•"/>
              <a:defRPr sz="2400" kern="1200">
                <a:solidFill>
                  <a:schemeClr val="tx1"/>
                </a:solidFill>
                <a:latin typeface="+mn-lt"/>
                <a:ea typeface="+mn-ea"/>
                <a:cs typeface="+mn-cs"/>
              </a:defRPr>
            </a:lvl1pPr>
            <a:lvl2pPr marL="719982" indent="-359991" algn="l" defTabSz="1219170" rtl="0" eaLnBrk="1" latinLnBrk="0" hangingPunct="1">
              <a:spcBef>
                <a:spcPts val="0"/>
              </a:spcBef>
              <a:spcAft>
                <a:spcPts val="533"/>
              </a:spcAft>
              <a:buClr>
                <a:srgbClr val="009CDB"/>
              </a:buClr>
              <a:buFont typeface="Arial"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3pPr>
            <a:lvl4pPr marL="1439964"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4pPr>
            <a:lvl5pPr marL="1799955"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5pPr>
            <a:lvl6pPr marL="2159946"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6pPr>
            <a:lvl7pPr marL="2519937"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7pPr>
            <a:lvl8pPr marL="2879928"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8pPr>
            <a:lvl9pPr marL="3165678" indent="-285750"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9pPr>
          </a:lstStyle>
          <a:p>
            <a:pPr marL="0" indent="0">
              <a:buFont typeface="Arial" pitchFamily="34" charset="0"/>
              <a:buNone/>
            </a:pPr>
            <a:r>
              <a:rPr lang="fi-FI" sz="2000" b="1" dirty="0" err="1">
                <a:solidFill>
                  <a:schemeClr val="accent5"/>
                </a:solidFill>
              </a:rPr>
              <a:t>Contact</a:t>
            </a:r>
            <a:r>
              <a:rPr lang="fi-FI" sz="2000" b="1" dirty="0">
                <a:solidFill>
                  <a:schemeClr val="accent5"/>
                </a:solidFill>
              </a:rPr>
              <a:t> to us for BSA/</a:t>
            </a:r>
            <a:r>
              <a:rPr lang="fi-FI" sz="2000" b="1" dirty="0" err="1">
                <a:solidFill>
                  <a:schemeClr val="accent5"/>
                </a:solidFill>
              </a:rPr>
              <a:t>year</a:t>
            </a:r>
            <a:endParaRPr lang="fi-FI" sz="2000" b="1" dirty="0">
              <a:solidFill>
                <a:schemeClr val="accent5"/>
              </a:solidFill>
            </a:endParaRPr>
          </a:p>
          <a:p>
            <a:pPr marL="0" indent="0">
              <a:buFont typeface="Arial" pitchFamily="34" charset="0"/>
              <a:buNone/>
            </a:pPr>
            <a:r>
              <a:rPr lang="fi-FI" sz="2000" b="1" dirty="0">
                <a:solidFill>
                  <a:schemeClr val="accent5"/>
                </a:solidFill>
              </a:rPr>
              <a:t>765000</a:t>
            </a:r>
          </a:p>
          <a:p>
            <a:pPr marL="0" indent="0">
              <a:buFont typeface="Arial" pitchFamily="34" charset="0"/>
              <a:buNone/>
            </a:pPr>
            <a:r>
              <a:rPr lang="fi-FI" sz="2000" b="1" dirty="0" err="1">
                <a:solidFill>
                  <a:schemeClr val="accent5"/>
                </a:solidFill>
              </a:rPr>
              <a:t>Contacts</a:t>
            </a:r>
            <a:r>
              <a:rPr lang="fi-FI" sz="2000" b="1" dirty="0">
                <a:solidFill>
                  <a:schemeClr val="accent5"/>
                </a:solidFill>
              </a:rPr>
              <a:t> </a:t>
            </a:r>
            <a:r>
              <a:rPr lang="fi-FI" sz="2000" b="1" dirty="0" err="1">
                <a:solidFill>
                  <a:schemeClr val="accent5"/>
                </a:solidFill>
              </a:rPr>
              <a:t>from</a:t>
            </a:r>
            <a:r>
              <a:rPr lang="fi-FI" sz="2000" b="1" dirty="0">
                <a:solidFill>
                  <a:schemeClr val="accent5"/>
                </a:solidFill>
              </a:rPr>
              <a:t> us to </a:t>
            </a:r>
            <a:r>
              <a:rPr lang="fi-FI" sz="2000" b="1" dirty="0" err="1">
                <a:solidFill>
                  <a:schemeClr val="accent5"/>
                </a:solidFill>
              </a:rPr>
              <a:t>customers</a:t>
            </a:r>
            <a:r>
              <a:rPr lang="fi-FI" sz="2000" b="1" dirty="0">
                <a:solidFill>
                  <a:schemeClr val="accent5"/>
                </a:solidFill>
              </a:rPr>
              <a:t> </a:t>
            </a:r>
          </a:p>
          <a:p>
            <a:pPr marL="0" indent="0">
              <a:buFont typeface="Arial" pitchFamily="34" charset="0"/>
              <a:buNone/>
            </a:pPr>
            <a:r>
              <a:rPr lang="fi-FI" sz="2000" b="1" dirty="0">
                <a:solidFill>
                  <a:schemeClr val="accent5"/>
                </a:solidFill>
              </a:rPr>
              <a:t>485 000 </a:t>
            </a:r>
          </a:p>
          <a:p>
            <a:pPr marL="0" indent="0">
              <a:buFont typeface="Arial" pitchFamily="34" charset="0"/>
              <a:buNone/>
            </a:pPr>
            <a:endParaRPr lang="fi-FI" sz="1800" dirty="0">
              <a:solidFill>
                <a:schemeClr val="accent5"/>
              </a:solidFill>
            </a:endParaRPr>
          </a:p>
          <a:p>
            <a:pPr marL="0" indent="0">
              <a:buFont typeface="Arial" pitchFamily="34" charset="0"/>
              <a:buNone/>
            </a:pPr>
            <a:endParaRPr lang="fi-FI" sz="1800" dirty="0">
              <a:solidFill>
                <a:schemeClr val="accent5"/>
              </a:solidFill>
            </a:endParaRPr>
          </a:p>
        </p:txBody>
      </p:sp>
      <p:sp>
        <p:nvSpPr>
          <p:cNvPr id="24" name="Sisällön paikkamerkki 2"/>
          <p:cNvSpPr txBox="1">
            <a:spLocks/>
          </p:cNvSpPr>
          <p:nvPr/>
        </p:nvSpPr>
        <p:spPr>
          <a:xfrm>
            <a:off x="3893366" y="5614047"/>
            <a:ext cx="6236920" cy="404229"/>
          </a:xfrm>
          <a:prstGeom prst="rect">
            <a:avLst/>
          </a:prstGeom>
        </p:spPr>
        <p:txBody>
          <a:bodyPr vert="horz" lIns="0" tIns="0" rIns="0" bIns="0" rtlCol="0">
            <a:noAutofit/>
          </a:bodyPr>
          <a:lstStyle>
            <a:lvl1pPr marL="359991" indent="-359991" algn="l" defTabSz="1219170" rtl="0" eaLnBrk="1" latinLnBrk="0" hangingPunct="1">
              <a:spcBef>
                <a:spcPts val="0"/>
              </a:spcBef>
              <a:spcAft>
                <a:spcPts val="533"/>
              </a:spcAft>
              <a:buClr>
                <a:srgbClr val="009CDB"/>
              </a:buClr>
              <a:buFont typeface="Arial" pitchFamily="34" charset="0"/>
              <a:buChar char="•"/>
              <a:defRPr sz="2400" kern="1200">
                <a:solidFill>
                  <a:schemeClr val="tx1"/>
                </a:solidFill>
                <a:latin typeface="+mn-lt"/>
                <a:ea typeface="+mn-ea"/>
                <a:cs typeface="+mn-cs"/>
              </a:defRPr>
            </a:lvl1pPr>
            <a:lvl2pPr marL="719982" indent="-359991" algn="l" defTabSz="1219170" rtl="0" eaLnBrk="1" latinLnBrk="0" hangingPunct="1">
              <a:spcBef>
                <a:spcPts val="0"/>
              </a:spcBef>
              <a:spcAft>
                <a:spcPts val="533"/>
              </a:spcAft>
              <a:buClr>
                <a:srgbClr val="009CDB"/>
              </a:buClr>
              <a:buFont typeface="Arial"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3pPr>
            <a:lvl4pPr marL="1439964"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4pPr>
            <a:lvl5pPr marL="1799955"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5pPr>
            <a:lvl6pPr marL="2159946"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6pPr>
            <a:lvl7pPr marL="2519937"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7pPr>
            <a:lvl8pPr marL="2879928"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8pPr>
            <a:lvl9pPr marL="3165678" indent="-285750"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9pPr>
          </a:lstStyle>
          <a:p>
            <a:pPr marL="0" indent="0">
              <a:buFont typeface="Arial" pitchFamily="34" charset="0"/>
              <a:buNone/>
            </a:pPr>
            <a:r>
              <a:rPr lang="fi-FI" sz="1800" b="1" dirty="0">
                <a:solidFill>
                  <a:schemeClr val="accent5"/>
                </a:solidFill>
              </a:rPr>
              <a:t>Active </a:t>
            </a:r>
            <a:r>
              <a:rPr lang="fi-FI" sz="1800" b="1" dirty="0" err="1">
                <a:solidFill>
                  <a:schemeClr val="accent5"/>
                </a:solidFill>
              </a:rPr>
              <a:t>application</a:t>
            </a:r>
            <a:r>
              <a:rPr lang="fi-FI" sz="1800" b="1" dirty="0">
                <a:solidFill>
                  <a:schemeClr val="accent5"/>
                </a:solidFill>
              </a:rPr>
              <a:t> is </a:t>
            </a:r>
            <a:r>
              <a:rPr lang="fi-FI" sz="1800" b="1" dirty="0" err="1">
                <a:solidFill>
                  <a:schemeClr val="accent5"/>
                </a:solidFill>
              </a:rPr>
              <a:t>handled</a:t>
            </a:r>
            <a:r>
              <a:rPr lang="fi-FI" sz="1800" b="1" dirty="0">
                <a:solidFill>
                  <a:schemeClr val="accent5"/>
                </a:solidFill>
              </a:rPr>
              <a:t> in </a:t>
            </a:r>
            <a:r>
              <a:rPr lang="fi-FI" sz="1800" b="1" dirty="0" err="1">
                <a:solidFill>
                  <a:schemeClr val="accent5"/>
                </a:solidFill>
              </a:rPr>
              <a:t>ca</a:t>
            </a:r>
            <a:r>
              <a:rPr lang="fi-FI" sz="1800" b="1" dirty="0">
                <a:solidFill>
                  <a:schemeClr val="accent5"/>
                </a:solidFill>
              </a:rPr>
              <a:t> 40 </a:t>
            </a:r>
            <a:r>
              <a:rPr lang="fi-FI" sz="1800" b="1" dirty="0" err="1">
                <a:solidFill>
                  <a:schemeClr val="accent5"/>
                </a:solidFill>
              </a:rPr>
              <a:t>minutes</a:t>
            </a:r>
            <a:r>
              <a:rPr lang="fi-FI" sz="1800" b="1" dirty="0">
                <a:solidFill>
                  <a:schemeClr val="accent5"/>
                </a:solidFill>
              </a:rPr>
              <a:t> in </a:t>
            </a:r>
            <a:r>
              <a:rPr lang="fi-FI" sz="1800" b="1" dirty="0" err="1">
                <a:solidFill>
                  <a:schemeClr val="accent5"/>
                </a:solidFill>
              </a:rPr>
              <a:t>our</a:t>
            </a:r>
            <a:r>
              <a:rPr lang="fi-FI" sz="1800" b="1" dirty="0">
                <a:solidFill>
                  <a:schemeClr val="accent5"/>
                </a:solidFill>
              </a:rPr>
              <a:t> </a:t>
            </a:r>
            <a:r>
              <a:rPr lang="fi-FI" sz="1800" b="1" dirty="0" err="1">
                <a:solidFill>
                  <a:schemeClr val="accent5"/>
                </a:solidFill>
              </a:rPr>
              <a:t>service</a:t>
            </a:r>
            <a:endParaRPr lang="fi-FI" sz="3200" b="1" dirty="0">
              <a:solidFill>
                <a:schemeClr val="accent5"/>
              </a:solidFill>
            </a:endParaRPr>
          </a:p>
        </p:txBody>
      </p:sp>
      <p:pic>
        <p:nvPicPr>
          <p:cNvPr id="29" name="Kuva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8128" y="132882"/>
            <a:ext cx="1004957" cy="987417"/>
          </a:xfrm>
          <a:prstGeom prst="rect">
            <a:avLst/>
          </a:prstGeom>
        </p:spPr>
      </p:pic>
      <p:grpSp>
        <p:nvGrpSpPr>
          <p:cNvPr id="25" name="Ryhmä 24"/>
          <p:cNvGrpSpPr/>
          <p:nvPr/>
        </p:nvGrpSpPr>
        <p:grpSpPr>
          <a:xfrm>
            <a:off x="10130286" y="3972908"/>
            <a:ext cx="957640" cy="946297"/>
            <a:chOff x="9105202" y="1988232"/>
            <a:chExt cx="1264753" cy="1264753"/>
          </a:xfrm>
        </p:grpSpPr>
        <p:sp>
          <p:nvSpPr>
            <p:cNvPr id="27" name="Ellipsi 26"/>
            <p:cNvSpPr/>
            <p:nvPr/>
          </p:nvSpPr>
          <p:spPr>
            <a:xfrm>
              <a:off x="9105202" y="1988232"/>
              <a:ext cx="1264753" cy="126475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8" name="Kuva 27">
              <a:extLst>
                <a:ext uri="{FF2B5EF4-FFF2-40B4-BE49-F238E27FC236}">
                  <a16:creationId xmlns:a16="http://schemas.microsoft.com/office/drawing/2014/main" id="{A146B3E7-4B34-4403-954F-AFD638B2F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3775" y="2257000"/>
              <a:ext cx="868515" cy="632376"/>
            </a:xfrm>
            <a:prstGeom prst="rect">
              <a:avLst/>
            </a:prstGeom>
          </p:spPr>
        </p:pic>
      </p:grpSp>
      <p:grpSp>
        <p:nvGrpSpPr>
          <p:cNvPr id="30" name="Ryhmä 29"/>
          <p:cNvGrpSpPr/>
          <p:nvPr/>
        </p:nvGrpSpPr>
        <p:grpSpPr>
          <a:xfrm>
            <a:off x="3612129" y="3818119"/>
            <a:ext cx="933268" cy="832213"/>
            <a:chOff x="3668479" y="1988232"/>
            <a:chExt cx="1264753" cy="1264753"/>
          </a:xfrm>
        </p:grpSpPr>
        <p:sp>
          <p:nvSpPr>
            <p:cNvPr id="31" name="Ellipsi 30"/>
            <p:cNvSpPr/>
            <p:nvPr/>
          </p:nvSpPr>
          <p:spPr>
            <a:xfrm>
              <a:off x="3668479" y="1988232"/>
              <a:ext cx="1264753" cy="126475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2" name="Kuva 31">
              <a:extLst>
                <a:ext uri="{FF2B5EF4-FFF2-40B4-BE49-F238E27FC236}">
                  <a16:creationId xmlns:a16="http://schemas.microsoft.com/office/drawing/2014/main" id="{1BB2B606-AFCF-48FA-924A-021DC885E1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5481" y="2151719"/>
              <a:ext cx="848202" cy="785789"/>
            </a:xfrm>
            <a:prstGeom prst="rect">
              <a:avLst/>
            </a:prstGeom>
          </p:spPr>
        </p:pic>
      </p:grpSp>
      <p:grpSp>
        <p:nvGrpSpPr>
          <p:cNvPr id="36" name="Ryhmä 35"/>
          <p:cNvGrpSpPr/>
          <p:nvPr/>
        </p:nvGrpSpPr>
        <p:grpSpPr>
          <a:xfrm>
            <a:off x="3634043" y="1698123"/>
            <a:ext cx="900859" cy="1038723"/>
            <a:chOff x="2290727" y="3972954"/>
            <a:chExt cx="1141971" cy="1141971"/>
          </a:xfrm>
        </p:grpSpPr>
        <p:sp>
          <p:nvSpPr>
            <p:cNvPr id="37" name="Ellipsi 36"/>
            <p:cNvSpPr/>
            <p:nvPr/>
          </p:nvSpPr>
          <p:spPr>
            <a:xfrm>
              <a:off x="2290727" y="3972954"/>
              <a:ext cx="1141971" cy="114197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8" name="Kuva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6425" y="4128652"/>
              <a:ext cx="830574" cy="830574"/>
            </a:xfrm>
            <a:prstGeom prst="rect">
              <a:avLst/>
            </a:prstGeom>
          </p:spPr>
        </p:pic>
      </p:grpSp>
      <p:grpSp>
        <p:nvGrpSpPr>
          <p:cNvPr id="39" name="Ryhmä 38"/>
          <p:cNvGrpSpPr/>
          <p:nvPr/>
        </p:nvGrpSpPr>
        <p:grpSpPr>
          <a:xfrm>
            <a:off x="7956745" y="1696528"/>
            <a:ext cx="944274" cy="879097"/>
            <a:chOff x="5046233" y="3972954"/>
            <a:chExt cx="1141971" cy="1141971"/>
          </a:xfrm>
        </p:grpSpPr>
        <p:sp>
          <p:nvSpPr>
            <p:cNvPr id="40" name="Ellipsi 39"/>
            <p:cNvSpPr/>
            <p:nvPr/>
          </p:nvSpPr>
          <p:spPr>
            <a:xfrm>
              <a:off x="5046233" y="3972954"/>
              <a:ext cx="1141971" cy="114197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1" name="Kuva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1418" y="4128139"/>
              <a:ext cx="831600" cy="831600"/>
            </a:xfrm>
            <a:prstGeom prst="rect">
              <a:avLst/>
            </a:prstGeom>
          </p:spPr>
        </p:pic>
      </p:grpSp>
      <p:pic>
        <p:nvPicPr>
          <p:cNvPr id="43" name="Kuva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9079" y="1500718"/>
            <a:ext cx="965651" cy="955443"/>
          </a:xfrm>
          <a:prstGeom prst="rect">
            <a:avLst/>
          </a:prstGeom>
          <a:solidFill>
            <a:schemeClr val="accent2">
              <a:lumMod val="60000"/>
              <a:lumOff val="40000"/>
            </a:schemeClr>
          </a:solidFill>
        </p:spPr>
      </p:pic>
      <p:pic>
        <p:nvPicPr>
          <p:cNvPr id="44" name="Kuva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233" y="3972908"/>
            <a:ext cx="812358" cy="812358"/>
          </a:xfrm>
          <a:prstGeom prst="rect">
            <a:avLst/>
          </a:prstGeom>
          <a:solidFill>
            <a:schemeClr val="accent2">
              <a:lumMod val="60000"/>
              <a:lumOff val="40000"/>
            </a:schemeClr>
          </a:solidFill>
        </p:spPr>
      </p:pic>
    </p:spTree>
    <p:extLst>
      <p:ext uri="{BB962C8B-B14F-4D97-AF65-F5344CB8AC3E}">
        <p14:creationId xmlns:p14="http://schemas.microsoft.com/office/powerpoint/2010/main" val="1634709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4869712" y="4476307"/>
            <a:ext cx="6814984" cy="1329070"/>
          </a:xfrm>
          <a:solidFill>
            <a:srgbClr val="C00000"/>
          </a:solidFill>
        </p:spPr>
        <p:txBody>
          <a:bodyPr/>
          <a:lstStyle/>
          <a:p>
            <a:r>
              <a:rPr lang="fi-FI" b="1" dirty="0" err="1"/>
              <a:t>Poverty</a:t>
            </a:r>
            <a:r>
              <a:rPr lang="fi-FI" b="1" dirty="0"/>
              <a:t> in </a:t>
            </a:r>
            <a:r>
              <a:rPr lang="fi-FI" b="1" dirty="0" err="1"/>
              <a:t>the</a:t>
            </a:r>
            <a:r>
              <a:rPr lang="fi-FI" b="1" dirty="0"/>
              <a:t> </a:t>
            </a:r>
            <a:r>
              <a:rPr lang="fi-FI" b="1" dirty="0" err="1"/>
              <a:t>eyes</a:t>
            </a:r>
            <a:r>
              <a:rPr lang="fi-FI" b="1" dirty="0"/>
              <a:t> of Kela </a:t>
            </a:r>
            <a:r>
              <a:rPr lang="fi-FI" b="1" dirty="0" err="1"/>
              <a:t>work</a:t>
            </a:r>
            <a:br>
              <a:rPr lang="fi-FI" b="1" dirty="0"/>
            </a:br>
            <a:endParaRPr lang="fi-FI" b="1" dirty="0"/>
          </a:p>
        </p:txBody>
      </p:sp>
    </p:spTree>
    <p:extLst>
      <p:ext uri="{BB962C8B-B14F-4D97-AF65-F5344CB8AC3E}">
        <p14:creationId xmlns:p14="http://schemas.microsoft.com/office/powerpoint/2010/main" val="14862373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Kaavio 5">
            <a:extLst>
              <a:ext uri="{FF2B5EF4-FFF2-40B4-BE49-F238E27FC236}">
                <a16:creationId xmlns:a16="http://schemas.microsoft.com/office/drawing/2014/main" id="{C6BFDEB0-C2B1-4B33-9995-D6641B83823F}"/>
              </a:ext>
            </a:extLst>
          </p:cNvPr>
          <p:cNvGraphicFramePr/>
          <p:nvPr>
            <p:extLst>
              <p:ext uri="{D42A27DB-BD31-4B8C-83A1-F6EECF244321}">
                <p14:modId xmlns:p14="http://schemas.microsoft.com/office/powerpoint/2010/main" val="1484021995"/>
              </p:ext>
            </p:extLst>
          </p:nvPr>
        </p:nvGraphicFramePr>
        <p:xfrm>
          <a:off x="159488" y="497840"/>
          <a:ext cx="10834577" cy="5716693"/>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iruutu 1"/>
          <p:cNvSpPr txBox="1"/>
          <p:nvPr/>
        </p:nvSpPr>
        <p:spPr>
          <a:xfrm>
            <a:off x="10235681" y="6214533"/>
            <a:ext cx="1531188" cy="369332"/>
          </a:xfrm>
          <a:prstGeom prst="rect">
            <a:avLst/>
          </a:prstGeom>
          <a:noFill/>
        </p:spPr>
        <p:txBody>
          <a:bodyPr wrap="none" rtlCol="0">
            <a:spAutoFit/>
          </a:bodyPr>
          <a:lstStyle/>
          <a:p>
            <a:r>
              <a:rPr lang="fi-FI" dirty="0"/>
              <a:t>Heikki </a:t>
            </a:r>
            <a:r>
              <a:rPr lang="fi-FI" dirty="0" err="1"/>
              <a:t>Hiilamo</a:t>
            </a:r>
            <a:endParaRPr lang="fi-FI" dirty="0"/>
          </a:p>
        </p:txBody>
      </p:sp>
      <p:sp>
        <p:nvSpPr>
          <p:cNvPr id="3" name="Tekstiruutu 2"/>
          <p:cNvSpPr txBox="1"/>
          <p:nvPr/>
        </p:nvSpPr>
        <p:spPr>
          <a:xfrm>
            <a:off x="6815472" y="5241852"/>
            <a:ext cx="2346925" cy="369332"/>
          </a:xfrm>
          <a:prstGeom prst="rect">
            <a:avLst/>
          </a:prstGeom>
          <a:solidFill>
            <a:srgbClr val="FFFF00"/>
          </a:solidFill>
        </p:spPr>
        <p:txBody>
          <a:bodyPr wrap="none" rtlCol="0">
            <a:spAutoFit/>
          </a:bodyPr>
          <a:lstStyle/>
          <a:p>
            <a:r>
              <a:rPr lang="fi-FI" dirty="0" err="1"/>
              <a:t>Amount</a:t>
            </a:r>
            <a:r>
              <a:rPr lang="fi-FI" dirty="0"/>
              <a:t> </a:t>
            </a:r>
            <a:r>
              <a:rPr lang="fi-FI" dirty="0" err="1"/>
              <a:t>have</a:t>
            </a:r>
            <a:r>
              <a:rPr lang="fi-FI" dirty="0"/>
              <a:t> </a:t>
            </a:r>
            <a:r>
              <a:rPr lang="fi-FI" dirty="0" err="1"/>
              <a:t>doubled</a:t>
            </a:r>
            <a:r>
              <a:rPr lang="fi-FI" dirty="0"/>
              <a:t>!</a:t>
            </a:r>
          </a:p>
        </p:txBody>
      </p:sp>
      <p:sp>
        <p:nvSpPr>
          <p:cNvPr id="4" name="Tekstiruutu 3"/>
          <p:cNvSpPr txBox="1"/>
          <p:nvPr/>
        </p:nvSpPr>
        <p:spPr>
          <a:xfrm>
            <a:off x="3487479" y="128508"/>
            <a:ext cx="4093535" cy="369332"/>
          </a:xfrm>
          <a:prstGeom prst="rect">
            <a:avLst/>
          </a:prstGeom>
          <a:solidFill>
            <a:schemeClr val="accent4"/>
          </a:solidFill>
        </p:spPr>
        <p:txBody>
          <a:bodyPr wrap="square" rtlCol="0">
            <a:spAutoFit/>
          </a:bodyPr>
          <a:lstStyle/>
          <a:p>
            <a:pPr algn="ctr"/>
            <a:r>
              <a:rPr lang="fi-FI" b="1" dirty="0"/>
              <a:t>One </a:t>
            </a:r>
            <a:r>
              <a:rPr lang="fi-FI" b="1" dirty="0" err="1"/>
              <a:t>indicator</a:t>
            </a:r>
            <a:r>
              <a:rPr lang="fi-FI" b="1" dirty="0"/>
              <a:t> of </a:t>
            </a:r>
            <a:r>
              <a:rPr lang="fi-FI" b="1" dirty="0" err="1"/>
              <a:t>poverty</a:t>
            </a:r>
            <a:endParaRPr lang="fi-FI" b="1" dirty="0"/>
          </a:p>
        </p:txBody>
      </p:sp>
      <p:sp>
        <p:nvSpPr>
          <p:cNvPr id="5" name="Tekstiruutu 4"/>
          <p:cNvSpPr txBox="1"/>
          <p:nvPr/>
        </p:nvSpPr>
        <p:spPr>
          <a:xfrm>
            <a:off x="9988363" y="2027550"/>
            <a:ext cx="1930735" cy="2554545"/>
          </a:xfrm>
          <a:prstGeom prst="rect">
            <a:avLst/>
          </a:prstGeom>
          <a:solidFill>
            <a:schemeClr val="accent2">
              <a:lumMod val="60000"/>
              <a:lumOff val="40000"/>
            </a:schemeClr>
          </a:solidFill>
        </p:spPr>
        <p:txBody>
          <a:bodyPr wrap="square" rtlCol="0">
            <a:spAutoFit/>
          </a:bodyPr>
          <a:lstStyle/>
          <a:p>
            <a:r>
              <a:rPr lang="fi-FI" sz="1600" b="1" dirty="0"/>
              <a:t>It is </a:t>
            </a:r>
            <a:r>
              <a:rPr lang="fi-FI" sz="1600" b="1" dirty="0" err="1"/>
              <a:t>estimated</a:t>
            </a:r>
            <a:r>
              <a:rPr lang="fi-FI" sz="1600" b="1" dirty="0"/>
              <a:t> </a:t>
            </a:r>
            <a:r>
              <a:rPr lang="fi-FI" sz="1600" b="1" dirty="0" err="1"/>
              <a:t>that</a:t>
            </a:r>
            <a:r>
              <a:rPr lang="fi-FI" sz="1600" b="1" dirty="0"/>
              <a:t> 200 000 person </a:t>
            </a:r>
            <a:r>
              <a:rPr lang="fi-FI" sz="1600" b="1" dirty="0" err="1"/>
              <a:t>have</a:t>
            </a:r>
            <a:r>
              <a:rPr lang="fi-FI" sz="1600" b="1" dirty="0"/>
              <a:t> food-help per </a:t>
            </a:r>
            <a:r>
              <a:rPr lang="fi-FI" sz="1600" b="1" dirty="0" err="1"/>
              <a:t>year</a:t>
            </a:r>
            <a:r>
              <a:rPr lang="fi-FI" sz="1600" b="1" dirty="0"/>
              <a:t>. </a:t>
            </a:r>
            <a:r>
              <a:rPr lang="fi-FI" sz="1600" b="1" dirty="0" err="1"/>
              <a:t>Growing</a:t>
            </a:r>
            <a:r>
              <a:rPr lang="fi-FI" sz="1600" b="1" dirty="0"/>
              <a:t> </a:t>
            </a:r>
            <a:r>
              <a:rPr lang="fi-FI" sz="1600" b="1" dirty="0" err="1"/>
              <a:t>new</a:t>
            </a:r>
            <a:r>
              <a:rPr lang="fi-FI" sz="1600" b="1" dirty="0"/>
              <a:t> </a:t>
            </a:r>
            <a:r>
              <a:rPr lang="fi-FI" sz="1600" b="1" dirty="0" err="1"/>
              <a:t>group</a:t>
            </a:r>
            <a:r>
              <a:rPr lang="fi-FI" sz="1600" b="1" dirty="0"/>
              <a:t> is </a:t>
            </a:r>
            <a:r>
              <a:rPr lang="fi-FI" sz="1600" b="1" dirty="0" err="1"/>
              <a:t>working</a:t>
            </a:r>
            <a:r>
              <a:rPr lang="fi-FI" sz="1600" b="1" dirty="0"/>
              <a:t> </a:t>
            </a:r>
            <a:r>
              <a:rPr lang="fi-FI" sz="1600" b="1" dirty="0" err="1"/>
              <a:t>poor</a:t>
            </a:r>
            <a:r>
              <a:rPr lang="fi-FI" sz="1600" b="1" dirty="0"/>
              <a:t>. </a:t>
            </a:r>
            <a:r>
              <a:rPr lang="fi-FI" sz="1600" b="1" dirty="0" err="1"/>
              <a:t>Inflatation</a:t>
            </a:r>
            <a:r>
              <a:rPr lang="fi-FI" sz="1600" b="1" dirty="0"/>
              <a:t>, </a:t>
            </a:r>
            <a:r>
              <a:rPr lang="fi-FI" sz="1600" b="1" dirty="0" err="1"/>
              <a:t>energy</a:t>
            </a:r>
            <a:r>
              <a:rPr lang="fi-FI" sz="1600" b="1" dirty="0"/>
              <a:t> </a:t>
            </a:r>
            <a:r>
              <a:rPr lang="fi-FI" sz="1600" b="1" dirty="0" err="1"/>
              <a:t>costs</a:t>
            </a:r>
            <a:r>
              <a:rPr lang="fi-FI" sz="1600" b="1" dirty="0"/>
              <a:t> and </a:t>
            </a:r>
            <a:r>
              <a:rPr lang="fi-FI" sz="1600" b="1" dirty="0" err="1"/>
              <a:t>low-income</a:t>
            </a:r>
            <a:r>
              <a:rPr lang="fi-FI" sz="1600" b="1" dirty="0"/>
              <a:t> </a:t>
            </a:r>
            <a:r>
              <a:rPr lang="fi-FI" sz="1600" b="1" dirty="0" err="1"/>
              <a:t>jobs</a:t>
            </a:r>
            <a:r>
              <a:rPr lang="fi-FI" sz="1600" b="1" dirty="0"/>
              <a:t> </a:t>
            </a:r>
            <a:r>
              <a:rPr lang="fi-FI" sz="1600" b="1" dirty="0" err="1"/>
              <a:t>are</a:t>
            </a:r>
            <a:r>
              <a:rPr lang="fi-FI" sz="1600" b="1" dirty="0"/>
              <a:t> </a:t>
            </a:r>
            <a:r>
              <a:rPr lang="fi-FI" sz="1600" b="1" dirty="0" err="1"/>
              <a:t>causing</a:t>
            </a:r>
            <a:r>
              <a:rPr lang="fi-FI" sz="1600" b="1" dirty="0"/>
              <a:t> </a:t>
            </a:r>
            <a:r>
              <a:rPr lang="fi-FI" sz="1600" b="1" dirty="0" err="1"/>
              <a:t>problems</a:t>
            </a:r>
            <a:r>
              <a:rPr lang="fi-FI" sz="1600" b="1" dirty="0"/>
              <a:t> in </a:t>
            </a:r>
            <a:r>
              <a:rPr lang="fi-FI" sz="1600" b="1" dirty="0" err="1"/>
              <a:t>everyday</a:t>
            </a:r>
            <a:r>
              <a:rPr lang="fi-FI" sz="1600" b="1" dirty="0"/>
              <a:t> </a:t>
            </a:r>
            <a:r>
              <a:rPr lang="fi-FI" sz="1600" b="1" dirty="0" err="1"/>
              <a:t>coping</a:t>
            </a:r>
            <a:r>
              <a:rPr lang="fi-FI" sz="1600" b="1" dirty="0"/>
              <a:t>.</a:t>
            </a:r>
          </a:p>
        </p:txBody>
      </p:sp>
      <p:sp>
        <p:nvSpPr>
          <p:cNvPr id="7" name="Tekstiruutu 6"/>
          <p:cNvSpPr txBox="1"/>
          <p:nvPr/>
        </p:nvSpPr>
        <p:spPr>
          <a:xfrm>
            <a:off x="9988363" y="497840"/>
            <a:ext cx="1930735" cy="1200329"/>
          </a:xfrm>
          <a:prstGeom prst="rect">
            <a:avLst/>
          </a:prstGeom>
          <a:solidFill>
            <a:srgbClr val="FF5050"/>
          </a:solidFill>
        </p:spPr>
        <p:txBody>
          <a:bodyPr wrap="square" rtlCol="0">
            <a:spAutoFit/>
          </a:bodyPr>
          <a:lstStyle/>
          <a:p>
            <a:r>
              <a:rPr lang="fi-FI" dirty="0"/>
              <a:t>2022- Food </a:t>
            </a:r>
            <a:r>
              <a:rPr lang="fi-FI" dirty="0" err="1"/>
              <a:t>prices</a:t>
            </a:r>
            <a:r>
              <a:rPr lang="fi-FI" dirty="0"/>
              <a:t> </a:t>
            </a:r>
            <a:r>
              <a:rPr lang="fi-FI" dirty="0" err="1"/>
              <a:t>have</a:t>
            </a:r>
            <a:r>
              <a:rPr lang="fi-FI" dirty="0"/>
              <a:t> </a:t>
            </a:r>
            <a:r>
              <a:rPr lang="fi-FI" dirty="0" err="1"/>
              <a:t>increased</a:t>
            </a:r>
            <a:r>
              <a:rPr lang="fi-FI" dirty="0"/>
              <a:t> +20 % and </a:t>
            </a:r>
            <a:r>
              <a:rPr lang="fi-FI" dirty="0" err="1"/>
              <a:t>energy</a:t>
            </a:r>
            <a:r>
              <a:rPr lang="fi-FI" dirty="0"/>
              <a:t> +45 %</a:t>
            </a:r>
          </a:p>
        </p:txBody>
      </p:sp>
    </p:spTree>
    <p:extLst>
      <p:ext uri="{BB962C8B-B14F-4D97-AF65-F5344CB8AC3E}">
        <p14:creationId xmlns:p14="http://schemas.microsoft.com/office/powerpoint/2010/main" val="38258358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sz="half" idx="1"/>
          </p:nvPr>
        </p:nvSpPr>
        <p:spPr>
          <a:xfrm>
            <a:off x="5901069" y="946297"/>
            <a:ext cx="6188149" cy="5241851"/>
          </a:xfrm>
        </p:spPr>
        <p:txBody>
          <a:bodyPr/>
          <a:lstStyle/>
          <a:p>
            <a:r>
              <a:rPr lang="fi-FI" sz="2000" dirty="0" err="1"/>
              <a:t>Recent</a:t>
            </a:r>
            <a:r>
              <a:rPr lang="fi-FI" sz="2000" dirty="0"/>
              <a:t> </a:t>
            </a:r>
            <a:r>
              <a:rPr lang="fi-FI" sz="2000" dirty="0" err="1"/>
              <a:t>years</a:t>
            </a:r>
            <a:r>
              <a:rPr lang="fi-FI" sz="2000" dirty="0"/>
              <a:t> </a:t>
            </a:r>
            <a:r>
              <a:rPr lang="fi-FI" sz="2000" dirty="0" err="1"/>
              <a:t>have</a:t>
            </a:r>
            <a:r>
              <a:rPr lang="fi-FI" sz="2000" dirty="0"/>
              <a:t> </a:t>
            </a:r>
            <a:r>
              <a:rPr lang="fi-FI" sz="2000" dirty="0" err="1"/>
              <a:t>been</a:t>
            </a:r>
            <a:r>
              <a:rPr lang="fi-FI" sz="2000" dirty="0"/>
              <a:t> </a:t>
            </a:r>
            <a:r>
              <a:rPr lang="fi-FI" sz="2000" dirty="0" err="1"/>
              <a:t>seen</a:t>
            </a:r>
            <a:r>
              <a:rPr lang="fi-FI" sz="2000" dirty="0"/>
              <a:t> </a:t>
            </a:r>
            <a:r>
              <a:rPr lang="fi-FI" sz="2000" dirty="0" err="1"/>
              <a:t>that</a:t>
            </a:r>
            <a:r>
              <a:rPr lang="fi-FI" sz="2000" dirty="0"/>
              <a:t>, </a:t>
            </a:r>
            <a:r>
              <a:rPr lang="fi-FI" sz="2000" b="1" dirty="0" err="1"/>
              <a:t>costs</a:t>
            </a:r>
            <a:r>
              <a:rPr lang="fi-FI" sz="2000" b="1" dirty="0"/>
              <a:t> of </a:t>
            </a:r>
            <a:r>
              <a:rPr lang="fi-FI" sz="2000" b="1" dirty="0" err="1"/>
              <a:t>living</a:t>
            </a:r>
            <a:r>
              <a:rPr lang="fi-FI" sz="2000" b="1" dirty="0"/>
              <a:t> </a:t>
            </a:r>
            <a:r>
              <a:rPr lang="fi-FI" sz="2000" b="1" dirty="0" err="1"/>
              <a:t>are</a:t>
            </a:r>
            <a:r>
              <a:rPr lang="fi-FI" sz="2000" b="1" dirty="0"/>
              <a:t> </a:t>
            </a:r>
            <a:r>
              <a:rPr lang="fi-FI" sz="2000" b="1" dirty="0" err="1"/>
              <a:t>higly</a:t>
            </a:r>
            <a:r>
              <a:rPr lang="fi-FI" sz="2000" b="1" dirty="0"/>
              <a:t> </a:t>
            </a:r>
            <a:r>
              <a:rPr lang="fi-FI" sz="2000" b="1" dirty="0" err="1"/>
              <a:t>risen</a:t>
            </a:r>
            <a:r>
              <a:rPr lang="fi-FI" sz="2000" b="1" dirty="0"/>
              <a:t> and </a:t>
            </a:r>
            <a:r>
              <a:rPr lang="fi-FI" sz="2000" b="1" dirty="0" err="1"/>
              <a:t>especially</a:t>
            </a:r>
            <a:r>
              <a:rPr lang="fi-FI" sz="2000" b="1" dirty="0"/>
              <a:t> </a:t>
            </a:r>
            <a:r>
              <a:rPr lang="fi-FI" sz="2000" b="1" dirty="0" err="1"/>
              <a:t>costs</a:t>
            </a:r>
            <a:r>
              <a:rPr lang="fi-FI" sz="2000" b="1" dirty="0"/>
              <a:t> of </a:t>
            </a:r>
            <a:r>
              <a:rPr lang="fi-FI" sz="2000" b="1" dirty="0" err="1"/>
              <a:t>energy</a:t>
            </a:r>
            <a:r>
              <a:rPr lang="fi-FI" sz="2000" b="1" dirty="0"/>
              <a:t>, food and general </a:t>
            </a:r>
            <a:r>
              <a:rPr lang="fi-FI" sz="2000" b="1" dirty="0" err="1"/>
              <a:t>inflation</a:t>
            </a:r>
            <a:r>
              <a:rPr lang="fi-FI" sz="2000" b="1" dirty="0"/>
              <a:t> of money. </a:t>
            </a:r>
          </a:p>
          <a:p>
            <a:r>
              <a:rPr lang="fi-FI" sz="2000" b="1" dirty="0" err="1"/>
              <a:t>Our</a:t>
            </a:r>
            <a:r>
              <a:rPr lang="fi-FI" sz="2000" b="1" dirty="0"/>
              <a:t> </a:t>
            </a:r>
            <a:r>
              <a:rPr lang="fi-FI" sz="2000" b="1" dirty="0" err="1"/>
              <a:t>clients</a:t>
            </a:r>
            <a:r>
              <a:rPr lang="fi-FI" sz="2000" b="1" dirty="0"/>
              <a:t> </a:t>
            </a:r>
            <a:r>
              <a:rPr lang="fi-FI" sz="2000" b="1" dirty="0" err="1"/>
              <a:t>are</a:t>
            </a:r>
            <a:r>
              <a:rPr lang="fi-FI" sz="2000" b="1" dirty="0"/>
              <a:t> </a:t>
            </a:r>
            <a:r>
              <a:rPr lang="fi-FI" sz="2000" b="1" dirty="0" err="1"/>
              <a:t>already</a:t>
            </a:r>
            <a:r>
              <a:rPr lang="fi-FI" sz="2000" b="1" dirty="0"/>
              <a:t> </a:t>
            </a:r>
            <a:r>
              <a:rPr lang="fi-FI" sz="2000" b="1" dirty="0" err="1"/>
              <a:t>vulnerable</a:t>
            </a:r>
            <a:r>
              <a:rPr lang="fi-FI" sz="2000" b="1" dirty="0"/>
              <a:t> and </a:t>
            </a:r>
            <a:r>
              <a:rPr lang="fi-FI" sz="2000" b="1" dirty="0" err="1"/>
              <a:t>these</a:t>
            </a:r>
            <a:r>
              <a:rPr lang="fi-FI" sz="2000" b="1" dirty="0"/>
              <a:t> </a:t>
            </a:r>
            <a:r>
              <a:rPr lang="fi-FI" sz="2000" b="1" dirty="0" err="1"/>
              <a:t>changes</a:t>
            </a:r>
            <a:r>
              <a:rPr lang="fi-FI" sz="2000" b="1" dirty="0"/>
              <a:t> </a:t>
            </a:r>
            <a:r>
              <a:rPr lang="fi-FI" sz="2000" b="1" dirty="0" err="1"/>
              <a:t>hit</a:t>
            </a:r>
            <a:r>
              <a:rPr lang="fi-FI" sz="2000" b="1" dirty="0"/>
              <a:t> </a:t>
            </a:r>
            <a:r>
              <a:rPr lang="fi-FI" sz="2000" b="1" dirty="0" err="1"/>
              <a:t>them</a:t>
            </a:r>
            <a:r>
              <a:rPr lang="fi-FI" sz="2000" b="1" dirty="0"/>
              <a:t> </a:t>
            </a:r>
            <a:r>
              <a:rPr lang="fi-FI" sz="2000" b="1" dirty="0" err="1"/>
              <a:t>harder</a:t>
            </a:r>
            <a:r>
              <a:rPr lang="fi-FI" sz="2000" b="1" dirty="0"/>
              <a:t>, </a:t>
            </a:r>
            <a:r>
              <a:rPr lang="fi-FI" sz="2000" b="1" dirty="0" err="1"/>
              <a:t>which</a:t>
            </a:r>
            <a:r>
              <a:rPr lang="fi-FI" sz="2000" b="1" dirty="0"/>
              <a:t> </a:t>
            </a:r>
            <a:r>
              <a:rPr lang="fi-FI" sz="2000" b="1" dirty="0" err="1"/>
              <a:t>have</a:t>
            </a:r>
            <a:r>
              <a:rPr lang="fi-FI" sz="2000" b="1" dirty="0"/>
              <a:t> </a:t>
            </a:r>
            <a:r>
              <a:rPr lang="fi-FI" sz="2000" b="1" dirty="0" err="1"/>
              <a:t>been</a:t>
            </a:r>
            <a:r>
              <a:rPr lang="fi-FI" sz="2000" b="1" dirty="0"/>
              <a:t> </a:t>
            </a:r>
            <a:r>
              <a:rPr lang="fi-FI" sz="2000" b="1" dirty="0" err="1"/>
              <a:t>noticed</a:t>
            </a:r>
            <a:r>
              <a:rPr lang="fi-FI" sz="2000" b="1" dirty="0"/>
              <a:t>.</a:t>
            </a:r>
          </a:p>
          <a:p>
            <a:r>
              <a:rPr lang="fi-FI" sz="2000" dirty="0"/>
              <a:t> </a:t>
            </a:r>
            <a:r>
              <a:rPr lang="fi-FI" sz="2000" b="1" dirty="0"/>
              <a:t>New </a:t>
            </a:r>
            <a:r>
              <a:rPr lang="fi-FI" sz="2000" b="1" dirty="0" err="1"/>
              <a:t>groups</a:t>
            </a:r>
            <a:r>
              <a:rPr lang="fi-FI" sz="2000" b="1" dirty="0"/>
              <a:t> </a:t>
            </a:r>
            <a:r>
              <a:rPr lang="fi-FI" sz="2000" dirty="0" err="1"/>
              <a:t>have</a:t>
            </a:r>
            <a:r>
              <a:rPr lang="fi-FI" sz="2000" dirty="0"/>
              <a:t> </a:t>
            </a:r>
            <a:r>
              <a:rPr lang="fi-FI" sz="2000" dirty="0" err="1"/>
              <a:t>been</a:t>
            </a:r>
            <a:r>
              <a:rPr lang="fi-FI" sz="2000" dirty="0"/>
              <a:t> </a:t>
            </a:r>
            <a:r>
              <a:rPr lang="fi-FI" sz="2000" dirty="0" err="1"/>
              <a:t>risen</a:t>
            </a:r>
            <a:r>
              <a:rPr lang="fi-FI" sz="2000" dirty="0"/>
              <a:t> </a:t>
            </a:r>
            <a:r>
              <a:rPr lang="fi-FI" sz="2000" dirty="0" err="1"/>
              <a:t>like</a:t>
            </a:r>
            <a:r>
              <a:rPr lang="fi-FI" sz="2000" dirty="0"/>
              <a:t> </a:t>
            </a:r>
            <a:r>
              <a:rPr lang="fi-FI" sz="2000" dirty="0" err="1"/>
              <a:t>pensioners</a:t>
            </a:r>
            <a:r>
              <a:rPr lang="fi-FI" sz="2000" dirty="0"/>
              <a:t>, </a:t>
            </a:r>
            <a:r>
              <a:rPr lang="fi-FI" sz="2000" dirty="0" err="1"/>
              <a:t>which</a:t>
            </a:r>
            <a:r>
              <a:rPr lang="fi-FI" sz="2000" dirty="0"/>
              <a:t> live in </a:t>
            </a:r>
            <a:r>
              <a:rPr lang="fi-FI" sz="2000" dirty="0" err="1"/>
              <a:t>rural</a:t>
            </a:r>
            <a:r>
              <a:rPr lang="fi-FI" sz="2000" dirty="0"/>
              <a:t> </a:t>
            </a:r>
            <a:r>
              <a:rPr lang="fi-FI" sz="2000" dirty="0" err="1"/>
              <a:t>area</a:t>
            </a:r>
            <a:r>
              <a:rPr lang="fi-FI" sz="2000" dirty="0"/>
              <a:t> (</a:t>
            </a:r>
            <a:r>
              <a:rPr lang="fi-FI" sz="2000" dirty="0" err="1"/>
              <a:t>high</a:t>
            </a:r>
            <a:r>
              <a:rPr lang="fi-FI" sz="2000" dirty="0"/>
              <a:t> </a:t>
            </a:r>
            <a:r>
              <a:rPr lang="fi-FI" sz="2000" dirty="0" err="1"/>
              <a:t>heating</a:t>
            </a:r>
            <a:r>
              <a:rPr lang="fi-FI" sz="2000" dirty="0"/>
              <a:t> </a:t>
            </a:r>
            <a:r>
              <a:rPr lang="fi-FI" sz="2000" dirty="0" err="1"/>
              <a:t>costs</a:t>
            </a:r>
            <a:r>
              <a:rPr lang="fi-FI" sz="2000" dirty="0"/>
              <a:t> and </a:t>
            </a:r>
            <a:r>
              <a:rPr lang="fi-FI" sz="2000" dirty="0" err="1"/>
              <a:t>getting</a:t>
            </a:r>
            <a:r>
              <a:rPr lang="fi-FI" sz="2000" dirty="0"/>
              <a:t> </a:t>
            </a:r>
            <a:r>
              <a:rPr lang="fi-FI" sz="2000" dirty="0" err="1"/>
              <a:t>services</a:t>
            </a:r>
            <a:r>
              <a:rPr lang="fi-FI" sz="2000" dirty="0"/>
              <a:t> </a:t>
            </a:r>
            <a:r>
              <a:rPr lang="fi-FI" sz="2000" dirty="0" err="1"/>
              <a:t>poorly</a:t>
            </a:r>
            <a:r>
              <a:rPr lang="fi-FI" sz="2000" dirty="0"/>
              <a:t>) and </a:t>
            </a:r>
            <a:r>
              <a:rPr lang="fi-FI" sz="2000" dirty="0" err="1"/>
              <a:t>families</a:t>
            </a:r>
            <a:r>
              <a:rPr lang="fi-FI" sz="2000" dirty="0"/>
              <a:t> </a:t>
            </a:r>
            <a:r>
              <a:rPr lang="fi-FI" sz="2000" dirty="0" err="1"/>
              <a:t>which</a:t>
            </a:r>
            <a:r>
              <a:rPr lang="fi-FI" sz="2000" dirty="0"/>
              <a:t> </a:t>
            </a:r>
            <a:r>
              <a:rPr lang="fi-FI" sz="2000" dirty="0" err="1"/>
              <a:t>low-paid</a:t>
            </a:r>
            <a:r>
              <a:rPr lang="fi-FI" sz="2000" dirty="0"/>
              <a:t> </a:t>
            </a:r>
            <a:r>
              <a:rPr lang="fi-FI" sz="2000" dirty="0" err="1"/>
              <a:t>jobs</a:t>
            </a:r>
            <a:r>
              <a:rPr lang="fi-FI" sz="2000" dirty="0"/>
              <a:t> (</a:t>
            </a:r>
            <a:r>
              <a:rPr lang="fi-FI" sz="2000" dirty="0" err="1"/>
              <a:t>high</a:t>
            </a:r>
            <a:r>
              <a:rPr lang="fi-FI" sz="2000" dirty="0"/>
              <a:t> </a:t>
            </a:r>
            <a:r>
              <a:rPr lang="fi-FI" sz="2000" dirty="0" err="1"/>
              <a:t>costs</a:t>
            </a:r>
            <a:r>
              <a:rPr lang="fi-FI" sz="2000" dirty="0"/>
              <a:t> of </a:t>
            </a:r>
            <a:r>
              <a:rPr lang="fi-FI" sz="2000" dirty="0" err="1"/>
              <a:t>energy</a:t>
            </a:r>
            <a:r>
              <a:rPr lang="fi-FI" sz="2000" dirty="0"/>
              <a:t> and </a:t>
            </a:r>
            <a:r>
              <a:rPr lang="fi-FI" sz="2000" dirty="0" err="1"/>
              <a:t>travel</a:t>
            </a:r>
            <a:r>
              <a:rPr lang="fi-FI" sz="2000" dirty="0"/>
              <a:t> to </a:t>
            </a:r>
            <a:r>
              <a:rPr lang="fi-FI" sz="2000" dirty="0" err="1"/>
              <a:t>work</a:t>
            </a:r>
            <a:r>
              <a:rPr lang="fi-FI" sz="2000" dirty="0"/>
              <a:t>) </a:t>
            </a:r>
            <a:r>
              <a:rPr lang="fi-FI" sz="2000" dirty="0" err="1"/>
              <a:t>or</a:t>
            </a:r>
            <a:r>
              <a:rPr lang="fi-FI" sz="2000" dirty="0"/>
              <a:t> </a:t>
            </a:r>
            <a:r>
              <a:rPr lang="fi-FI" sz="2000" dirty="0" err="1"/>
              <a:t>self-employded</a:t>
            </a:r>
            <a:r>
              <a:rPr lang="fi-FI" sz="2000" dirty="0"/>
              <a:t> </a:t>
            </a:r>
            <a:r>
              <a:rPr lang="fi-FI" sz="2000" dirty="0" err="1"/>
              <a:t>persons</a:t>
            </a:r>
            <a:r>
              <a:rPr lang="fi-FI" sz="2000" dirty="0"/>
              <a:t>/</a:t>
            </a:r>
            <a:r>
              <a:rPr lang="fi-FI" sz="2000" dirty="0" err="1"/>
              <a:t>or</a:t>
            </a:r>
            <a:r>
              <a:rPr lang="fi-FI" sz="2000" dirty="0"/>
              <a:t> </a:t>
            </a:r>
            <a:r>
              <a:rPr lang="fi-FI" sz="2000" dirty="0" err="1"/>
              <a:t>small</a:t>
            </a:r>
            <a:r>
              <a:rPr lang="fi-FI" sz="2000" dirty="0"/>
              <a:t>  business.  </a:t>
            </a:r>
          </a:p>
          <a:p>
            <a:r>
              <a:rPr lang="fi-FI" sz="2000" dirty="0" err="1"/>
              <a:t>There</a:t>
            </a:r>
            <a:r>
              <a:rPr lang="fi-FI" sz="2000" dirty="0"/>
              <a:t> </a:t>
            </a:r>
            <a:r>
              <a:rPr lang="fi-FI" sz="2000" dirty="0" err="1"/>
              <a:t>have</a:t>
            </a:r>
            <a:r>
              <a:rPr lang="fi-FI" sz="2000" dirty="0"/>
              <a:t> </a:t>
            </a:r>
            <a:r>
              <a:rPr lang="fi-FI" sz="2000" dirty="0" err="1"/>
              <a:t>been</a:t>
            </a:r>
            <a:r>
              <a:rPr lang="fi-FI" sz="2000" dirty="0"/>
              <a:t> </a:t>
            </a:r>
            <a:r>
              <a:rPr lang="fi-FI" sz="2000" dirty="0" err="1"/>
              <a:t>signs</a:t>
            </a:r>
            <a:r>
              <a:rPr lang="fi-FI" sz="2000" dirty="0"/>
              <a:t> of</a:t>
            </a:r>
            <a:r>
              <a:rPr lang="fi-FI" sz="2000" b="1" dirty="0"/>
              <a:t> </a:t>
            </a:r>
            <a:r>
              <a:rPr lang="fi-FI" sz="2000" b="1" dirty="0" err="1"/>
              <a:t>overdebt</a:t>
            </a:r>
            <a:r>
              <a:rPr lang="fi-FI" sz="2000" b="1" dirty="0"/>
              <a:t> </a:t>
            </a:r>
            <a:r>
              <a:rPr lang="fi-FI" sz="2000" dirty="0" err="1"/>
              <a:t>too</a:t>
            </a:r>
            <a:r>
              <a:rPr lang="fi-FI" sz="2000" dirty="0"/>
              <a:t> in </a:t>
            </a:r>
            <a:r>
              <a:rPr lang="fi-FI" sz="2000" dirty="0" err="1"/>
              <a:t>all</a:t>
            </a:r>
            <a:r>
              <a:rPr lang="fi-FI" sz="2000" dirty="0"/>
              <a:t> </a:t>
            </a:r>
            <a:r>
              <a:rPr lang="fi-FI" sz="2000" dirty="0" err="1"/>
              <a:t>groups</a:t>
            </a:r>
            <a:r>
              <a:rPr lang="fi-FI" sz="2000" dirty="0"/>
              <a:t> </a:t>
            </a:r>
            <a:r>
              <a:rPr lang="fi-FI" sz="2000" dirty="0" err="1"/>
              <a:t>including</a:t>
            </a:r>
            <a:r>
              <a:rPr lang="fi-FI" sz="2000" dirty="0"/>
              <a:t> </a:t>
            </a:r>
            <a:r>
              <a:rPr lang="fi-FI" sz="2000" dirty="0" err="1"/>
              <a:t>working</a:t>
            </a:r>
            <a:r>
              <a:rPr lang="fi-FI" sz="2000" dirty="0"/>
              <a:t> and </a:t>
            </a:r>
            <a:r>
              <a:rPr lang="fi-FI" sz="2000" dirty="0" err="1"/>
              <a:t>elderly</a:t>
            </a:r>
            <a:r>
              <a:rPr lang="fi-FI" sz="2000" dirty="0"/>
              <a:t> </a:t>
            </a:r>
            <a:r>
              <a:rPr lang="fi-FI" sz="2000" dirty="0" err="1"/>
              <a:t>people</a:t>
            </a:r>
            <a:r>
              <a:rPr lang="fi-FI" sz="2000" dirty="0"/>
              <a:t>. </a:t>
            </a:r>
          </a:p>
          <a:p>
            <a:r>
              <a:rPr lang="fi-FI" sz="2000" b="1" dirty="0"/>
              <a:t>Young </a:t>
            </a:r>
            <a:r>
              <a:rPr lang="fi-FI" sz="2000" b="1" dirty="0" err="1"/>
              <a:t>people</a:t>
            </a:r>
            <a:r>
              <a:rPr lang="fi-FI" sz="2000" b="1" dirty="0"/>
              <a:t> </a:t>
            </a:r>
            <a:r>
              <a:rPr lang="fi-FI" sz="2000" dirty="0"/>
              <a:t>(20-29 </a:t>
            </a:r>
            <a:r>
              <a:rPr lang="fi-FI" sz="2000" dirty="0" err="1"/>
              <a:t>years</a:t>
            </a:r>
            <a:r>
              <a:rPr lang="fi-FI" sz="2000" dirty="0"/>
              <a:t>) </a:t>
            </a:r>
            <a:r>
              <a:rPr lang="fi-FI" sz="2000" dirty="0" err="1"/>
              <a:t>are</a:t>
            </a:r>
            <a:r>
              <a:rPr lang="fi-FI" sz="2000" dirty="0"/>
              <a:t> </a:t>
            </a:r>
            <a:r>
              <a:rPr lang="fi-FI" sz="2000" dirty="0" err="1"/>
              <a:t>highly</a:t>
            </a:r>
            <a:r>
              <a:rPr lang="fi-FI" sz="2000" dirty="0"/>
              <a:t> (53 %) </a:t>
            </a:r>
            <a:r>
              <a:rPr lang="fi-FI" sz="2000" dirty="0" err="1"/>
              <a:t>concerned</a:t>
            </a:r>
            <a:r>
              <a:rPr lang="fi-FI" sz="2000" dirty="0"/>
              <a:t> of </a:t>
            </a:r>
            <a:r>
              <a:rPr lang="fi-FI" sz="2000" dirty="0" err="1"/>
              <a:t>their</a:t>
            </a:r>
            <a:r>
              <a:rPr lang="fi-FI" sz="2000" dirty="0"/>
              <a:t> </a:t>
            </a:r>
            <a:r>
              <a:rPr lang="fi-FI" sz="2000" dirty="0" err="1"/>
              <a:t>wellbeing</a:t>
            </a:r>
            <a:r>
              <a:rPr lang="fi-FI" sz="2000" dirty="0"/>
              <a:t> (</a:t>
            </a:r>
            <a:r>
              <a:rPr lang="fi-FI" sz="2000" dirty="0" err="1"/>
              <a:t>mental</a:t>
            </a:r>
            <a:r>
              <a:rPr lang="fi-FI" sz="2000" dirty="0"/>
              <a:t> </a:t>
            </a:r>
            <a:r>
              <a:rPr lang="fi-FI" sz="2000" dirty="0" err="1"/>
              <a:t>health</a:t>
            </a:r>
            <a:r>
              <a:rPr lang="fi-FI" sz="2000" dirty="0"/>
              <a:t>, </a:t>
            </a:r>
            <a:r>
              <a:rPr lang="fi-FI" sz="2000" dirty="0" err="1"/>
              <a:t>feel</a:t>
            </a:r>
            <a:r>
              <a:rPr lang="fi-FI" sz="2000" dirty="0"/>
              <a:t> of </a:t>
            </a:r>
            <a:r>
              <a:rPr lang="fi-FI" sz="2000" dirty="0" err="1"/>
              <a:t>common</a:t>
            </a:r>
            <a:r>
              <a:rPr lang="fi-FI" sz="2000" dirty="0"/>
              <a:t> </a:t>
            </a:r>
            <a:r>
              <a:rPr lang="fi-FI" sz="2000" dirty="0" err="1"/>
              <a:t>safety</a:t>
            </a:r>
            <a:r>
              <a:rPr lang="fi-FI" sz="2000" dirty="0"/>
              <a:t> and </a:t>
            </a:r>
            <a:r>
              <a:rPr lang="fi-FI" sz="2000" dirty="0" err="1"/>
              <a:t>risen</a:t>
            </a:r>
            <a:r>
              <a:rPr lang="fi-FI" sz="2000" dirty="0"/>
              <a:t> </a:t>
            </a:r>
            <a:r>
              <a:rPr lang="fi-FI" sz="2000" dirty="0" err="1"/>
              <a:t>loneliness</a:t>
            </a:r>
            <a:r>
              <a:rPr lang="fi-FI" sz="2000" dirty="0"/>
              <a:t>) and </a:t>
            </a:r>
            <a:r>
              <a:rPr lang="fi-FI" sz="2000" dirty="0" err="1"/>
              <a:t>are</a:t>
            </a:r>
            <a:r>
              <a:rPr lang="fi-FI" sz="2000" dirty="0"/>
              <a:t> </a:t>
            </a:r>
            <a:r>
              <a:rPr lang="fi-FI" sz="2000" dirty="0" err="1"/>
              <a:t>constanst</a:t>
            </a:r>
            <a:r>
              <a:rPr lang="fi-FI" sz="2000" dirty="0"/>
              <a:t> </a:t>
            </a:r>
            <a:r>
              <a:rPr lang="fi-FI" sz="2000" dirty="0" err="1"/>
              <a:t>state</a:t>
            </a:r>
            <a:r>
              <a:rPr lang="fi-FI" sz="2000" dirty="0"/>
              <a:t> of </a:t>
            </a:r>
            <a:r>
              <a:rPr lang="fi-FI" sz="2000" dirty="0" err="1"/>
              <a:t>stress</a:t>
            </a:r>
            <a:r>
              <a:rPr lang="fi-FI" sz="2000" dirty="0"/>
              <a:t>. *</a:t>
            </a:r>
          </a:p>
        </p:txBody>
      </p:sp>
      <p:sp>
        <p:nvSpPr>
          <p:cNvPr id="3" name="Otsikko 2"/>
          <p:cNvSpPr>
            <a:spLocks noGrp="1"/>
          </p:cNvSpPr>
          <p:nvPr>
            <p:ph type="title"/>
          </p:nvPr>
        </p:nvSpPr>
        <p:spPr>
          <a:xfrm>
            <a:off x="6167535" y="378000"/>
            <a:ext cx="5639065" cy="452424"/>
          </a:xfrm>
        </p:spPr>
        <p:txBody>
          <a:bodyPr/>
          <a:lstStyle/>
          <a:p>
            <a:r>
              <a:rPr lang="fi-FI" dirty="0"/>
              <a:t>New </a:t>
            </a:r>
            <a:r>
              <a:rPr lang="fi-FI" dirty="0" err="1"/>
              <a:t>risks</a:t>
            </a:r>
            <a:r>
              <a:rPr lang="fi-FI" dirty="0"/>
              <a:t>?</a:t>
            </a:r>
          </a:p>
        </p:txBody>
      </p:sp>
    </p:spTree>
    <p:extLst>
      <p:ext uri="{BB962C8B-B14F-4D97-AF65-F5344CB8AC3E}">
        <p14:creationId xmlns:p14="http://schemas.microsoft.com/office/powerpoint/2010/main" val="2981588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sz="half" idx="1"/>
          </p:nvPr>
        </p:nvSpPr>
        <p:spPr>
          <a:xfrm>
            <a:off x="5832886" y="1106438"/>
            <a:ext cx="6103087" cy="4986018"/>
          </a:xfrm>
        </p:spPr>
        <p:txBody>
          <a:bodyPr/>
          <a:lstStyle/>
          <a:p>
            <a:r>
              <a:rPr lang="fi-FI" sz="1800" dirty="0" err="1"/>
              <a:t>Living</a:t>
            </a:r>
            <a:r>
              <a:rPr lang="fi-FI" sz="1800" dirty="0"/>
              <a:t> </a:t>
            </a:r>
            <a:r>
              <a:rPr lang="fi-FI" sz="1800" dirty="0" err="1"/>
              <a:t>after</a:t>
            </a:r>
            <a:r>
              <a:rPr lang="fi-FI" sz="1800" dirty="0"/>
              <a:t> </a:t>
            </a:r>
            <a:r>
              <a:rPr lang="fi-FI" sz="1800" dirty="0" err="1"/>
              <a:t>pandemic</a:t>
            </a:r>
            <a:r>
              <a:rPr lang="fi-FI" sz="1800" dirty="0"/>
              <a:t> is </a:t>
            </a:r>
            <a:r>
              <a:rPr lang="fi-FI" sz="1800" dirty="0" err="1"/>
              <a:t>slighly</a:t>
            </a:r>
            <a:r>
              <a:rPr lang="fi-FI" sz="1800" dirty="0"/>
              <a:t> </a:t>
            </a:r>
            <a:r>
              <a:rPr lang="fi-FI" sz="1800" dirty="0" err="1"/>
              <a:t>getting</a:t>
            </a:r>
            <a:r>
              <a:rPr lang="fi-FI" sz="1800" dirty="0"/>
              <a:t> </a:t>
            </a:r>
            <a:r>
              <a:rPr lang="fi-FI" sz="1800" dirty="0" err="1"/>
              <a:t>normal</a:t>
            </a:r>
            <a:r>
              <a:rPr lang="fi-FI" sz="1800" dirty="0"/>
              <a:t>, </a:t>
            </a:r>
            <a:r>
              <a:rPr lang="fi-FI" sz="1800" dirty="0" err="1"/>
              <a:t>but</a:t>
            </a:r>
            <a:r>
              <a:rPr lang="fi-FI" sz="1800" dirty="0"/>
              <a:t> </a:t>
            </a:r>
            <a:r>
              <a:rPr lang="fi-FI" sz="1800" dirty="0" err="1"/>
              <a:t>many</a:t>
            </a:r>
            <a:r>
              <a:rPr lang="fi-FI" sz="1800" dirty="0"/>
              <a:t> </a:t>
            </a:r>
            <a:r>
              <a:rPr lang="fi-FI" sz="1800" dirty="0" err="1"/>
              <a:t>risks</a:t>
            </a:r>
            <a:r>
              <a:rPr lang="fi-FI" sz="1800" dirty="0"/>
              <a:t> and </a:t>
            </a:r>
            <a:r>
              <a:rPr lang="fi-FI" sz="1800" dirty="0" err="1"/>
              <a:t>debts</a:t>
            </a:r>
            <a:r>
              <a:rPr lang="fi-FI" sz="1800" dirty="0"/>
              <a:t> </a:t>
            </a:r>
            <a:r>
              <a:rPr lang="fi-FI" sz="1800" dirty="0" err="1"/>
              <a:t>are</a:t>
            </a:r>
            <a:r>
              <a:rPr lang="fi-FI" sz="1800" dirty="0"/>
              <a:t> </a:t>
            </a:r>
            <a:r>
              <a:rPr lang="fi-FI" sz="1800" dirty="0" err="1"/>
              <a:t>with</a:t>
            </a:r>
            <a:r>
              <a:rPr lang="fi-FI" sz="1800" dirty="0"/>
              <a:t> us long </a:t>
            </a:r>
            <a:r>
              <a:rPr lang="fi-FI" sz="1800" dirty="0" err="1"/>
              <a:t>time</a:t>
            </a:r>
            <a:r>
              <a:rPr lang="fi-FI" sz="1800" dirty="0"/>
              <a:t> – </a:t>
            </a:r>
            <a:r>
              <a:rPr lang="fi-FI" sz="1800" b="1" i="1" dirty="0" err="1"/>
              <a:t>new</a:t>
            </a:r>
            <a:r>
              <a:rPr lang="fi-FI" sz="1800" b="1" i="1" dirty="0"/>
              <a:t> </a:t>
            </a:r>
            <a:r>
              <a:rPr lang="fi-FI" sz="1800" b="1" i="1" dirty="0" err="1"/>
              <a:t>normal</a:t>
            </a:r>
            <a:r>
              <a:rPr lang="fi-FI" sz="1800" b="1" i="1" dirty="0"/>
              <a:t>. </a:t>
            </a:r>
          </a:p>
          <a:p>
            <a:r>
              <a:rPr lang="fi-FI" sz="1800" dirty="0" err="1"/>
              <a:t>Pandemic</a:t>
            </a:r>
            <a:r>
              <a:rPr lang="fi-FI" sz="1800" dirty="0"/>
              <a:t> </a:t>
            </a:r>
            <a:r>
              <a:rPr lang="fi-FI" sz="1800" dirty="0" err="1"/>
              <a:t>caused</a:t>
            </a:r>
            <a:r>
              <a:rPr lang="fi-FI" sz="1800" dirty="0"/>
              <a:t> </a:t>
            </a:r>
            <a:r>
              <a:rPr lang="fi-FI" sz="1800" dirty="0" err="1"/>
              <a:t>unemployment</a:t>
            </a:r>
            <a:r>
              <a:rPr lang="fi-FI" sz="1800" dirty="0"/>
              <a:t>, </a:t>
            </a:r>
            <a:r>
              <a:rPr lang="fi-FI" sz="1800" dirty="0" err="1"/>
              <a:t>debts</a:t>
            </a:r>
            <a:r>
              <a:rPr lang="fi-FI" sz="1800" dirty="0"/>
              <a:t> in </a:t>
            </a:r>
            <a:r>
              <a:rPr lang="fi-FI" sz="1800" dirty="0" err="1"/>
              <a:t>households</a:t>
            </a:r>
            <a:r>
              <a:rPr lang="fi-FI" sz="1800" dirty="0"/>
              <a:t> and </a:t>
            </a:r>
            <a:r>
              <a:rPr lang="fi-FI" sz="1800" dirty="0" err="1"/>
              <a:t>lack</a:t>
            </a:r>
            <a:r>
              <a:rPr lang="fi-FI" sz="1800" dirty="0"/>
              <a:t> of </a:t>
            </a:r>
            <a:r>
              <a:rPr lang="fi-FI" sz="1800" dirty="0" err="1"/>
              <a:t>financial</a:t>
            </a:r>
            <a:r>
              <a:rPr lang="fi-FI" sz="1800" dirty="0"/>
              <a:t> </a:t>
            </a:r>
            <a:r>
              <a:rPr lang="fi-FI" sz="1800" dirty="0" err="1"/>
              <a:t>resources</a:t>
            </a:r>
            <a:r>
              <a:rPr lang="fi-FI" sz="1800" dirty="0"/>
              <a:t> in long </a:t>
            </a:r>
            <a:r>
              <a:rPr lang="fi-FI" sz="1800" dirty="0" err="1"/>
              <a:t>term</a:t>
            </a:r>
            <a:r>
              <a:rPr lang="fi-FI" sz="1800" dirty="0"/>
              <a:t>. </a:t>
            </a:r>
            <a:r>
              <a:rPr lang="fi-FI" sz="1800" dirty="0" err="1"/>
              <a:t>Wellbeing</a:t>
            </a:r>
            <a:r>
              <a:rPr lang="fi-FI" sz="1800" dirty="0"/>
              <a:t> </a:t>
            </a:r>
            <a:r>
              <a:rPr lang="fi-FI" sz="1800" dirty="0" err="1"/>
              <a:t>sunk</a:t>
            </a:r>
            <a:r>
              <a:rPr lang="fi-FI" sz="1800" dirty="0"/>
              <a:t> </a:t>
            </a:r>
            <a:r>
              <a:rPr lang="fi-FI" sz="1800" dirty="0" err="1"/>
              <a:t>longer</a:t>
            </a:r>
            <a:r>
              <a:rPr lang="fi-FI" sz="1800" dirty="0"/>
              <a:t> </a:t>
            </a:r>
            <a:r>
              <a:rPr lang="fi-FI" sz="1800" dirty="0" err="1"/>
              <a:t>social</a:t>
            </a:r>
            <a:r>
              <a:rPr lang="fi-FI" sz="1800" dirty="0"/>
              <a:t> </a:t>
            </a:r>
            <a:r>
              <a:rPr lang="fi-FI" sz="1800" dirty="0" err="1"/>
              <a:t>relationships</a:t>
            </a:r>
            <a:r>
              <a:rPr lang="fi-FI" sz="1800" dirty="0"/>
              <a:t> </a:t>
            </a:r>
            <a:r>
              <a:rPr lang="fi-FI" sz="1800" dirty="0" err="1"/>
              <a:t>were</a:t>
            </a:r>
            <a:r>
              <a:rPr lang="fi-FI" sz="1800" dirty="0"/>
              <a:t> </a:t>
            </a:r>
            <a:r>
              <a:rPr lang="fi-FI" sz="1800" dirty="0" err="1"/>
              <a:t>stricted</a:t>
            </a:r>
            <a:r>
              <a:rPr lang="fi-FI" sz="1800" dirty="0"/>
              <a:t> in for </a:t>
            </a:r>
            <a:r>
              <a:rPr lang="fi-FI" sz="1800" dirty="0" err="1"/>
              <a:t>exaple</a:t>
            </a:r>
            <a:r>
              <a:rPr lang="fi-FI" sz="1800" dirty="0"/>
              <a:t> in </a:t>
            </a:r>
            <a:r>
              <a:rPr lang="fi-FI" sz="1800" dirty="0" err="1"/>
              <a:t>work</a:t>
            </a:r>
            <a:r>
              <a:rPr lang="fi-FI" sz="1800" dirty="0"/>
              <a:t> and </a:t>
            </a:r>
            <a:r>
              <a:rPr lang="fi-FI" sz="1800" dirty="0" err="1"/>
              <a:t>studying</a:t>
            </a:r>
            <a:r>
              <a:rPr lang="fi-FI" sz="1800" dirty="0"/>
              <a:t> – </a:t>
            </a:r>
            <a:r>
              <a:rPr lang="fi-FI" sz="1800" dirty="0" err="1"/>
              <a:t>feel</a:t>
            </a:r>
            <a:r>
              <a:rPr lang="fi-FI" sz="1800" dirty="0"/>
              <a:t> of </a:t>
            </a:r>
            <a:r>
              <a:rPr lang="fi-FI" sz="1800" dirty="0" err="1"/>
              <a:t>lonelines</a:t>
            </a:r>
            <a:r>
              <a:rPr lang="fi-FI" sz="1800" dirty="0"/>
              <a:t> and </a:t>
            </a:r>
            <a:r>
              <a:rPr lang="fi-FI" sz="1800" dirty="0" err="1"/>
              <a:t>psychologial</a:t>
            </a:r>
            <a:r>
              <a:rPr lang="fi-FI" sz="1800" dirty="0"/>
              <a:t> </a:t>
            </a:r>
            <a:r>
              <a:rPr lang="fi-FI" sz="1800" dirty="0" err="1"/>
              <a:t>stress</a:t>
            </a:r>
            <a:r>
              <a:rPr lang="fi-FI" sz="1800" dirty="0"/>
              <a:t> </a:t>
            </a:r>
            <a:r>
              <a:rPr lang="fi-FI" sz="1800" dirty="0" err="1"/>
              <a:t>rised</a:t>
            </a:r>
            <a:r>
              <a:rPr lang="fi-FI" sz="1800" dirty="0"/>
              <a:t>. </a:t>
            </a:r>
          </a:p>
          <a:p>
            <a:r>
              <a:rPr lang="fi-FI" sz="1800" dirty="0" err="1"/>
              <a:t>Performing</a:t>
            </a:r>
            <a:r>
              <a:rPr lang="fi-FI" sz="1800" dirty="0"/>
              <a:t> in </a:t>
            </a:r>
            <a:r>
              <a:rPr lang="fi-FI" sz="1800" dirty="0" err="1"/>
              <a:t>active</a:t>
            </a:r>
            <a:r>
              <a:rPr lang="fi-FI" sz="1800" dirty="0"/>
              <a:t> </a:t>
            </a:r>
            <a:r>
              <a:rPr lang="fi-FI" sz="1800" dirty="0" err="1"/>
              <a:t>citizen</a:t>
            </a:r>
            <a:r>
              <a:rPr lang="fi-FI" sz="1800" dirty="0"/>
              <a:t> </a:t>
            </a:r>
            <a:r>
              <a:rPr lang="fi-FI" sz="1800" dirty="0" err="1"/>
              <a:t>sunk</a:t>
            </a:r>
            <a:r>
              <a:rPr lang="fi-FI" sz="1800" dirty="0"/>
              <a:t> </a:t>
            </a:r>
            <a:r>
              <a:rPr lang="fi-FI" sz="1800" dirty="0" err="1"/>
              <a:t>too</a:t>
            </a:r>
            <a:r>
              <a:rPr lang="fi-FI" sz="1800" dirty="0"/>
              <a:t> in </a:t>
            </a:r>
            <a:r>
              <a:rPr lang="fi-FI" sz="1800" dirty="0" err="1"/>
              <a:t>community</a:t>
            </a:r>
            <a:r>
              <a:rPr lang="fi-FI" sz="1800" dirty="0"/>
              <a:t>.  People </a:t>
            </a:r>
            <a:r>
              <a:rPr lang="fi-FI" sz="1800" dirty="0" err="1"/>
              <a:t>didn’t</a:t>
            </a:r>
            <a:r>
              <a:rPr lang="fi-FI" sz="1800" dirty="0"/>
              <a:t> got </a:t>
            </a:r>
            <a:r>
              <a:rPr lang="fi-FI" sz="1800" dirty="0" err="1"/>
              <a:t>the</a:t>
            </a:r>
            <a:r>
              <a:rPr lang="fi-FI" sz="1800" dirty="0"/>
              <a:t> </a:t>
            </a:r>
            <a:r>
              <a:rPr lang="fi-FI" sz="1800" dirty="0" err="1"/>
              <a:t>socical</a:t>
            </a:r>
            <a:r>
              <a:rPr lang="fi-FI" sz="1800" dirty="0"/>
              <a:t> and </a:t>
            </a:r>
            <a:r>
              <a:rPr lang="fi-FI" sz="1800" dirty="0" err="1"/>
              <a:t>medical</a:t>
            </a:r>
            <a:r>
              <a:rPr lang="fi-FI" sz="1800" dirty="0"/>
              <a:t> </a:t>
            </a:r>
            <a:r>
              <a:rPr lang="fi-FI" sz="1800" dirty="0" err="1"/>
              <a:t>services</a:t>
            </a:r>
            <a:r>
              <a:rPr lang="fi-FI" sz="1800" dirty="0"/>
              <a:t> </a:t>
            </a:r>
            <a:r>
              <a:rPr lang="fi-FI" sz="1800" dirty="0" err="1"/>
              <a:t>including</a:t>
            </a:r>
            <a:r>
              <a:rPr lang="fi-FI" sz="1800" dirty="0"/>
              <a:t> </a:t>
            </a:r>
            <a:r>
              <a:rPr lang="fi-FI" sz="1800" dirty="0" err="1"/>
              <a:t>mental</a:t>
            </a:r>
            <a:r>
              <a:rPr lang="fi-FI" sz="1800" dirty="0"/>
              <a:t> </a:t>
            </a:r>
            <a:r>
              <a:rPr lang="fi-FI" sz="1800" dirty="0" err="1"/>
              <a:t>health</a:t>
            </a:r>
            <a:r>
              <a:rPr lang="fi-FI" sz="1800" dirty="0"/>
              <a:t> </a:t>
            </a:r>
            <a:r>
              <a:rPr lang="fi-FI" sz="1800" dirty="0" err="1"/>
              <a:t>support</a:t>
            </a:r>
            <a:r>
              <a:rPr lang="fi-FI" sz="1800" dirty="0"/>
              <a:t> in </a:t>
            </a:r>
            <a:r>
              <a:rPr lang="fi-FI" sz="1800" dirty="0" err="1"/>
              <a:t>time</a:t>
            </a:r>
            <a:r>
              <a:rPr lang="fi-FI" sz="1800" dirty="0"/>
              <a:t> </a:t>
            </a:r>
            <a:r>
              <a:rPr lang="fi-FI" sz="1800" dirty="0" err="1"/>
              <a:t>cause</a:t>
            </a:r>
            <a:r>
              <a:rPr lang="fi-FI" sz="1800" dirty="0"/>
              <a:t> </a:t>
            </a:r>
            <a:r>
              <a:rPr lang="fi-FI" sz="1800" dirty="0" err="1"/>
              <a:t>lack</a:t>
            </a:r>
            <a:r>
              <a:rPr lang="fi-FI" sz="1800" dirty="0"/>
              <a:t> of </a:t>
            </a:r>
            <a:r>
              <a:rPr lang="fi-FI" sz="1800" dirty="0" err="1"/>
              <a:t>resources</a:t>
            </a:r>
            <a:r>
              <a:rPr lang="fi-FI" sz="1800" dirty="0"/>
              <a:t> </a:t>
            </a:r>
            <a:r>
              <a:rPr lang="fi-FI" sz="1800" dirty="0" err="1"/>
              <a:t>after</a:t>
            </a:r>
            <a:r>
              <a:rPr lang="fi-FI" sz="1800" dirty="0"/>
              <a:t> </a:t>
            </a:r>
            <a:r>
              <a:rPr lang="fi-FI" sz="1800" dirty="0" err="1"/>
              <a:t>pandemic</a:t>
            </a:r>
            <a:r>
              <a:rPr lang="fi-FI" sz="1800" dirty="0"/>
              <a:t>. </a:t>
            </a:r>
            <a:r>
              <a:rPr lang="fi-FI" sz="1800" dirty="0" err="1"/>
              <a:t>Dept</a:t>
            </a:r>
            <a:r>
              <a:rPr lang="fi-FI" sz="1800" dirty="0"/>
              <a:t> of </a:t>
            </a:r>
            <a:r>
              <a:rPr lang="fi-FI" sz="1800" dirty="0" err="1"/>
              <a:t>these</a:t>
            </a:r>
            <a:r>
              <a:rPr lang="fi-FI" sz="1800" dirty="0"/>
              <a:t> </a:t>
            </a:r>
            <a:r>
              <a:rPr lang="fi-FI" sz="1800" dirty="0" err="1"/>
              <a:t>services</a:t>
            </a:r>
            <a:r>
              <a:rPr lang="fi-FI" sz="1800" dirty="0"/>
              <a:t> </a:t>
            </a:r>
            <a:r>
              <a:rPr lang="fi-FI" sz="1800" dirty="0" err="1"/>
              <a:t>are</a:t>
            </a:r>
            <a:r>
              <a:rPr lang="fi-FI" sz="1800" dirty="0"/>
              <a:t> </a:t>
            </a:r>
            <a:r>
              <a:rPr lang="fi-FI" sz="1800" dirty="0" err="1"/>
              <a:t>real</a:t>
            </a:r>
            <a:r>
              <a:rPr lang="fi-FI" sz="1800" dirty="0"/>
              <a:t>. </a:t>
            </a:r>
          </a:p>
          <a:p>
            <a:r>
              <a:rPr lang="fi-FI" sz="1800" dirty="0" err="1"/>
              <a:t>Risks</a:t>
            </a:r>
            <a:r>
              <a:rPr lang="fi-FI" sz="1800" dirty="0"/>
              <a:t> </a:t>
            </a:r>
            <a:r>
              <a:rPr lang="fi-FI" sz="1800" dirty="0" err="1"/>
              <a:t>have</a:t>
            </a:r>
            <a:r>
              <a:rPr lang="fi-FI" sz="1800" dirty="0"/>
              <a:t> </a:t>
            </a:r>
            <a:r>
              <a:rPr lang="fi-FI" sz="1800" dirty="0" err="1"/>
              <a:t>come</a:t>
            </a:r>
            <a:r>
              <a:rPr lang="fi-FI" sz="1800" dirty="0"/>
              <a:t> to </a:t>
            </a:r>
            <a:r>
              <a:rPr lang="fi-FI" sz="1800" dirty="0" err="1"/>
              <a:t>real</a:t>
            </a:r>
            <a:r>
              <a:rPr lang="fi-FI" sz="1800" dirty="0"/>
              <a:t> in </a:t>
            </a:r>
            <a:r>
              <a:rPr lang="fi-FI" sz="1800" dirty="0" err="1"/>
              <a:t>everydaylife</a:t>
            </a:r>
            <a:r>
              <a:rPr lang="fi-FI" sz="1800" dirty="0"/>
              <a:t> </a:t>
            </a:r>
            <a:r>
              <a:rPr lang="fi-FI" sz="1800" dirty="0" err="1"/>
              <a:t>after</a:t>
            </a:r>
            <a:r>
              <a:rPr lang="fi-FI" sz="1800" dirty="0"/>
              <a:t> </a:t>
            </a:r>
            <a:r>
              <a:rPr lang="fi-FI" sz="1800" dirty="0" err="1"/>
              <a:t>the</a:t>
            </a:r>
            <a:r>
              <a:rPr lang="fi-FI" sz="1800" dirty="0"/>
              <a:t> </a:t>
            </a:r>
            <a:r>
              <a:rPr lang="fi-FI" sz="1800" dirty="0" err="1"/>
              <a:t>war</a:t>
            </a:r>
            <a:r>
              <a:rPr lang="fi-FI" sz="1800" dirty="0"/>
              <a:t> in </a:t>
            </a:r>
            <a:r>
              <a:rPr lang="fi-FI" sz="1800" dirty="0" err="1"/>
              <a:t>Ukraine</a:t>
            </a:r>
            <a:r>
              <a:rPr lang="fi-FI" sz="1800" dirty="0"/>
              <a:t> – </a:t>
            </a:r>
            <a:r>
              <a:rPr lang="fi-FI" sz="1800" dirty="0" err="1"/>
              <a:t>feeling</a:t>
            </a:r>
            <a:r>
              <a:rPr lang="fi-FI" sz="1800" dirty="0"/>
              <a:t> of </a:t>
            </a:r>
            <a:r>
              <a:rPr lang="fi-FI" sz="1800" dirty="0" err="1"/>
              <a:t>common</a:t>
            </a:r>
            <a:r>
              <a:rPr lang="fi-FI" sz="1800" dirty="0"/>
              <a:t> </a:t>
            </a:r>
            <a:r>
              <a:rPr lang="fi-FI" sz="1800" dirty="0" err="1"/>
              <a:t>safety</a:t>
            </a:r>
            <a:r>
              <a:rPr lang="fi-FI" sz="1800" dirty="0"/>
              <a:t>, </a:t>
            </a:r>
            <a:r>
              <a:rPr lang="fi-FI" sz="1800" dirty="0" err="1"/>
              <a:t>costs</a:t>
            </a:r>
            <a:r>
              <a:rPr lang="fi-FI" sz="1800" dirty="0"/>
              <a:t> of </a:t>
            </a:r>
            <a:r>
              <a:rPr lang="fi-FI" sz="1800" dirty="0" err="1"/>
              <a:t>living</a:t>
            </a:r>
            <a:r>
              <a:rPr lang="fi-FI" sz="1800" dirty="0"/>
              <a:t> </a:t>
            </a:r>
            <a:r>
              <a:rPr lang="fi-FI" sz="1800" dirty="0" err="1"/>
              <a:t>have</a:t>
            </a:r>
            <a:r>
              <a:rPr lang="fi-FI" sz="1800" dirty="0"/>
              <a:t> </a:t>
            </a:r>
            <a:r>
              <a:rPr lang="fi-FI" sz="1800" dirty="0" err="1"/>
              <a:t>instant</a:t>
            </a:r>
            <a:r>
              <a:rPr lang="fi-FI" sz="1800" dirty="0"/>
              <a:t> </a:t>
            </a:r>
            <a:r>
              <a:rPr lang="fi-FI" sz="1800" dirty="0" err="1"/>
              <a:t>effects</a:t>
            </a:r>
            <a:r>
              <a:rPr lang="fi-FI" sz="1800" dirty="0"/>
              <a:t> to all. State </a:t>
            </a:r>
            <a:r>
              <a:rPr lang="fi-FI" sz="1800" dirty="0" err="1"/>
              <a:t>must</a:t>
            </a:r>
            <a:r>
              <a:rPr lang="fi-FI" sz="1800" dirty="0"/>
              <a:t> </a:t>
            </a:r>
            <a:r>
              <a:rPr lang="fi-FI" sz="1800" dirty="0" err="1"/>
              <a:t>take</a:t>
            </a:r>
            <a:r>
              <a:rPr lang="fi-FI" sz="1800" dirty="0"/>
              <a:t> </a:t>
            </a:r>
            <a:r>
              <a:rPr lang="fi-FI" sz="1800" dirty="0" err="1"/>
              <a:t>actions</a:t>
            </a:r>
            <a:r>
              <a:rPr lang="fi-FI" sz="1800" dirty="0"/>
              <a:t> </a:t>
            </a:r>
            <a:r>
              <a:rPr lang="fi-FI" sz="1800" dirty="0" err="1"/>
              <a:t>not</a:t>
            </a:r>
            <a:r>
              <a:rPr lang="fi-FI" sz="1800" dirty="0"/>
              <a:t> </a:t>
            </a:r>
            <a:r>
              <a:rPr lang="fi-FI" sz="1800" dirty="0" err="1"/>
              <a:t>only</a:t>
            </a:r>
            <a:r>
              <a:rPr lang="fi-FI" sz="1800" dirty="0"/>
              <a:t> to </a:t>
            </a:r>
            <a:r>
              <a:rPr lang="fi-FI" sz="1800" dirty="0" err="1"/>
              <a:t>vulnerable</a:t>
            </a:r>
            <a:r>
              <a:rPr lang="fi-FI" sz="1800" dirty="0"/>
              <a:t> </a:t>
            </a:r>
            <a:r>
              <a:rPr lang="fi-FI" sz="1800" dirty="0" err="1"/>
              <a:t>groups</a:t>
            </a:r>
            <a:r>
              <a:rPr lang="fi-FI" sz="1800" dirty="0"/>
              <a:t>, </a:t>
            </a:r>
            <a:r>
              <a:rPr lang="fi-FI" sz="1800" dirty="0" err="1"/>
              <a:t>but</a:t>
            </a:r>
            <a:r>
              <a:rPr lang="fi-FI" sz="1800" dirty="0"/>
              <a:t> </a:t>
            </a:r>
            <a:r>
              <a:rPr lang="fi-FI" sz="1800" dirty="0" err="1"/>
              <a:t>all</a:t>
            </a:r>
            <a:r>
              <a:rPr lang="fi-FI" sz="1800" dirty="0"/>
              <a:t> </a:t>
            </a:r>
            <a:r>
              <a:rPr lang="fi-FI" sz="1800" dirty="0" err="1"/>
              <a:t>citizens</a:t>
            </a:r>
            <a:r>
              <a:rPr lang="fi-FI" sz="1800" dirty="0"/>
              <a:t> to </a:t>
            </a:r>
            <a:r>
              <a:rPr lang="fi-FI" sz="1800" dirty="0" err="1"/>
              <a:t>support</a:t>
            </a:r>
            <a:r>
              <a:rPr lang="fi-FI" sz="1800" dirty="0"/>
              <a:t> </a:t>
            </a:r>
            <a:r>
              <a:rPr lang="fi-FI" sz="1800" dirty="0" err="1"/>
              <a:t>wellfare</a:t>
            </a:r>
            <a:r>
              <a:rPr lang="fi-FI" sz="1800" dirty="0"/>
              <a:t> </a:t>
            </a:r>
            <a:r>
              <a:rPr lang="fi-FI" sz="1800" dirty="0" err="1"/>
              <a:t>state</a:t>
            </a:r>
            <a:r>
              <a:rPr lang="fi-FI" sz="1800" dirty="0"/>
              <a:t> to </a:t>
            </a:r>
            <a:r>
              <a:rPr lang="fi-FI" sz="1800" dirty="0" err="1"/>
              <a:t>function</a:t>
            </a:r>
            <a:r>
              <a:rPr lang="fi-FI" sz="1800" dirty="0"/>
              <a:t> </a:t>
            </a:r>
            <a:r>
              <a:rPr lang="fi-FI" sz="1800" dirty="0" err="1"/>
              <a:t>properly</a:t>
            </a:r>
            <a:r>
              <a:rPr lang="fi-FI" sz="1800" dirty="0"/>
              <a:t>.  How to </a:t>
            </a:r>
            <a:r>
              <a:rPr lang="fi-FI" sz="1800" dirty="0" err="1"/>
              <a:t>create</a:t>
            </a:r>
            <a:r>
              <a:rPr lang="fi-FI" sz="1800" dirty="0"/>
              <a:t> </a:t>
            </a:r>
            <a:r>
              <a:rPr lang="fi-FI" sz="1800" dirty="0" err="1"/>
              <a:t>trust</a:t>
            </a:r>
            <a:r>
              <a:rPr lang="fi-FI" sz="1800" dirty="0"/>
              <a:t> and </a:t>
            </a:r>
            <a:r>
              <a:rPr lang="fi-FI" sz="1800" dirty="0" err="1"/>
              <a:t>hope</a:t>
            </a:r>
            <a:r>
              <a:rPr lang="fi-FI" sz="1800" dirty="0"/>
              <a:t> is </a:t>
            </a:r>
            <a:r>
              <a:rPr lang="fi-FI" sz="1800" dirty="0" err="1"/>
              <a:t>key</a:t>
            </a:r>
            <a:r>
              <a:rPr lang="fi-FI" sz="1800" dirty="0"/>
              <a:t> </a:t>
            </a:r>
            <a:r>
              <a:rPr lang="fi-FI" sz="1800" dirty="0" err="1"/>
              <a:t>question</a:t>
            </a:r>
            <a:r>
              <a:rPr lang="fi-FI" sz="1800" dirty="0"/>
              <a:t>?</a:t>
            </a:r>
          </a:p>
        </p:txBody>
      </p:sp>
      <p:sp>
        <p:nvSpPr>
          <p:cNvPr id="3" name="Otsikko 2"/>
          <p:cNvSpPr>
            <a:spLocks noGrp="1"/>
          </p:cNvSpPr>
          <p:nvPr>
            <p:ph type="title"/>
          </p:nvPr>
        </p:nvSpPr>
        <p:spPr>
          <a:xfrm>
            <a:off x="5962261" y="275363"/>
            <a:ext cx="5844339" cy="461755"/>
          </a:xfrm>
        </p:spPr>
        <p:txBody>
          <a:bodyPr/>
          <a:lstStyle/>
          <a:p>
            <a:r>
              <a:rPr lang="fi-FI" dirty="0" err="1"/>
              <a:t>Summary</a:t>
            </a:r>
            <a:r>
              <a:rPr lang="fi-FI" dirty="0"/>
              <a:t> to </a:t>
            </a:r>
            <a:r>
              <a:rPr lang="fi-FI" dirty="0" err="1"/>
              <a:t>be</a:t>
            </a:r>
            <a:r>
              <a:rPr lang="fi-FI" dirty="0"/>
              <a:t> </a:t>
            </a:r>
            <a:r>
              <a:rPr lang="fi-FI" dirty="0" err="1"/>
              <a:t>noticed</a:t>
            </a:r>
            <a:endParaRPr lang="fi-FI" dirty="0"/>
          </a:p>
        </p:txBody>
      </p:sp>
    </p:spTree>
    <p:extLst>
      <p:ext uri="{BB962C8B-B14F-4D97-AF65-F5344CB8AC3E}">
        <p14:creationId xmlns:p14="http://schemas.microsoft.com/office/powerpoint/2010/main" val="730249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8EAF67B-483D-4CF9-91C0-E0905E06C475}"/>
              </a:ext>
            </a:extLst>
          </p:cNvPr>
          <p:cNvSpPr>
            <a:spLocks noGrp="1"/>
          </p:cNvSpPr>
          <p:nvPr>
            <p:ph type="ctrTitle"/>
          </p:nvPr>
        </p:nvSpPr>
        <p:spPr>
          <a:xfrm>
            <a:off x="5378116" y="3583337"/>
            <a:ext cx="6347038" cy="1987284"/>
          </a:xfrm>
          <a:solidFill>
            <a:schemeClr val="accent3">
              <a:lumMod val="20000"/>
              <a:lumOff val="80000"/>
            </a:schemeClr>
          </a:solidFill>
        </p:spPr>
        <p:txBody>
          <a:bodyPr/>
          <a:lstStyle/>
          <a:p>
            <a:pPr algn="ctr"/>
            <a:r>
              <a:rPr lang="fi-FI" b="1" dirty="0" err="1"/>
              <a:t>Temporary</a:t>
            </a:r>
            <a:r>
              <a:rPr lang="fi-FI" b="1" dirty="0"/>
              <a:t> </a:t>
            </a:r>
            <a:r>
              <a:rPr lang="fi-FI" b="1" dirty="0" err="1"/>
              <a:t>changes</a:t>
            </a:r>
            <a:r>
              <a:rPr lang="fi-FI" b="1" dirty="0"/>
              <a:t> for </a:t>
            </a:r>
            <a:r>
              <a:rPr lang="fi-FI" b="1" dirty="0" err="1"/>
              <a:t>benefits</a:t>
            </a:r>
            <a:r>
              <a:rPr lang="fi-FI" b="1" dirty="0"/>
              <a:t> 2020-2023 – </a:t>
            </a:r>
            <a:r>
              <a:rPr lang="fi-FI" b="1" dirty="0" err="1"/>
              <a:t>shall</a:t>
            </a:r>
            <a:r>
              <a:rPr lang="fi-FI" b="1" dirty="0"/>
              <a:t> </a:t>
            </a:r>
            <a:r>
              <a:rPr lang="fi-FI" b="1" dirty="0" err="1"/>
              <a:t>these</a:t>
            </a:r>
            <a:r>
              <a:rPr lang="fi-FI" b="1" dirty="0"/>
              <a:t> </a:t>
            </a:r>
            <a:r>
              <a:rPr lang="fi-FI" b="1" dirty="0" err="1"/>
              <a:t>come</a:t>
            </a:r>
            <a:r>
              <a:rPr lang="fi-FI" b="1" dirty="0"/>
              <a:t> long </a:t>
            </a:r>
            <a:r>
              <a:rPr lang="fi-FI" b="1" dirty="0" err="1"/>
              <a:t>term</a:t>
            </a:r>
            <a:r>
              <a:rPr lang="fi-FI" b="1" dirty="0"/>
              <a:t>?</a:t>
            </a:r>
          </a:p>
        </p:txBody>
      </p:sp>
    </p:spTree>
    <p:extLst>
      <p:ext uri="{BB962C8B-B14F-4D97-AF65-F5344CB8AC3E}">
        <p14:creationId xmlns:p14="http://schemas.microsoft.com/office/powerpoint/2010/main" val="3212036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pic>
        <p:nvPicPr>
          <p:cNvPr id="11266" name="Picture 2" descr="https://tyotilat-sinetti.kela.fi/tyoryhmat/kuvatoimitus/Kuvakirjasto/Infograafit/Infograafi_Suomen_sosiaaliturva_PPT_EN_2018-9.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7903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Nuoli oikealle 5"/>
          <p:cNvSpPr/>
          <p:nvPr/>
        </p:nvSpPr>
        <p:spPr>
          <a:xfrm rot="5400000">
            <a:off x="1226835" y="2952999"/>
            <a:ext cx="522514" cy="587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p:cNvSpPr txBox="1"/>
          <p:nvPr/>
        </p:nvSpPr>
        <p:spPr>
          <a:xfrm>
            <a:off x="9739422" y="5071730"/>
            <a:ext cx="2317898" cy="830997"/>
          </a:xfrm>
          <a:prstGeom prst="rect">
            <a:avLst/>
          </a:prstGeom>
          <a:solidFill>
            <a:schemeClr val="accent1">
              <a:lumMod val="40000"/>
              <a:lumOff val="60000"/>
            </a:schemeClr>
          </a:solidFill>
        </p:spPr>
        <p:txBody>
          <a:bodyPr wrap="square" rtlCol="0">
            <a:spAutoFit/>
          </a:bodyPr>
          <a:lstStyle/>
          <a:p>
            <a:r>
              <a:rPr lang="fi-FI" sz="1600" i="1" dirty="0"/>
              <a:t>Kts. lisää Sosiaaliturvan valinnat ja perusperiaatteet 5/2022</a:t>
            </a:r>
          </a:p>
        </p:txBody>
      </p:sp>
      <p:sp>
        <p:nvSpPr>
          <p:cNvPr id="8" name="Ellipsi 7">
            <a:extLst>
              <a:ext uri="{FF2B5EF4-FFF2-40B4-BE49-F238E27FC236}">
                <a16:creationId xmlns:a16="http://schemas.microsoft.com/office/drawing/2014/main" id="{BD7BE588-5437-44C1-BCD8-C7C5B98EF8BD}"/>
              </a:ext>
            </a:extLst>
          </p:cNvPr>
          <p:cNvSpPr/>
          <p:nvPr/>
        </p:nvSpPr>
        <p:spPr>
          <a:xfrm>
            <a:off x="4226766" y="365125"/>
            <a:ext cx="1110343" cy="11277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100" b="1" dirty="0" err="1"/>
              <a:t>Wellbeing</a:t>
            </a:r>
            <a:r>
              <a:rPr lang="fi-FI" sz="1100" b="1" dirty="0"/>
              <a:t> </a:t>
            </a:r>
            <a:r>
              <a:rPr lang="fi-FI" sz="1100" b="1" dirty="0" err="1"/>
              <a:t>services</a:t>
            </a:r>
            <a:r>
              <a:rPr lang="fi-FI" sz="1100" b="1" dirty="0"/>
              <a:t> </a:t>
            </a:r>
            <a:r>
              <a:rPr lang="fi-FI" sz="1100" b="1" dirty="0" err="1"/>
              <a:t>counties</a:t>
            </a:r>
            <a:endParaRPr lang="fi-FI" sz="1100" b="1" dirty="0"/>
          </a:p>
        </p:txBody>
      </p:sp>
    </p:spTree>
    <p:extLst>
      <p:ext uri="{BB962C8B-B14F-4D97-AF65-F5344CB8AC3E}">
        <p14:creationId xmlns:p14="http://schemas.microsoft.com/office/powerpoint/2010/main" val="21491249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sz="half" idx="1"/>
          </p:nvPr>
        </p:nvSpPr>
        <p:spPr>
          <a:xfrm>
            <a:off x="5864772" y="340243"/>
            <a:ext cx="6327228" cy="5527758"/>
          </a:xfrm>
        </p:spPr>
        <p:txBody>
          <a:bodyPr/>
          <a:lstStyle/>
          <a:p>
            <a:r>
              <a:rPr lang="fi-FI" sz="1800" b="1" dirty="0"/>
              <a:t>Kela </a:t>
            </a:r>
            <a:r>
              <a:rPr lang="fi-FI" sz="1800" b="1" dirty="0" err="1"/>
              <a:t>performed</a:t>
            </a:r>
            <a:r>
              <a:rPr lang="fi-FI" sz="1800" b="1" dirty="0"/>
              <a:t> </a:t>
            </a:r>
            <a:r>
              <a:rPr lang="fi-FI" sz="1800" b="1" dirty="0" err="1"/>
              <a:t>its</a:t>
            </a:r>
            <a:r>
              <a:rPr lang="fi-FI" sz="1800" b="1" dirty="0"/>
              <a:t> </a:t>
            </a:r>
            <a:r>
              <a:rPr lang="fi-FI" sz="1800" b="1" dirty="0" err="1"/>
              <a:t>former</a:t>
            </a:r>
            <a:r>
              <a:rPr lang="fi-FI" sz="1800" b="1" dirty="0"/>
              <a:t> and </a:t>
            </a:r>
            <a:r>
              <a:rPr lang="fi-FI" sz="1800" b="1" dirty="0" err="1"/>
              <a:t>new</a:t>
            </a:r>
            <a:r>
              <a:rPr lang="fi-FI" sz="1800" b="1" dirty="0"/>
              <a:t> </a:t>
            </a:r>
            <a:r>
              <a:rPr lang="fi-FI" sz="1800" b="1" dirty="0" err="1"/>
              <a:t>duties</a:t>
            </a:r>
            <a:r>
              <a:rPr lang="fi-FI" sz="1800" b="1" dirty="0"/>
              <a:t> </a:t>
            </a:r>
            <a:r>
              <a:rPr lang="fi-FI" sz="1800" dirty="0"/>
              <a:t>(</a:t>
            </a:r>
            <a:r>
              <a:rPr lang="fi-FI" sz="1800" dirty="0" err="1"/>
              <a:t>new</a:t>
            </a:r>
            <a:r>
              <a:rPr lang="fi-FI" sz="1800" dirty="0"/>
              <a:t> </a:t>
            </a:r>
            <a:r>
              <a:rPr lang="fi-FI" sz="1800" dirty="0" err="1"/>
              <a:t>benefits</a:t>
            </a:r>
            <a:r>
              <a:rPr lang="fi-FI" sz="1800" dirty="0"/>
              <a:t> </a:t>
            </a:r>
            <a:r>
              <a:rPr lang="fi-FI" sz="1800" dirty="0" err="1"/>
              <a:t>due</a:t>
            </a:r>
            <a:r>
              <a:rPr lang="fi-FI" sz="1800" dirty="0"/>
              <a:t> to </a:t>
            </a:r>
            <a:r>
              <a:rPr lang="fi-FI" sz="1800" dirty="0" err="1"/>
              <a:t>pandemic</a:t>
            </a:r>
            <a:r>
              <a:rPr lang="fi-FI" sz="1800" dirty="0"/>
              <a:t>) </a:t>
            </a:r>
            <a:r>
              <a:rPr lang="fi-FI" sz="1800" dirty="0" err="1"/>
              <a:t>well</a:t>
            </a:r>
            <a:r>
              <a:rPr lang="fi-FI" sz="1800" dirty="0"/>
              <a:t>.  </a:t>
            </a:r>
            <a:r>
              <a:rPr lang="fi-FI" sz="1800" b="1" dirty="0" err="1"/>
              <a:t>Social</a:t>
            </a:r>
            <a:r>
              <a:rPr lang="fi-FI" sz="1800" b="1" dirty="0"/>
              <a:t> </a:t>
            </a:r>
            <a:r>
              <a:rPr lang="fi-FI" sz="1800" b="1" dirty="0" err="1"/>
              <a:t>assistance</a:t>
            </a:r>
            <a:r>
              <a:rPr lang="fi-FI" sz="1800" b="1" dirty="0"/>
              <a:t> </a:t>
            </a:r>
            <a:r>
              <a:rPr lang="fi-FI" sz="1800" b="1" dirty="0" err="1"/>
              <a:t>service</a:t>
            </a:r>
            <a:r>
              <a:rPr lang="fi-FI" sz="1800" b="1" dirty="0"/>
              <a:t> made </a:t>
            </a:r>
            <a:r>
              <a:rPr lang="fi-FI" sz="1800" b="1" dirty="0" err="1"/>
              <a:t>changes</a:t>
            </a:r>
            <a:r>
              <a:rPr lang="fi-FI" sz="1800" b="1" dirty="0"/>
              <a:t> </a:t>
            </a:r>
            <a:r>
              <a:rPr lang="fi-FI" sz="1800" b="1" dirty="0" err="1"/>
              <a:t>implementation</a:t>
            </a:r>
            <a:r>
              <a:rPr lang="fi-FI" sz="1800" b="1" dirty="0"/>
              <a:t> to </a:t>
            </a:r>
            <a:r>
              <a:rPr lang="fi-FI" sz="1800" b="1" dirty="0" err="1"/>
              <a:t>secure</a:t>
            </a:r>
            <a:r>
              <a:rPr lang="fi-FI" sz="1800" b="1" dirty="0"/>
              <a:t> </a:t>
            </a:r>
            <a:r>
              <a:rPr lang="fi-FI" sz="1800" b="1" dirty="0" err="1"/>
              <a:t>clients</a:t>
            </a:r>
            <a:r>
              <a:rPr lang="fi-FI" sz="1800" b="1" dirty="0"/>
              <a:t> </a:t>
            </a:r>
            <a:r>
              <a:rPr lang="fi-FI" sz="1800" b="1" dirty="0" err="1"/>
              <a:t>economy</a:t>
            </a:r>
            <a:r>
              <a:rPr lang="fi-FI" sz="1800" dirty="0"/>
              <a:t>. </a:t>
            </a:r>
            <a:r>
              <a:rPr lang="fi-FI" sz="1800" dirty="0" err="1"/>
              <a:t>This</a:t>
            </a:r>
            <a:r>
              <a:rPr lang="fi-FI" sz="1800" dirty="0"/>
              <a:t> </a:t>
            </a:r>
            <a:r>
              <a:rPr lang="fi-FI" sz="1800" dirty="0" err="1"/>
              <a:t>brought</a:t>
            </a:r>
            <a:r>
              <a:rPr lang="fi-FI" sz="1800" dirty="0"/>
              <a:t> </a:t>
            </a:r>
            <a:r>
              <a:rPr lang="fi-FI" sz="1800" dirty="0" err="1"/>
              <a:t>security</a:t>
            </a:r>
            <a:r>
              <a:rPr lang="fi-FI" sz="1800" dirty="0"/>
              <a:t> and </a:t>
            </a:r>
            <a:r>
              <a:rPr lang="fi-FI" sz="1800" dirty="0" err="1"/>
              <a:t>trust</a:t>
            </a:r>
            <a:r>
              <a:rPr lang="fi-FI" sz="1800" dirty="0"/>
              <a:t> to </a:t>
            </a:r>
            <a:r>
              <a:rPr lang="fi-FI" sz="1800" dirty="0" err="1"/>
              <a:t>system</a:t>
            </a:r>
            <a:r>
              <a:rPr lang="fi-FI" sz="1800" dirty="0"/>
              <a:t> and </a:t>
            </a:r>
            <a:r>
              <a:rPr lang="fi-FI" sz="1800" dirty="0" err="1"/>
              <a:t>partners</a:t>
            </a:r>
            <a:r>
              <a:rPr lang="fi-FI" sz="1800" dirty="0"/>
              <a:t>  &amp; </a:t>
            </a:r>
            <a:r>
              <a:rPr lang="fi-FI" sz="1800" dirty="0" err="1"/>
              <a:t>clients</a:t>
            </a:r>
            <a:r>
              <a:rPr lang="fi-FI" sz="1800" dirty="0"/>
              <a:t> of Kela (</a:t>
            </a:r>
            <a:r>
              <a:rPr lang="fi-FI" sz="1800" dirty="0" err="1"/>
              <a:t>institutional</a:t>
            </a:r>
            <a:r>
              <a:rPr lang="fi-FI" sz="1800" dirty="0"/>
              <a:t> </a:t>
            </a:r>
            <a:r>
              <a:rPr lang="fi-FI" sz="1800" dirty="0" err="1"/>
              <a:t>trust</a:t>
            </a:r>
            <a:r>
              <a:rPr lang="fi-FI" sz="1800" dirty="0"/>
              <a:t> </a:t>
            </a:r>
            <a:r>
              <a:rPr lang="fi-FI" sz="1800" dirty="0" err="1"/>
              <a:t>increased</a:t>
            </a:r>
            <a:r>
              <a:rPr lang="fi-FI" sz="1800" dirty="0"/>
              <a:t>?).</a:t>
            </a:r>
          </a:p>
          <a:p>
            <a:r>
              <a:rPr lang="fi-FI" sz="1800" b="1" dirty="0"/>
              <a:t>Kela </a:t>
            </a:r>
            <a:r>
              <a:rPr lang="fi-FI" sz="1800" b="1" dirty="0" err="1"/>
              <a:t>learned</a:t>
            </a:r>
            <a:r>
              <a:rPr lang="fi-FI" sz="1800" b="1" dirty="0"/>
              <a:t> </a:t>
            </a:r>
            <a:r>
              <a:rPr lang="fi-FI" sz="1800" b="1" dirty="0" err="1"/>
              <a:t>how</a:t>
            </a:r>
            <a:r>
              <a:rPr lang="fi-FI" sz="1800" b="1" dirty="0"/>
              <a:t> to </a:t>
            </a:r>
            <a:r>
              <a:rPr lang="fi-FI" sz="1800" b="1" dirty="0" err="1"/>
              <a:t>cope</a:t>
            </a:r>
            <a:r>
              <a:rPr lang="fi-FI" sz="1800" b="1" dirty="0"/>
              <a:t> and </a:t>
            </a:r>
            <a:r>
              <a:rPr lang="fi-FI" sz="1800" b="1" dirty="0" err="1"/>
              <a:t>forecast</a:t>
            </a:r>
            <a:r>
              <a:rPr lang="fi-FI" sz="1800" b="1" dirty="0"/>
              <a:t> </a:t>
            </a:r>
            <a:r>
              <a:rPr lang="fi-FI" sz="1800" b="1" dirty="0" err="1"/>
              <a:t>with</a:t>
            </a:r>
            <a:r>
              <a:rPr lang="fi-FI" sz="1800" b="1" dirty="0"/>
              <a:t> </a:t>
            </a:r>
            <a:r>
              <a:rPr lang="fi-FI" sz="1800" b="1" dirty="0" err="1"/>
              <a:t>exceptional</a:t>
            </a:r>
            <a:r>
              <a:rPr lang="fi-FI" sz="1800" b="1" dirty="0"/>
              <a:t> </a:t>
            </a:r>
            <a:r>
              <a:rPr lang="fi-FI" sz="1800" b="1" dirty="0" err="1"/>
              <a:t>times</a:t>
            </a:r>
            <a:r>
              <a:rPr lang="fi-FI" sz="1800" b="1" dirty="0"/>
              <a:t> and </a:t>
            </a:r>
            <a:r>
              <a:rPr lang="fi-FI" sz="1800" b="1" dirty="0" err="1"/>
              <a:t>situation</a:t>
            </a:r>
            <a:r>
              <a:rPr lang="fi-FI" sz="1800" b="1" dirty="0"/>
              <a:t> </a:t>
            </a:r>
            <a:r>
              <a:rPr lang="fi-FI" sz="1800" dirty="0"/>
              <a:t>(</a:t>
            </a:r>
            <a:r>
              <a:rPr lang="fi-FI" sz="1800" dirty="0" err="1"/>
              <a:t>swift</a:t>
            </a:r>
            <a:r>
              <a:rPr lang="fi-FI" sz="1800" dirty="0"/>
              <a:t> </a:t>
            </a:r>
            <a:r>
              <a:rPr lang="fi-FI" sz="1800" dirty="0" err="1"/>
              <a:t>learning</a:t>
            </a:r>
            <a:r>
              <a:rPr lang="fi-FI" sz="1800" dirty="0"/>
              <a:t>, </a:t>
            </a:r>
            <a:r>
              <a:rPr lang="fi-FI" sz="1800" dirty="0" err="1"/>
              <a:t>customized</a:t>
            </a:r>
            <a:r>
              <a:rPr lang="fi-FI" sz="1800" dirty="0"/>
              <a:t> </a:t>
            </a:r>
            <a:r>
              <a:rPr lang="fi-FI" sz="1800" dirty="0" err="1"/>
              <a:t>plans</a:t>
            </a:r>
            <a:r>
              <a:rPr lang="fi-FI" sz="1800" dirty="0"/>
              <a:t> and </a:t>
            </a:r>
            <a:r>
              <a:rPr lang="fi-FI" sz="1800" dirty="0" err="1"/>
              <a:t>directions</a:t>
            </a:r>
            <a:r>
              <a:rPr lang="fi-FI" sz="1800" dirty="0"/>
              <a:t> for </a:t>
            </a:r>
            <a:r>
              <a:rPr lang="fi-FI" sz="1800" dirty="0" err="1"/>
              <a:t>decision</a:t>
            </a:r>
            <a:r>
              <a:rPr lang="fi-FI" sz="1800" dirty="0"/>
              <a:t> </a:t>
            </a:r>
            <a:r>
              <a:rPr lang="fi-FI" sz="1800" dirty="0" err="1"/>
              <a:t>making</a:t>
            </a:r>
            <a:r>
              <a:rPr lang="fi-FI" sz="1800" dirty="0"/>
              <a:t>, +</a:t>
            </a:r>
            <a:r>
              <a:rPr lang="fi-FI" sz="1800" dirty="0" err="1"/>
              <a:t>preoccupation</a:t>
            </a:r>
            <a:r>
              <a:rPr lang="fi-FI" sz="1800" dirty="0"/>
              <a:t>). </a:t>
            </a:r>
            <a:r>
              <a:rPr lang="fi-FI" sz="1800" dirty="0" err="1"/>
              <a:t>Large</a:t>
            </a:r>
            <a:r>
              <a:rPr lang="fi-FI" sz="1800" dirty="0"/>
              <a:t> </a:t>
            </a:r>
            <a:r>
              <a:rPr lang="fi-FI" sz="1800" dirty="0" err="1"/>
              <a:t>swift</a:t>
            </a:r>
            <a:r>
              <a:rPr lang="fi-FI" sz="1800" dirty="0"/>
              <a:t> to </a:t>
            </a:r>
            <a:r>
              <a:rPr lang="fi-FI" sz="1800" dirty="0" err="1"/>
              <a:t>remote</a:t>
            </a:r>
            <a:r>
              <a:rPr lang="fi-FI" sz="1800" dirty="0"/>
              <a:t> </a:t>
            </a:r>
            <a:r>
              <a:rPr lang="fi-FI" sz="1800" dirty="0" err="1"/>
              <a:t>work</a:t>
            </a:r>
            <a:r>
              <a:rPr lang="fi-FI" sz="1800" dirty="0"/>
              <a:t> </a:t>
            </a:r>
            <a:r>
              <a:rPr lang="fi-FI" sz="1800" dirty="0" err="1"/>
              <a:t>implemented</a:t>
            </a:r>
            <a:r>
              <a:rPr lang="fi-FI" sz="1800" dirty="0"/>
              <a:t> </a:t>
            </a:r>
            <a:r>
              <a:rPr lang="fi-FI" sz="1800" i="1" dirty="0"/>
              <a:t>in </a:t>
            </a:r>
            <a:r>
              <a:rPr lang="fi-FI" sz="1800" i="1" dirty="0" err="1"/>
              <a:t>few</a:t>
            </a:r>
            <a:r>
              <a:rPr lang="fi-FI" sz="1800" i="1" dirty="0"/>
              <a:t> </a:t>
            </a:r>
            <a:r>
              <a:rPr lang="fi-FI" sz="1800" i="1" dirty="0" err="1"/>
              <a:t>days</a:t>
            </a:r>
            <a:r>
              <a:rPr lang="fi-FI" sz="1800" i="1" dirty="0"/>
              <a:t> </a:t>
            </a:r>
            <a:r>
              <a:rPr lang="fi-FI" sz="1800" dirty="0"/>
              <a:t>(!). </a:t>
            </a:r>
          </a:p>
          <a:p>
            <a:r>
              <a:rPr lang="fi-FI" sz="1800" b="1" dirty="0"/>
              <a:t>Client </a:t>
            </a:r>
            <a:r>
              <a:rPr lang="fi-FI" sz="1800" b="1" dirty="0" err="1"/>
              <a:t>program</a:t>
            </a:r>
            <a:r>
              <a:rPr lang="fi-FI" sz="1800" b="1" dirty="0"/>
              <a:t> </a:t>
            </a:r>
            <a:r>
              <a:rPr lang="fi-FI" sz="1800" b="1" dirty="0" err="1"/>
              <a:t>started</a:t>
            </a:r>
            <a:r>
              <a:rPr lang="fi-FI" sz="1800" b="1" dirty="0"/>
              <a:t>. </a:t>
            </a:r>
            <a:r>
              <a:rPr lang="fi-FI" sz="1800" dirty="0"/>
              <a:t>Kela </a:t>
            </a:r>
            <a:r>
              <a:rPr lang="fi-FI" sz="1800" dirty="0" err="1"/>
              <a:t>will</a:t>
            </a:r>
            <a:r>
              <a:rPr lang="fi-FI" sz="1800" dirty="0"/>
              <a:t> </a:t>
            </a:r>
            <a:r>
              <a:rPr lang="fi-FI" sz="1800" dirty="0" err="1"/>
              <a:t>learn</a:t>
            </a:r>
            <a:r>
              <a:rPr lang="fi-FI" sz="1800" dirty="0"/>
              <a:t> and </a:t>
            </a:r>
            <a:r>
              <a:rPr lang="fi-FI" sz="1800" dirty="0" err="1"/>
              <a:t>study</a:t>
            </a:r>
            <a:r>
              <a:rPr lang="fi-FI" sz="1800" dirty="0"/>
              <a:t> </a:t>
            </a:r>
            <a:r>
              <a:rPr lang="fi-FI" sz="1800" dirty="0" err="1"/>
              <a:t>needs</a:t>
            </a:r>
            <a:r>
              <a:rPr lang="fi-FI" sz="1800" dirty="0"/>
              <a:t> </a:t>
            </a:r>
            <a:r>
              <a:rPr lang="fi-FI" sz="1800" dirty="0" err="1"/>
              <a:t>deeper</a:t>
            </a:r>
            <a:r>
              <a:rPr lang="fi-FI" sz="1800" dirty="0"/>
              <a:t> and </a:t>
            </a:r>
            <a:r>
              <a:rPr lang="fi-FI" sz="1800" dirty="0" err="1"/>
              <a:t>effective</a:t>
            </a:r>
            <a:r>
              <a:rPr lang="fi-FI" sz="1800" dirty="0"/>
              <a:t> </a:t>
            </a:r>
            <a:r>
              <a:rPr lang="fi-FI" sz="1800" dirty="0" err="1"/>
              <a:t>way</a:t>
            </a:r>
            <a:r>
              <a:rPr lang="fi-FI" sz="1800" dirty="0"/>
              <a:t>. Kela </a:t>
            </a:r>
            <a:r>
              <a:rPr lang="fi-FI" sz="1800" dirty="0" err="1"/>
              <a:t>started</a:t>
            </a:r>
            <a:r>
              <a:rPr lang="fi-FI" sz="1800" dirty="0"/>
              <a:t> </a:t>
            </a:r>
            <a:r>
              <a:rPr lang="fi-FI" sz="1800" dirty="0" err="1"/>
              <a:t>experiment</a:t>
            </a:r>
            <a:r>
              <a:rPr lang="fi-FI" sz="1800" dirty="0"/>
              <a:t> for </a:t>
            </a:r>
            <a:r>
              <a:rPr lang="fi-FI" sz="1800" dirty="0" err="1"/>
              <a:t>client</a:t>
            </a:r>
            <a:r>
              <a:rPr lang="fi-FI" sz="1800" dirty="0"/>
              <a:t> </a:t>
            </a:r>
            <a:r>
              <a:rPr lang="fi-FI" sz="1800" dirty="0" err="1"/>
              <a:t>segmentation</a:t>
            </a:r>
            <a:r>
              <a:rPr lang="fi-FI" sz="1800" dirty="0"/>
              <a:t> to </a:t>
            </a:r>
            <a:r>
              <a:rPr lang="fi-FI" sz="1800" dirty="0" err="1"/>
              <a:t>create</a:t>
            </a:r>
            <a:r>
              <a:rPr lang="fi-FI" sz="1800" dirty="0"/>
              <a:t> </a:t>
            </a:r>
            <a:r>
              <a:rPr lang="fi-FI" sz="1800" dirty="0" err="1"/>
              <a:t>better</a:t>
            </a:r>
            <a:r>
              <a:rPr lang="fi-FI" sz="1800" dirty="0"/>
              <a:t> </a:t>
            </a:r>
            <a:r>
              <a:rPr lang="fi-FI" sz="1800" dirty="0" err="1"/>
              <a:t>services</a:t>
            </a:r>
            <a:r>
              <a:rPr lang="fi-FI" sz="1800" dirty="0"/>
              <a:t> </a:t>
            </a:r>
            <a:r>
              <a:rPr lang="fi-FI" sz="1800" dirty="0" err="1"/>
              <a:t>by</a:t>
            </a:r>
            <a:r>
              <a:rPr lang="fi-FI" sz="1800" dirty="0"/>
              <a:t> </a:t>
            </a:r>
            <a:r>
              <a:rPr lang="fi-FI" sz="1800" dirty="0" err="1"/>
              <a:t>information</a:t>
            </a:r>
            <a:r>
              <a:rPr lang="fi-FI" sz="1800" dirty="0"/>
              <a:t> and </a:t>
            </a:r>
            <a:r>
              <a:rPr lang="fi-FI" sz="1800" dirty="0" err="1"/>
              <a:t>knowledge</a:t>
            </a:r>
            <a:r>
              <a:rPr lang="fi-FI" sz="1800" dirty="0"/>
              <a:t>. </a:t>
            </a:r>
            <a:r>
              <a:rPr lang="fi-FI" sz="1800" b="1" dirty="0" err="1"/>
              <a:t>Aim</a:t>
            </a:r>
            <a:r>
              <a:rPr lang="fi-FI" sz="1800" b="1" dirty="0"/>
              <a:t> is </a:t>
            </a:r>
            <a:r>
              <a:rPr lang="fi-FI" sz="1800" b="1" dirty="0" err="1"/>
              <a:t>meet</a:t>
            </a:r>
            <a:r>
              <a:rPr lang="fi-FI" sz="1800" b="1" dirty="0"/>
              <a:t> </a:t>
            </a:r>
            <a:r>
              <a:rPr lang="fi-FI" sz="1800" b="1" dirty="0" err="1"/>
              <a:t>clients</a:t>
            </a:r>
            <a:r>
              <a:rPr lang="fi-FI" sz="1800" b="1" dirty="0"/>
              <a:t> </a:t>
            </a:r>
            <a:r>
              <a:rPr lang="fi-FI" sz="1800" b="1" dirty="0" err="1"/>
              <a:t>needs</a:t>
            </a:r>
            <a:r>
              <a:rPr lang="fi-FI" sz="1800" b="1" dirty="0"/>
              <a:t> </a:t>
            </a:r>
            <a:r>
              <a:rPr lang="fi-FI" sz="1800" b="1" dirty="0" err="1"/>
              <a:t>more</a:t>
            </a:r>
            <a:r>
              <a:rPr lang="fi-FI" sz="1800" b="1" dirty="0"/>
              <a:t> </a:t>
            </a:r>
            <a:r>
              <a:rPr lang="fi-FI" sz="1800" b="1" dirty="0" err="1"/>
              <a:t>individually</a:t>
            </a:r>
            <a:r>
              <a:rPr lang="fi-FI" sz="1800" b="1" dirty="0"/>
              <a:t> in </a:t>
            </a:r>
            <a:r>
              <a:rPr lang="fi-FI" sz="1800" b="1" dirty="0" err="1"/>
              <a:t>future</a:t>
            </a:r>
            <a:r>
              <a:rPr lang="fi-FI" sz="1800" b="1" dirty="0"/>
              <a:t> </a:t>
            </a:r>
            <a:r>
              <a:rPr lang="fi-FI" sz="1800" b="1" dirty="0" err="1"/>
              <a:t>too</a:t>
            </a:r>
            <a:r>
              <a:rPr lang="fi-FI" sz="1800" b="1" dirty="0"/>
              <a:t>. </a:t>
            </a:r>
          </a:p>
          <a:p>
            <a:r>
              <a:rPr lang="fi-FI" sz="1800" b="1" dirty="0"/>
              <a:t>Kela </a:t>
            </a:r>
            <a:r>
              <a:rPr lang="fi-FI" sz="1800" b="1" dirty="0" err="1"/>
              <a:t>deepens</a:t>
            </a:r>
            <a:r>
              <a:rPr lang="fi-FI" sz="1800" b="1" dirty="0"/>
              <a:t> </a:t>
            </a:r>
            <a:r>
              <a:rPr lang="fi-FI" sz="1800" b="1" dirty="0" err="1"/>
              <a:t>co-working</a:t>
            </a:r>
            <a:r>
              <a:rPr lang="fi-FI" sz="1800" b="1" dirty="0"/>
              <a:t> </a:t>
            </a:r>
            <a:r>
              <a:rPr lang="fi-FI" sz="1800" b="1" dirty="0" err="1"/>
              <a:t>with</a:t>
            </a:r>
            <a:r>
              <a:rPr lang="fi-FI" sz="1800" b="1" dirty="0"/>
              <a:t> </a:t>
            </a:r>
            <a:r>
              <a:rPr lang="fi-FI" sz="1800" b="1" dirty="0" err="1"/>
              <a:t>partners</a:t>
            </a:r>
            <a:r>
              <a:rPr lang="fi-FI" sz="1800" b="1" dirty="0"/>
              <a:t> </a:t>
            </a:r>
            <a:r>
              <a:rPr lang="fi-FI" sz="1800" dirty="0"/>
              <a:t>for </a:t>
            </a:r>
            <a:r>
              <a:rPr lang="fi-FI" sz="1800" dirty="0" err="1"/>
              <a:t>example</a:t>
            </a:r>
            <a:r>
              <a:rPr lang="fi-FI" sz="1800" dirty="0"/>
              <a:t> in </a:t>
            </a:r>
            <a:r>
              <a:rPr lang="fi-FI" sz="1800" dirty="0" err="1"/>
              <a:t>situations</a:t>
            </a:r>
            <a:r>
              <a:rPr lang="fi-FI" sz="1800" dirty="0"/>
              <a:t> </a:t>
            </a:r>
            <a:r>
              <a:rPr lang="fi-FI" sz="1800" dirty="0" err="1"/>
              <a:t>when</a:t>
            </a:r>
            <a:r>
              <a:rPr lang="fi-FI" sz="1800" dirty="0"/>
              <a:t> </a:t>
            </a:r>
            <a:r>
              <a:rPr lang="fi-FI" sz="1800" dirty="0" err="1"/>
              <a:t>clients</a:t>
            </a:r>
            <a:r>
              <a:rPr lang="fi-FI" sz="1800" dirty="0"/>
              <a:t> </a:t>
            </a:r>
            <a:r>
              <a:rPr lang="fi-FI" sz="1800" dirty="0" err="1"/>
              <a:t>need</a:t>
            </a:r>
            <a:r>
              <a:rPr lang="fi-FI" sz="1800" dirty="0"/>
              <a:t> </a:t>
            </a:r>
            <a:r>
              <a:rPr lang="fi-FI" sz="1800" dirty="0" err="1"/>
              <a:t>more</a:t>
            </a:r>
            <a:r>
              <a:rPr lang="fi-FI" sz="1800" dirty="0"/>
              <a:t> help (no </a:t>
            </a:r>
            <a:r>
              <a:rPr lang="fi-FI" sz="1800" dirty="0" err="1"/>
              <a:t>income</a:t>
            </a:r>
            <a:r>
              <a:rPr lang="fi-FI" sz="1800" dirty="0"/>
              <a:t>, </a:t>
            </a:r>
            <a:r>
              <a:rPr lang="fi-FI" sz="1800" dirty="0" err="1"/>
              <a:t>social</a:t>
            </a:r>
            <a:r>
              <a:rPr lang="fi-FI" sz="1800" dirty="0"/>
              <a:t> </a:t>
            </a:r>
            <a:r>
              <a:rPr lang="fi-FI" sz="1800" dirty="0" err="1"/>
              <a:t>risks</a:t>
            </a:r>
            <a:r>
              <a:rPr lang="fi-FI" sz="1800" dirty="0"/>
              <a:t> </a:t>
            </a:r>
            <a:r>
              <a:rPr lang="fi-FI" sz="1800" dirty="0" err="1"/>
              <a:t>seen</a:t>
            </a:r>
            <a:r>
              <a:rPr lang="fi-FI" sz="1800" dirty="0"/>
              <a:t> + </a:t>
            </a:r>
            <a:r>
              <a:rPr lang="fi-FI" sz="1800" dirty="0" err="1"/>
              <a:t>Multiprofessional</a:t>
            </a:r>
            <a:r>
              <a:rPr lang="fi-FI" sz="1800" dirty="0"/>
              <a:t> </a:t>
            </a:r>
            <a:r>
              <a:rPr lang="fi-FI" sz="1800" dirty="0" err="1"/>
              <a:t>work</a:t>
            </a:r>
            <a:r>
              <a:rPr lang="fi-FI" sz="1800" dirty="0"/>
              <a:t> </a:t>
            </a:r>
            <a:r>
              <a:rPr lang="fi-FI" sz="1800" dirty="0" err="1"/>
              <a:t>approach</a:t>
            </a:r>
            <a:r>
              <a:rPr lang="fi-FI" sz="1800" dirty="0"/>
              <a:t>/MAP). </a:t>
            </a:r>
          </a:p>
          <a:p>
            <a:r>
              <a:rPr lang="fi-FI" sz="1800" b="1" dirty="0"/>
              <a:t>Kela is </a:t>
            </a:r>
            <a:r>
              <a:rPr lang="fi-FI" sz="1800" b="1" dirty="0" err="1"/>
              <a:t>active</a:t>
            </a:r>
            <a:r>
              <a:rPr lang="fi-FI" sz="1800" b="1" dirty="0"/>
              <a:t> </a:t>
            </a:r>
            <a:r>
              <a:rPr lang="fi-FI" sz="1800" b="1" dirty="0" err="1"/>
              <a:t>participant</a:t>
            </a:r>
            <a:r>
              <a:rPr lang="fi-FI" sz="1800" b="1" dirty="0"/>
              <a:t> in </a:t>
            </a:r>
            <a:r>
              <a:rPr lang="fi-FI" sz="1800" b="1" dirty="0" err="1"/>
              <a:t>structural</a:t>
            </a:r>
            <a:r>
              <a:rPr lang="fi-FI" sz="1800" b="1" dirty="0"/>
              <a:t> </a:t>
            </a:r>
            <a:r>
              <a:rPr lang="fi-FI" sz="1800" b="1" dirty="0" err="1"/>
              <a:t>devoloping</a:t>
            </a:r>
            <a:r>
              <a:rPr lang="fi-FI" sz="1800" b="1" dirty="0"/>
              <a:t> </a:t>
            </a:r>
            <a:r>
              <a:rPr lang="fi-FI" sz="1800" b="1" dirty="0" err="1"/>
              <a:t>services</a:t>
            </a:r>
            <a:r>
              <a:rPr lang="fi-FI" sz="1800" b="1" dirty="0"/>
              <a:t> and </a:t>
            </a:r>
            <a:r>
              <a:rPr lang="fi-FI" sz="1800" b="1" dirty="0" err="1"/>
              <a:t>legislation</a:t>
            </a:r>
            <a:r>
              <a:rPr lang="fi-FI" sz="1800" b="1" dirty="0"/>
              <a:t> (</a:t>
            </a:r>
            <a:r>
              <a:rPr lang="fi-FI" sz="1800" b="1" dirty="0" err="1"/>
              <a:t>new</a:t>
            </a:r>
            <a:r>
              <a:rPr lang="fi-FI" sz="1800" b="1" dirty="0"/>
              <a:t> </a:t>
            </a:r>
            <a:r>
              <a:rPr lang="fi-FI" sz="1800" b="1" dirty="0" err="1"/>
              <a:t>social</a:t>
            </a:r>
            <a:r>
              <a:rPr lang="fi-FI" sz="1800" b="1" dirty="0"/>
              <a:t> </a:t>
            </a:r>
            <a:r>
              <a:rPr lang="fi-FI" sz="1800" b="1" dirty="0" err="1"/>
              <a:t>assistance</a:t>
            </a:r>
            <a:r>
              <a:rPr lang="fi-FI" sz="1800" b="1" dirty="0"/>
              <a:t> </a:t>
            </a:r>
            <a:r>
              <a:rPr lang="fi-FI" sz="1800" b="1" dirty="0" err="1"/>
              <a:t>law</a:t>
            </a:r>
            <a:r>
              <a:rPr lang="fi-FI" sz="1800" b="1" dirty="0"/>
              <a:t> + </a:t>
            </a:r>
            <a:r>
              <a:rPr lang="fi-FI" sz="1800" b="1" dirty="0" err="1"/>
              <a:t>social</a:t>
            </a:r>
            <a:r>
              <a:rPr lang="fi-FI" sz="1800" b="1" dirty="0"/>
              <a:t> </a:t>
            </a:r>
            <a:r>
              <a:rPr lang="fi-FI" sz="1800" b="1" dirty="0" err="1"/>
              <a:t>security</a:t>
            </a:r>
            <a:r>
              <a:rPr lang="fi-FI" sz="1800" b="1" dirty="0"/>
              <a:t> </a:t>
            </a:r>
            <a:r>
              <a:rPr lang="fi-FI" sz="1800" b="1" dirty="0" err="1"/>
              <a:t>changes</a:t>
            </a:r>
            <a:r>
              <a:rPr lang="fi-FI" sz="1800" b="1" dirty="0"/>
              <a:t>) </a:t>
            </a:r>
          </a:p>
        </p:txBody>
      </p:sp>
      <p:sp>
        <p:nvSpPr>
          <p:cNvPr id="3" name="Otsikko 2"/>
          <p:cNvSpPr>
            <a:spLocks noGrp="1"/>
          </p:cNvSpPr>
          <p:nvPr>
            <p:ph type="title"/>
          </p:nvPr>
        </p:nvSpPr>
        <p:spPr>
          <a:xfrm>
            <a:off x="542478" y="499730"/>
            <a:ext cx="5018351" cy="701748"/>
          </a:xfrm>
          <a:solidFill>
            <a:srgbClr val="FFC000"/>
          </a:solidFill>
        </p:spPr>
        <p:txBody>
          <a:bodyPr/>
          <a:lstStyle/>
          <a:p>
            <a:r>
              <a:rPr lang="fi-FI" b="1" dirty="0" err="1"/>
              <a:t>What</a:t>
            </a:r>
            <a:r>
              <a:rPr lang="fi-FI" b="1" dirty="0"/>
              <a:t> </a:t>
            </a:r>
            <a:r>
              <a:rPr lang="fi-FI" b="1" dirty="0" err="1"/>
              <a:t>does</a:t>
            </a:r>
            <a:r>
              <a:rPr lang="fi-FI" b="1" dirty="0"/>
              <a:t> and </a:t>
            </a:r>
            <a:r>
              <a:rPr lang="fi-FI" b="1" dirty="0" err="1"/>
              <a:t>did</a:t>
            </a:r>
            <a:r>
              <a:rPr lang="fi-FI" b="1" dirty="0"/>
              <a:t> Kela</a:t>
            </a:r>
            <a:r>
              <a:rPr lang="fi-FI" dirty="0"/>
              <a:t>?</a:t>
            </a:r>
          </a:p>
        </p:txBody>
      </p:sp>
      <p:sp>
        <p:nvSpPr>
          <p:cNvPr id="4" name="Tekstiruutu 3"/>
          <p:cNvSpPr txBox="1"/>
          <p:nvPr/>
        </p:nvSpPr>
        <p:spPr>
          <a:xfrm>
            <a:off x="425302" y="5699051"/>
            <a:ext cx="5358810" cy="1323439"/>
          </a:xfrm>
          <a:prstGeom prst="rect">
            <a:avLst/>
          </a:prstGeom>
          <a:solidFill>
            <a:srgbClr val="92D050"/>
          </a:solidFill>
        </p:spPr>
        <p:txBody>
          <a:bodyPr wrap="square" rtlCol="0">
            <a:spAutoFit/>
          </a:bodyPr>
          <a:lstStyle/>
          <a:p>
            <a:r>
              <a:rPr lang="fi-FI" sz="2000" b="1" dirty="0" err="1"/>
              <a:t>Corona</a:t>
            </a:r>
            <a:r>
              <a:rPr lang="fi-FI" sz="2000" b="1" dirty="0"/>
              <a:t> </a:t>
            </a:r>
            <a:r>
              <a:rPr lang="fi-FI" sz="2000" b="1" dirty="0" err="1"/>
              <a:t>testeded</a:t>
            </a:r>
            <a:r>
              <a:rPr lang="fi-FI" sz="2000" b="1" dirty="0"/>
              <a:t> </a:t>
            </a:r>
            <a:r>
              <a:rPr lang="fi-FI" sz="2000" b="1" dirty="0" err="1"/>
              <a:t>our</a:t>
            </a:r>
            <a:r>
              <a:rPr lang="fi-FI" sz="2000" b="1" dirty="0"/>
              <a:t> </a:t>
            </a:r>
            <a:r>
              <a:rPr lang="fi-FI" sz="2000" b="1" dirty="0" err="1"/>
              <a:t>values</a:t>
            </a:r>
            <a:r>
              <a:rPr lang="fi-FI" sz="2000" b="1" dirty="0"/>
              <a:t>, </a:t>
            </a:r>
            <a:r>
              <a:rPr lang="fi-FI" sz="2000" b="1" dirty="0" err="1"/>
              <a:t>abilility</a:t>
            </a:r>
            <a:r>
              <a:rPr lang="fi-FI" sz="2000" b="1" dirty="0"/>
              <a:t> to </a:t>
            </a:r>
            <a:r>
              <a:rPr lang="fi-FI" sz="2000" b="1" dirty="0" err="1"/>
              <a:t>function</a:t>
            </a:r>
            <a:r>
              <a:rPr lang="fi-FI" sz="2000" b="1" dirty="0"/>
              <a:t> and act  - </a:t>
            </a:r>
            <a:r>
              <a:rPr lang="fi-FI" sz="2000" b="1" dirty="0" err="1"/>
              <a:t>resilience</a:t>
            </a:r>
            <a:r>
              <a:rPr lang="fi-FI" sz="2000" b="1" dirty="0"/>
              <a:t> and </a:t>
            </a:r>
            <a:r>
              <a:rPr lang="fi-FI" sz="2000" b="1" dirty="0" err="1"/>
              <a:t>foremost</a:t>
            </a:r>
            <a:r>
              <a:rPr lang="fi-FI" sz="2000" b="1" dirty="0"/>
              <a:t> </a:t>
            </a:r>
            <a:r>
              <a:rPr lang="fi-FI" sz="2000" b="1" dirty="0" err="1"/>
              <a:t>trust</a:t>
            </a:r>
            <a:r>
              <a:rPr lang="fi-FI" sz="2000" b="1" dirty="0"/>
              <a:t> </a:t>
            </a:r>
            <a:r>
              <a:rPr lang="fi-FI" sz="2000" b="1" dirty="0" err="1"/>
              <a:t>ourselves</a:t>
            </a:r>
            <a:r>
              <a:rPr lang="fi-FI" sz="2000" b="1" dirty="0"/>
              <a:t>, </a:t>
            </a:r>
            <a:r>
              <a:rPr lang="fi-FI" sz="2000" b="1" dirty="0" err="1"/>
              <a:t>clients</a:t>
            </a:r>
            <a:r>
              <a:rPr lang="fi-FI" sz="2000" b="1" dirty="0"/>
              <a:t> and </a:t>
            </a:r>
            <a:r>
              <a:rPr lang="fi-FI" sz="2000" b="1" dirty="0" err="1"/>
              <a:t>partners</a:t>
            </a:r>
            <a:r>
              <a:rPr lang="fi-FI" sz="2000" b="1" dirty="0"/>
              <a:t>. </a:t>
            </a:r>
            <a:r>
              <a:rPr lang="fi-FI" sz="2000" b="1" dirty="0" err="1"/>
              <a:t>War</a:t>
            </a:r>
            <a:r>
              <a:rPr lang="fi-FI" sz="2000" b="1" dirty="0"/>
              <a:t> in </a:t>
            </a:r>
            <a:r>
              <a:rPr lang="fi-FI" sz="2000" b="1" dirty="0" err="1"/>
              <a:t>Ukraine</a:t>
            </a:r>
            <a:r>
              <a:rPr lang="fi-FI" sz="2000" b="1" dirty="0"/>
              <a:t> made </a:t>
            </a:r>
            <a:r>
              <a:rPr lang="fi-FI" sz="2000" b="1" dirty="0" err="1"/>
              <a:t>more</a:t>
            </a:r>
            <a:r>
              <a:rPr lang="fi-FI" sz="2000" b="1" dirty="0"/>
              <a:t> </a:t>
            </a:r>
            <a:r>
              <a:rPr lang="fi-FI" sz="2000" b="1" dirty="0" err="1"/>
              <a:t>changes</a:t>
            </a:r>
            <a:r>
              <a:rPr lang="fi-FI" sz="2000" b="1" dirty="0"/>
              <a:t> to </a:t>
            </a:r>
            <a:r>
              <a:rPr lang="fi-FI" sz="2000" b="1" dirty="0" err="1"/>
              <a:t>our</a:t>
            </a:r>
            <a:r>
              <a:rPr lang="fi-FI" sz="2000" b="1" dirty="0"/>
              <a:t> </a:t>
            </a:r>
            <a:r>
              <a:rPr lang="fi-FI" sz="2000" b="1" dirty="0" err="1"/>
              <a:t>work</a:t>
            </a:r>
            <a:r>
              <a:rPr lang="fi-FI" sz="2000" b="1" dirty="0"/>
              <a:t>. </a:t>
            </a:r>
          </a:p>
        </p:txBody>
      </p:sp>
    </p:spTree>
    <p:extLst>
      <p:ext uri="{BB962C8B-B14F-4D97-AF65-F5344CB8AC3E}">
        <p14:creationId xmlns:p14="http://schemas.microsoft.com/office/powerpoint/2010/main" val="430419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B3AE9D7-5256-42C5-8B44-8EEB60A71D26}"/>
              </a:ext>
            </a:extLst>
          </p:cNvPr>
          <p:cNvSpPr>
            <a:spLocks noGrp="1"/>
          </p:cNvSpPr>
          <p:nvPr>
            <p:ph type="ctrTitle"/>
          </p:nvPr>
        </p:nvSpPr>
        <p:spPr>
          <a:xfrm>
            <a:off x="1130552" y="411310"/>
            <a:ext cx="2446025" cy="864000"/>
          </a:xfrm>
        </p:spPr>
        <p:txBody>
          <a:bodyPr/>
          <a:lstStyle/>
          <a:p>
            <a:r>
              <a:rPr lang="fi-FI" sz="4000" b="1" dirty="0"/>
              <a:t>Covid-19:</a:t>
            </a:r>
            <a:endParaRPr lang="fi-FI" dirty="0"/>
          </a:p>
        </p:txBody>
      </p:sp>
      <p:sp>
        <p:nvSpPr>
          <p:cNvPr id="3" name="Alaotsikko 2">
            <a:extLst>
              <a:ext uri="{FF2B5EF4-FFF2-40B4-BE49-F238E27FC236}">
                <a16:creationId xmlns:a16="http://schemas.microsoft.com/office/drawing/2014/main" id="{F5E132FB-6123-4B85-A568-9C301E352AF4}"/>
              </a:ext>
            </a:extLst>
          </p:cNvPr>
          <p:cNvSpPr>
            <a:spLocks noGrp="1"/>
          </p:cNvSpPr>
          <p:nvPr>
            <p:ph type="subTitle" idx="1"/>
          </p:nvPr>
        </p:nvSpPr>
        <p:spPr>
          <a:xfrm>
            <a:off x="717630" y="1400537"/>
            <a:ext cx="11030674" cy="1251523"/>
          </a:xfrm>
        </p:spPr>
        <p:txBody>
          <a:bodyPr/>
          <a:lstStyle/>
          <a:p>
            <a:pPr algn="l"/>
            <a:r>
              <a:rPr lang="fi-FI" sz="2400" b="1" dirty="0" err="1"/>
              <a:t>Finnish</a:t>
            </a:r>
            <a:r>
              <a:rPr lang="fi-FI" sz="2400" b="1" dirty="0"/>
              <a:t> </a:t>
            </a:r>
            <a:r>
              <a:rPr lang="fi-FI" sz="2400" b="1" dirty="0" err="1"/>
              <a:t>social</a:t>
            </a:r>
            <a:r>
              <a:rPr lang="fi-FI" sz="2400" b="1" dirty="0"/>
              <a:t> </a:t>
            </a:r>
            <a:r>
              <a:rPr lang="fi-FI" sz="2400" b="1" dirty="0" err="1"/>
              <a:t>security</a:t>
            </a:r>
            <a:r>
              <a:rPr lang="fi-FI" sz="2400" b="1" dirty="0"/>
              <a:t> </a:t>
            </a:r>
            <a:r>
              <a:rPr lang="fi-FI" sz="2400" b="1" dirty="0" err="1"/>
              <a:t>withstood</a:t>
            </a:r>
            <a:r>
              <a:rPr lang="fi-FI" sz="2400" b="1" dirty="0"/>
              <a:t> </a:t>
            </a:r>
            <a:r>
              <a:rPr lang="fi-FI" sz="2400" b="1" dirty="0" err="1"/>
              <a:t>the</a:t>
            </a:r>
            <a:r>
              <a:rPr lang="fi-FI" sz="2400" b="1" dirty="0"/>
              <a:t> </a:t>
            </a:r>
            <a:r>
              <a:rPr lang="fi-FI" sz="2400" b="1" dirty="0" err="1"/>
              <a:t>pandemic</a:t>
            </a:r>
            <a:r>
              <a:rPr lang="fi-FI" sz="2400" dirty="0"/>
              <a:t>: </a:t>
            </a:r>
            <a:r>
              <a:rPr lang="fi-FI" sz="2400" dirty="0" err="1"/>
              <a:t>importance</a:t>
            </a:r>
            <a:r>
              <a:rPr lang="fi-FI" sz="2400" dirty="0"/>
              <a:t> of </a:t>
            </a:r>
            <a:r>
              <a:rPr lang="fi-FI" sz="2400" dirty="0" err="1"/>
              <a:t>communication</a:t>
            </a:r>
            <a:r>
              <a:rPr lang="fi-FI" sz="2400" dirty="0"/>
              <a:t> (</a:t>
            </a:r>
            <a:r>
              <a:rPr lang="fi-FI" sz="2400" dirty="0" err="1"/>
              <a:t>different</a:t>
            </a:r>
            <a:r>
              <a:rPr lang="fi-FI" sz="2400" dirty="0"/>
              <a:t> </a:t>
            </a:r>
            <a:r>
              <a:rPr lang="fi-FI" sz="2400" dirty="0" err="1"/>
              <a:t>channels</a:t>
            </a:r>
            <a:r>
              <a:rPr lang="fi-FI" sz="2400" dirty="0"/>
              <a:t>, </a:t>
            </a:r>
            <a:r>
              <a:rPr lang="fi-FI" sz="2400" dirty="0" err="1"/>
              <a:t>different</a:t>
            </a:r>
            <a:r>
              <a:rPr lang="fi-FI" sz="2400" dirty="0"/>
              <a:t> </a:t>
            </a:r>
            <a:r>
              <a:rPr lang="fi-FI" sz="2400" dirty="0" err="1"/>
              <a:t>languages</a:t>
            </a:r>
            <a:r>
              <a:rPr lang="fi-FI" sz="2400" dirty="0"/>
              <a:t> etc.) </a:t>
            </a:r>
          </a:p>
          <a:p>
            <a:pPr algn="l"/>
            <a:r>
              <a:rPr lang="fi-FI" sz="2400" dirty="0" err="1"/>
              <a:t>During</a:t>
            </a:r>
            <a:r>
              <a:rPr lang="fi-FI" sz="2400" dirty="0"/>
              <a:t> </a:t>
            </a:r>
            <a:r>
              <a:rPr lang="fi-FI" sz="2400" dirty="0" err="1"/>
              <a:t>the</a:t>
            </a:r>
            <a:r>
              <a:rPr lang="fi-FI" sz="2400" dirty="0"/>
              <a:t> </a:t>
            </a:r>
            <a:r>
              <a:rPr lang="fi-FI" sz="2400" dirty="0" err="1"/>
              <a:t>pandemic</a:t>
            </a:r>
            <a:r>
              <a:rPr lang="fi-FI" sz="2400" dirty="0"/>
              <a:t>, Kela made </a:t>
            </a:r>
            <a:r>
              <a:rPr lang="fi-FI" sz="2400" dirty="0" err="1"/>
              <a:t>several</a:t>
            </a:r>
            <a:r>
              <a:rPr lang="fi-FI" sz="2400" dirty="0"/>
              <a:t> </a:t>
            </a:r>
            <a:r>
              <a:rPr lang="fi-FI" sz="2400" dirty="0" err="1"/>
              <a:t>temporary</a:t>
            </a:r>
            <a:r>
              <a:rPr lang="fi-FI" sz="2400" dirty="0"/>
              <a:t> </a:t>
            </a:r>
            <a:r>
              <a:rPr lang="fi-FI" sz="2400" dirty="0" err="1"/>
              <a:t>changes</a:t>
            </a:r>
            <a:r>
              <a:rPr lang="fi-FI" sz="2400" dirty="0"/>
              <a:t> in </a:t>
            </a:r>
            <a:r>
              <a:rPr lang="fi-FI" sz="2400" dirty="0" err="1"/>
              <a:t>different</a:t>
            </a:r>
            <a:r>
              <a:rPr lang="fi-FI" sz="2400" dirty="0"/>
              <a:t> </a:t>
            </a:r>
            <a:r>
              <a:rPr lang="fi-FI" sz="2400" dirty="0" err="1"/>
              <a:t>benetits</a:t>
            </a:r>
            <a:r>
              <a:rPr lang="fi-FI" sz="2400" dirty="0"/>
              <a:t> &amp; </a:t>
            </a:r>
            <a:r>
              <a:rPr lang="fi-FI" sz="2400" dirty="0" err="1"/>
              <a:t>services</a:t>
            </a:r>
            <a:r>
              <a:rPr lang="fi-FI" sz="2400" dirty="0"/>
              <a:t>. </a:t>
            </a:r>
          </a:p>
          <a:p>
            <a:pPr algn="l"/>
            <a:r>
              <a:rPr lang="fi-FI" sz="2400" b="1" dirty="0"/>
              <a:t>New </a:t>
            </a:r>
            <a:r>
              <a:rPr lang="fi-FI" sz="2400" b="1" dirty="0" err="1"/>
              <a:t>temporary</a:t>
            </a:r>
            <a:r>
              <a:rPr lang="fi-FI" sz="2400" b="1" dirty="0"/>
              <a:t> </a:t>
            </a:r>
            <a:r>
              <a:rPr lang="fi-FI" sz="2400" b="1" dirty="0" err="1"/>
              <a:t>benefit</a:t>
            </a:r>
            <a:r>
              <a:rPr lang="fi-FI" sz="2400" dirty="0"/>
              <a:t>: </a:t>
            </a:r>
            <a:r>
              <a:rPr lang="fi-FI" sz="2400" dirty="0" err="1"/>
              <a:t>Temporary</a:t>
            </a:r>
            <a:r>
              <a:rPr lang="fi-FI" sz="2400" dirty="0"/>
              <a:t> </a:t>
            </a:r>
            <a:r>
              <a:rPr lang="fi-FI" sz="2400" dirty="0" err="1"/>
              <a:t>financial</a:t>
            </a:r>
            <a:r>
              <a:rPr lang="fi-FI" sz="2400" dirty="0"/>
              <a:t> </a:t>
            </a:r>
            <a:r>
              <a:rPr lang="fi-FI" sz="2400" dirty="0" err="1"/>
              <a:t>assistance</a:t>
            </a:r>
            <a:r>
              <a:rPr lang="fi-FI" sz="2400" dirty="0"/>
              <a:t> </a:t>
            </a:r>
            <a:r>
              <a:rPr lang="fi-FI" sz="2400" dirty="0" err="1"/>
              <a:t>due</a:t>
            </a:r>
            <a:r>
              <a:rPr lang="fi-FI" sz="2400" dirty="0"/>
              <a:t> </a:t>
            </a:r>
            <a:r>
              <a:rPr lang="fi-FI" sz="2400" dirty="0" err="1"/>
              <a:t>pandemis</a:t>
            </a:r>
            <a:r>
              <a:rPr lang="fi-FI" sz="2400" dirty="0"/>
              <a:t> </a:t>
            </a:r>
            <a:r>
              <a:rPr lang="fi-FI" sz="2400" dirty="0" err="1"/>
              <a:t>outbreak</a:t>
            </a:r>
            <a:r>
              <a:rPr lang="fi-FI" sz="2400" dirty="0"/>
              <a:t> (</a:t>
            </a:r>
            <a:r>
              <a:rPr lang="fi-FI" sz="2400" dirty="0" err="1"/>
              <a:t>ended</a:t>
            </a:r>
            <a:r>
              <a:rPr lang="fi-FI" sz="2400" dirty="0"/>
              <a:t>), </a:t>
            </a:r>
            <a:r>
              <a:rPr lang="fi-FI" sz="2400" dirty="0" err="1"/>
              <a:t>Reimbursements</a:t>
            </a:r>
            <a:r>
              <a:rPr lang="fi-FI" sz="2400" dirty="0"/>
              <a:t> (</a:t>
            </a:r>
            <a:r>
              <a:rPr lang="fi-FI" sz="2400" dirty="0" err="1"/>
              <a:t>ended</a:t>
            </a:r>
            <a:r>
              <a:rPr lang="fi-FI" sz="2400" dirty="0"/>
              <a:t>): Kela </a:t>
            </a:r>
            <a:r>
              <a:rPr lang="fi-FI" sz="2400" dirty="0" err="1"/>
              <a:t>provides</a:t>
            </a:r>
            <a:r>
              <a:rPr lang="fi-FI" sz="2400" dirty="0"/>
              <a:t> </a:t>
            </a:r>
            <a:r>
              <a:rPr lang="fi-FI" sz="2400" dirty="0" err="1"/>
              <a:t>compensation</a:t>
            </a:r>
            <a:r>
              <a:rPr lang="fi-FI" sz="2400" dirty="0"/>
              <a:t> for </a:t>
            </a:r>
            <a:r>
              <a:rPr lang="fi-FI" sz="2400" dirty="0" err="1"/>
              <a:t>trips</a:t>
            </a:r>
            <a:r>
              <a:rPr lang="fi-FI" sz="2400" dirty="0"/>
              <a:t> made 27.3.21-31.12.2022 </a:t>
            </a:r>
            <a:r>
              <a:rPr lang="fi-FI" sz="2400" dirty="0" err="1"/>
              <a:t>purpose</a:t>
            </a:r>
            <a:r>
              <a:rPr lang="fi-FI" sz="2400" dirty="0"/>
              <a:t> </a:t>
            </a:r>
            <a:r>
              <a:rPr lang="fi-FI" sz="2400" dirty="0" err="1"/>
              <a:t>getting</a:t>
            </a:r>
            <a:r>
              <a:rPr lang="fi-FI" sz="2400" dirty="0"/>
              <a:t> </a:t>
            </a:r>
            <a:r>
              <a:rPr lang="fi-FI" sz="2400" dirty="0" err="1"/>
              <a:t>vaccinated</a:t>
            </a:r>
            <a:r>
              <a:rPr lang="fi-FI" sz="2400" dirty="0"/>
              <a:t> for Covid-19 and </a:t>
            </a:r>
            <a:r>
              <a:rPr lang="fi-FI" sz="2400" dirty="0" err="1"/>
              <a:t>compensation</a:t>
            </a:r>
            <a:r>
              <a:rPr lang="fi-FI" sz="2400" dirty="0"/>
              <a:t> for </a:t>
            </a:r>
            <a:r>
              <a:rPr lang="fi-FI" sz="2400" dirty="0" err="1"/>
              <a:t>private</a:t>
            </a:r>
            <a:r>
              <a:rPr lang="fi-FI" sz="2400" dirty="0"/>
              <a:t> </a:t>
            </a:r>
            <a:r>
              <a:rPr lang="fi-FI" sz="2400" dirty="0" err="1"/>
              <a:t>health</a:t>
            </a:r>
            <a:r>
              <a:rPr lang="fi-FI" sz="2400" dirty="0"/>
              <a:t> </a:t>
            </a:r>
            <a:r>
              <a:rPr lang="fi-FI" sz="2400" dirty="0" err="1"/>
              <a:t>care</a:t>
            </a:r>
            <a:r>
              <a:rPr lang="fi-FI" sz="2400" dirty="0"/>
              <a:t> </a:t>
            </a:r>
            <a:r>
              <a:rPr lang="fi-FI" sz="2400" dirty="0" err="1"/>
              <a:t>costs</a:t>
            </a:r>
            <a:r>
              <a:rPr lang="fi-FI" sz="2400" dirty="0"/>
              <a:t> </a:t>
            </a:r>
            <a:r>
              <a:rPr lang="fi-FI" sz="2400" dirty="0" err="1"/>
              <a:t>due</a:t>
            </a:r>
            <a:r>
              <a:rPr lang="fi-FI" sz="2400" dirty="0"/>
              <a:t> </a:t>
            </a:r>
            <a:r>
              <a:rPr lang="fi-FI" sz="2400" dirty="0" err="1"/>
              <a:t>pandemic</a:t>
            </a:r>
            <a:r>
              <a:rPr lang="fi-FI" sz="2400" dirty="0"/>
              <a:t> for </a:t>
            </a:r>
            <a:r>
              <a:rPr lang="fi-FI" sz="2400" dirty="0" err="1"/>
              <a:t>tests</a:t>
            </a:r>
            <a:r>
              <a:rPr lang="fi-FI" sz="2400" dirty="0"/>
              <a:t>. </a:t>
            </a:r>
          </a:p>
          <a:p>
            <a:endParaRPr lang="fi-FI" dirty="0"/>
          </a:p>
        </p:txBody>
      </p:sp>
    </p:spTree>
    <p:extLst>
      <p:ext uri="{BB962C8B-B14F-4D97-AF65-F5344CB8AC3E}">
        <p14:creationId xmlns:p14="http://schemas.microsoft.com/office/powerpoint/2010/main" val="14888689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A6C7585-9958-4CE5-B6BA-6A6339ADEAF6}"/>
              </a:ext>
            </a:extLst>
          </p:cNvPr>
          <p:cNvSpPr>
            <a:spLocks noGrp="1"/>
          </p:cNvSpPr>
          <p:nvPr>
            <p:ph type="ctrTitle"/>
          </p:nvPr>
        </p:nvSpPr>
        <p:spPr>
          <a:xfrm>
            <a:off x="541421" y="531979"/>
            <a:ext cx="11029313" cy="526227"/>
          </a:xfrm>
          <a:solidFill>
            <a:srgbClr val="FFFF00"/>
          </a:solidFill>
        </p:spPr>
        <p:txBody>
          <a:bodyPr/>
          <a:lstStyle/>
          <a:p>
            <a:r>
              <a:rPr lang="fi-FI" sz="2400" b="1" dirty="0" err="1">
                <a:solidFill>
                  <a:srgbClr val="00B0F0"/>
                </a:solidFill>
                <a:latin typeface="Arial" panose="020B0604020202020204" pitchFamily="34" charset="0"/>
                <a:cs typeface="Arial" panose="020B0604020202020204" pitchFamily="34" charset="0"/>
              </a:rPr>
              <a:t>Ukrainians</a:t>
            </a:r>
            <a:r>
              <a:rPr lang="fi-FI" sz="2400" b="1" dirty="0">
                <a:solidFill>
                  <a:srgbClr val="00B0F0"/>
                </a:solidFill>
                <a:latin typeface="Arial" panose="020B0604020202020204" pitchFamily="34" charset="0"/>
                <a:cs typeface="Arial" panose="020B0604020202020204" pitchFamily="34" charset="0"/>
              </a:rPr>
              <a:t> in Finland - </a:t>
            </a:r>
            <a:r>
              <a:rPr lang="fi-FI" sz="2400" b="1" dirty="0" err="1">
                <a:solidFill>
                  <a:srgbClr val="00B0F0"/>
                </a:solidFill>
                <a:latin typeface="Arial" panose="020B0604020202020204" pitchFamily="34" charset="0"/>
                <a:cs typeface="Arial" panose="020B0604020202020204" pitchFamily="34" charset="0"/>
              </a:rPr>
              <a:t>Temporary</a:t>
            </a:r>
            <a:r>
              <a:rPr lang="fi-FI" sz="2400" b="1" dirty="0">
                <a:solidFill>
                  <a:srgbClr val="00B0F0"/>
                </a:solidFill>
                <a:latin typeface="Arial" panose="020B0604020202020204" pitchFamily="34" charset="0"/>
                <a:cs typeface="Arial" panose="020B0604020202020204" pitchFamily="34" charset="0"/>
              </a:rPr>
              <a:t> </a:t>
            </a:r>
            <a:r>
              <a:rPr lang="fi-FI" sz="2400" b="1" dirty="0" err="1">
                <a:solidFill>
                  <a:srgbClr val="00B0F0"/>
                </a:solidFill>
                <a:latin typeface="Arial" panose="020B0604020202020204" pitchFamily="34" charset="0"/>
                <a:cs typeface="Arial" panose="020B0604020202020204" pitchFamily="34" charset="0"/>
              </a:rPr>
              <a:t>protection</a:t>
            </a:r>
            <a:r>
              <a:rPr lang="fi-FI" sz="2400" b="1" dirty="0">
                <a:solidFill>
                  <a:srgbClr val="00B0F0"/>
                </a:solidFill>
                <a:latin typeface="Arial" panose="020B0604020202020204" pitchFamily="34" charset="0"/>
                <a:cs typeface="Arial" panose="020B0604020202020204" pitchFamily="34" charset="0"/>
              </a:rPr>
              <a:t> and </a:t>
            </a:r>
            <a:r>
              <a:rPr lang="fi-FI" sz="2400" b="1" dirty="0" err="1">
                <a:solidFill>
                  <a:srgbClr val="00B0F0"/>
                </a:solidFill>
                <a:latin typeface="Arial" panose="020B0604020202020204" pitchFamily="34" charset="0"/>
                <a:cs typeface="Arial" panose="020B0604020202020204" pitchFamily="34" charset="0"/>
              </a:rPr>
              <a:t>later</a:t>
            </a:r>
            <a:r>
              <a:rPr lang="fi-FI" sz="2400" b="1" dirty="0">
                <a:solidFill>
                  <a:srgbClr val="00B0F0"/>
                </a:solidFill>
                <a:latin typeface="Arial" panose="020B0604020202020204" pitchFamily="34" charset="0"/>
                <a:cs typeface="Arial" panose="020B0604020202020204" pitchFamily="34" charset="0"/>
              </a:rPr>
              <a:t> Kela </a:t>
            </a:r>
            <a:r>
              <a:rPr lang="fi-FI" sz="2400" b="1" dirty="0" err="1">
                <a:solidFill>
                  <a:srgbClr val="00B0F0"/>
                </a:solidFill>
                <a:latin typeface="Arial" panose="020B0604020202020204" pitchFamily="34" charset="0"/>
                <a:cs typeface="Arial" panose="020B0604020202020204" pitchFamily="34" charset="0"/>
              </a:rPr>
              <a:t>benefits</a:t>
            </a:r>
            <a:r>
              <a:rPr lang="fi-FI" sz="2400" b="1" dirty="0">
                <a:solidFill>
                  <a:srgbClr val="00B0F0"/>
                </a:solidFill>
                <a:latin typeface="Arial" panose="020B0604020202020204" pitchFamily="34" charset="0"/>
                <a:cs typeface="Arial" panose="020B0604020202020204" pitchFamily="34" charset="0"/>
              </a:rPr>
              <a:t>?</a:t>
            </a:r>
          </a:p>
        </p:txBody>
      </p:sp>
      <p:sp>
        <p:nvSpPr>
          <p:cNvPr id="3" name="Alaotsikko 2">
            <a:extLst>
              <a:ext uri="{FF2B5EF4-FFF2-40B4-BE49-F238E27FC236}">
                <a16:creationId xmlns:a16="http://schemas.microsoft.com/office/drawing/2014/main" id="{0D6F8D50-8DD4-4131-90AF-CA4FFC93CD04}"/>
              </a:ext>
            </a:extLst>
          </p:cNvPr>
          <p:cNvSpPr>
            <a:spLocks noGrp="1"/>
          </p:cNvSpPr>
          <p:nvPr>
            <p:ph type="subTitle" idx="1"/>
          </p:nvPr>
        </p:nvSpPr>
        <p:spPr>
          <a:xfrm>
            <a:off x="541421" y="1377386"/>
            <a:ext cx="11029313" cy="4948635"/>
          </a:xfrm>
          <a:solidFill>
            <a:srgbClr val="FFFF00"/>
          </a:solidFill>
        </p:spPr>
        <p:txBody>
          <a:bodyPr/>
          <a:lstStyle/>
          <a:p>
            <a:pPr algn="l"/>
            <a:r>
              <a:rPr lang="fi-FI" sz="1800" dirty="0" err="1">
                <a:solidFill>
                  <a:schemeClr val="tx1"/>
                </a:solidFill>
                <a:latin typeface="Arial" panose="020B0604020202020204" pitchFamily="34" charset="0"/>
                <a:cs typeface="Arial" panose="020B0604020202020204" pitchFamily="34" charset="0"/>
              </a:rPr>
              <a:t>Approximately</a:t>
            </a:r>
            <a:r>
              <a:rPr lang="fi-FI" sz="1800" dirty="0">
                <a:solidFill>
                  <a:schemeClr val="tx1"/>
                </a:solidFill>
                <a:latin typeface="Arial" panose="020B0604020202020204" pitchFamily="34" charset="0"/>
                <a:cs typeface="Arial" panose="020B0604020202020204" pitchFamily="34" charset="0"/>
              </a:rPr>
              <a:t> 40 000 </a:t>
            </a:r>
            <a:r>
              <a:rPr lang="fi-FI" sz="1800" dirty="0" err="1">
                <a:solidFill>
                  <a:schemeClr val="tx1"/>
                </a:solidFill>
                <a:latin typeface="Arial" panose="020B0604020202020204" pitchFamily="34" charset="0"/>
                <a:cs typeface="Arial" panose="020B0604020202020204" pitchFamily="34" charset="0"/>
              </a:rPr>
              <a:t>people</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arrived</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from</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Ukraine</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have</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sought</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temporary</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protection</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or</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asylym</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after</a:t>
            </a:r>
            <a:r>
              <a:rPr lang="fi-FI" sz="1800" dirty="0">
                <a:solidFill>
                  <a:schemeClr val="tx1"/>
                </a:solidFill>
                <a:latin typeface="Arial" panose="020B0604020202020204" pitchFamily="34" charset="0"/>
                <a:cs typeface="Arial" panose="020B0604020202020204" pitchFamily="34" charset="0"/>
              </a:rPr>
              <a:t> 24.2.2022. </a:t>
            </a:r>
            <a:r>
              <a:rPr lang="en-US" sz="1800" i="0" u="none" strike="noStrike" baseline="0" dirty="0">
                <a:solidFill>
                  <a:schemeClr val="tx1"/>
                </a:solidFill>
                <a:latin typeface="Arial" panose="020B0604020202020204" pitchFamily="34" charset="0"/>
                <a:cs typeface="Arial" panose="020B0604020202020204" pitchFamily="34" charset="0"/>
              </a:rPr>
              <a:t>Persons who apply for and enjoy temporary protection have a right to stay at the Finnish Immigration Service’s </a:t>
            </a:r>
            <a:r>
              <a:rPr lang="en-US" sz="1800" i="0" u="none" strike="noStrike" baseline="0" dirty="0" err="1">
                <a:solidFill>
                  <a:schemeClr val="tx1"/>
                </a:solidFill>
                <a:latin typeface="Arial" panose="020B0604020202020204" pitchFamily="34" charset="0"/>
                <a:cs typeface="Arial" panose="020B0604020202020204" pitchFamily="34" charset="0"/>
              </a:rPr>
              <a:t>receptioncentres</a:t>
            </a:r>
            <a:r>
              <a:rPr lang="en-US" sz="1800" i="0" u="none" strike="noStrike" baseline="0" dirty="0">
                <a:solidFill>
                  <a:schemeClr val="tx1"/>
                </a:solidFill>
                <a:latin typeface="Arial" panose="020B0604020202020204" pitchFamily="34" charset="0"/>
                <a:cs typeface="Arial" panose="020B0604020202020204" pitchFamily="34" charset="0"/>
              </a:rPr>
              <a:t>. </a:t>
            </a:r>
            <a:r>
              <a:rPr lang="en-US" sz="1800" i="0" u="none" strike="noStrike" baseline="0" dirty="0" err="1">
                <a:solidFill>
                  <a:srgbClr val="000000"/>
                </a:solidFill>
                <a:latin typeface="Arial" panose="020B0604020202020204" pitchFamily="34" charset="0"/>
                <a:cs typeface="Arial" panose="020B0604020202020204" pitchFamily="34" charset="0"/>
              </a:rPr>
              <a:t>Centres</a:t>
            </a:r>
            <a:r>
              <a:rPr lang="en-US" sz="1800" i="0" u="none" strike="noStrike" baseline="0" dirty="0">
                <a:solidFill>
                  <a:srgbClr val="000000"/>
                </a:solidFill>
                <a:latin typeface="Arial" panose="020B0604020202020204" pitchFamily="34" charset="0"/>
                <a:cs typeface="Arial" panose="020B0604020202020204" pitchFamily="34" charset="0"/>
              </a:rPr>
              <a:t> are responsible for providing access to healthcare and necessary social services, and a reception allowance. E</a:t>
            </a:r>
            <a:r>
              <a:rPr lang="fi-FI" sz="1800" b="0" i="0" u="none" strike="noStrike" baseline="0" dirty="0" err="1">
                <a:solidFill>
                  <a:srgbClr val="000000"/>
                </a:solidFill>
                <a:latin typeface="Arial" panose="020B0604020202020204" pitchFamily="34" charset="0"/>
                <a:cs typeface="Arial" panose="020B0604020202020204" pitchFamily="34" charset="0"/>
              </a:rPr>
              <a:t>ssential</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subsistence</a:t>
            </a:r>
            <a:r>
              <a:rPr lang="fi-FI" sz="1800" b="0" i="0" u="none" strike="noStrike" baseline="0" dirty="0">
                <a:solidFill>
                  <a:srgbClr val="000000"/>
                </a:solidFill>
                <a:latin typeface="Arial" panose="020B0604020202020204" pitchFamily="34" charset="0"/>
                <a:cs typeface="Arial" panose="020B0604020202020204" pitchFamily="34" charset="0"/>
              </a:rPr>
              <a:t> is </a:t>
            </a:r>
            <a:r>
              <a:rPr lang="fi-FI" sz="1800" b="0" i="0" u="none" strike="noStrike" baseline="0" dirty="0" err="1">
                <a:solidFill>
                  <a:srgbClr val="000000"/>
                </a:solidFill>
                <a:latin typeface="Arial" panose="020B0604020202020204" pitchFamily="34" charset="0"/>
                <a:cs typeface="Arial" panose="020B0604020202020204" pitchFamily="34" charset="0"/>
              </a:rPr>
              <a:t>guaranteed</a:t>
            </a:r>
            <a:endParaRPr lang="fi-FI" sz="1800" b="0" i="0" u="none" strike="noStrike" baseline="0" dirty="0">
              <a:solidFill>
                <a:srgbClr val="000000"/>
              </a:solidFill>
              <a:latin typeface="Arial" panose="020B0604020202020204" pitchFamily="34" charset="0"/>
              <a:cs typeface="Arial" panose="020B0604020202020204" pitchFamily="34" charset="0"/>
            </a:endParaRPr>
          </a:p>
          <a:p>
            <a:pPr algn="l"/>
            <a:endParaRPr lang="en-US" sz="1800" i="0" u="none" strike="noStrike" baseline="0" dirty="0">
              <a:solidFill>
                <a:srgbClr val="000000"/>
              </a:solidFill>
              <a:latin typeface="Arial" panose="020B0604020202020204" pitchFamily="34" charset="0"/>
              <a:cs typeface="Arial" panose="020B0604020202020204" pitchFamily="34" charset="0"/>
            </a:endParaRPr>
          </a:p>
          <a:p>
            <a:pPr algn="l"/>
            <a:r>
              <a:rPr lang="fi-FI" sz="1800" dirty="0" err="1">
                <a:solidFill>
                  <a:schemeClr val="tx1"/>
                </a:solidFill>
                <a:latin typeface="Arial" panose="020B0604020202020204" pitchFamily="34" charset="0"/>
                <a:cs typeface="Arial" panose="020B0604020202020204" pitchFamily="34" charset="0"/>
              </a:rPr>
              <a:t>The</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Finnish</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Immigration</a:t>
            </a:r>
            <a:r>
              <a:rPr lang="fi-FI" sz="1800" dirty="0">
                <a:solidFill>
                  <a:schemeClr val="tx1"/>
                </a:solidFill>
                <a:latin typeface="Arial" panose="020B0604020202020204" pitchFamily="34" charset="0"/>
                <a:cs typeface="Arial" panose="020B0604020202020204" pitchFamily="34" charset="0"/>
              </a:rPr>
              <a:t> Service </a:t>
            </a:r>
            <a:r>
              <a:rPr lang="fi-FI" sz="1800" dirty="0" err="1">
                <a:solidFill>
                  <a:schemeClr val="tx1"/>
                </a:solidFill>
                <a:latin typeface="Arial" panose="020B0604020202020204" pitchFamily="34" charset="0"/>
                <a:cs typeface="Arial" panose="020B0604020202020204" pitchFamily="34" charset="0"/>
              </a:rPr>
              <a:t>has</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issued</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residence</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permits</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valid</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until</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March</a:t>
            </a:r>
            <a:r>
              <a:rPr lang="fi-FI" sz="1800" dirty="0">
                <a:solidFill>
                  <a:schemeClr val="tx1"/>
                </a:solidFill>
                <a:latin typeface="Arial" panose="020B0604020202020204" pitchFamily="34" charset="0"/>
                <a:cs typeface="Arial" panose="020B0604020202020204" pitchFamily="34" charset="0"/>
              </a:rPr>
              <a:t> 2023 on </a:t>
            </a:r>
            <a:r>
              <a:rPr lang="fi-FI" sz="1800" dirty="0" err="1">
                <a:solidFill>
                  <a:schemeClr val="tx1"/>
                </a:solidFill>
                <a:latin typeface="Arial" panose="020B0604020202020204" pitchFamily="34" charset="0"/>
                <a:cs typeface="Arial" panose="020B0604020202020204" pitchFamily="34" charset="0"/>
              </a:rPr>
              <a:t>basis</a:t>
            </a:r>
            <a:r>
              <a:rPr lang="fi-FI" sz="1800" dirty="0">
                <a:solidFill>
                  <a:schemeClr val="tx1"/>
                </a:solidFill>
                <a:latin typeface="Arial" panose="020B0604020202020204" pitchFamily="34" charset="0"/>
                <a:cs typeface="Arial" panose="020B0604020202020204" pitchFamily="34" charset="0"/>
              </a:rPr>
              <a:t> of </a:t>
            </a:r>
            <a:r>
              <a:rPr lang="fi-FI" sz="1800" dirty="0" err="1">
                <a:solidFill>
                  <a:schemeClr val="tx1"/>
                </a:solidFill>
                <a:latin typeface="Arial" panose="020B0604020202020204" pitchFamily="34" charset="0"/>
                <a:cs typeface="Arial" panose="020B0604020202020204" pitchFamily="34" charset="0"/>
              </a:rPr>
              <a:t>temporary</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protection</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From</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April</a:t>
            </a:r>
            <a:r>
              <a:rPr lang="fi-FI" sz="1800" dirty="0">
                <a:solidFill>
                  <a:schemeClr val="tx1"/>
                </a:solidFill>
                <a:latin typeface="Arial" panose="020B0604020202020204" pitchFamily="34" charset="0"/>
                <a:cs typeface="Arial" panose="020B0604020202020204" pitchFamily="34" charset="0"/>
              </a:rPr>
              <a:t> 2023 </a:t>
            </a:r>
            <a:r>
              <a:rPr lang="fi-FI" sz="1800" dirty="0" err="1">
                <a:solidFill>
                  <a:schemeClr val="tx1"/>
                </a:solidFill>
                <a:latin typeface="Arial" panose="020B0604020202020204" pitchFamily="34" charset="0"/>
                <a:cs typeface="Arial" panose="020B0604020202020204" pitchFamily="34" charset="0"/>
              </a:rPr>
              <a:t>they</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may</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have</a:t>
            </a:r>
            <a:r>
              <a:rPr lang="fi-FI" sz="1800" dirty="0">
                <a:solidFill>
                  <a:schemeClr val="tx1"/>
                </a:solidFill>
                <a:latin typeface="Arial" panose="020B0604020202020204" pitchFamily="34" charset="0"/>
                <a:cs typeface="Arial" panose="020B0604020202020204" pitchFamily="34" charset="0"/>
              </a:rPr>
              <a:t> </a:t>
            </a:r>
            <a:r>
              <a:rPr lang="en-US" sz="1800" b="0" i="0" dirty="0">
                <a:solidFill>
                  <a:srgbClr val="171717"/>
                </a:solidFill>
                <a:effectLst/>
                <a:latin typeface="Arial" panose="020B0604020202020204" pitchFamily="34" charset="0"/>
                <a:cs typeface="Arial" panose="020B0604020202020204" pitchFamily="34" charset="0"/>
              </a:rPr>
              <a:t>right to most </a:t>
            </a:r>
            <a:r>
              <a:rPr lang="en-US" sz="1800" b="0" i="0" dirty="0" err="1">
                <a:solidFill>
                  <a:srgbClr val="171717"/>
                </a:solidFill>
                <a:effectLst/>
                <a:latin typeface="Arial" panose="020B0604020202020204" pitchFamily="34" charset="0"/>
                <a:cs typeface="Arial" panose="020B0604020202020204" pitchFamily="34" charset="0"/>
              </a:rPr>
              <a:t>Kela</a:t>
            </a:r>
            <a:r>
              <a:rPr lang="en-US" sz="1800" b="0" i="0" dirty="0">
                <a:solidFill>
                  <a:srgbClr val="171717"/>
                </a:solidFill>
                <a:effectLst/>
                <a:latin typeface="Arial" panose="020B0604020202020204" pitchFamily="34" charset="0"/>
                <a:cs typeface="Arial" panose="020B0604020202020204" pitchFamily="34" charset="0"/>
              </a:rPr>
              <a:t> benefits if </a:t>
            </a:r>
            <a:r>
              <a:rPr lang="en-US" sz="1800" b="0" i="0" dirty="0" err="1">
                <a:solidFill>
                  <a:srgbClr val="171717"/>
                </a:solidFill>
                <a:effectLst/>
                <a:latin typeface="Arial" panose="020B0604020202020204" pitchFamily="34" charset="0"/>
                <a:cs typeface="Arial" panose="020B0604020202020204" pitchFamily="34" charset="0"/>
              </a:rPr>
              <a:t>theyt</a:t>
            </a:r>
            <a:r>
              <a:rPr lang="en-US" sz="1800" b="0" i="0" dirty="0">
                <a:solidFill>
                  <a:srgbClr val="171717"/>
                </a:solidFill>
                <a:effectLst/>
                <a:latin typeface="Arial" panose="020B0604020202020204" pitchFamily="34" charset="0"/>
                <a:cs typeface="Arial" panose="020B0604020202020204" pitchFamily="34" charset="0"/>
              </a:rPr>
              <a:t> have lived in Finland for a year. The kind of benefits - depends on circumstances (</a:t>
            </a:r>
            <a:r>
              <a:rPr lang="en-US" sz="1800" b="0" i="0" dirty="0" err="1">
                <a:solidFill>
                  <a:srgbClr val="171717"/>
                </a:solidFill>
                <a:effectLst/>
                <a:latin typeface="Arial" panose="020B0604020202020204" pitchFamily="34" charset="0"/>
                <a:cs typeface="Arial" panose="020B0604020202020204" pitchFamily="34" charset="0"/>
              </a:rPr>
              <a:t>Kela</a:t>
            </a:r>
            <a:r>
              <a:rPr lang="en-US" sz="1800" b="0" i="0" dirty="0">
                <a:solidFill>
                  <a:srgbClr val="171717"/>
                </a:solidFill>
                <a:effectLst/>
                <a:latin typeface="Arial" panose="020B0604020202020204" pitchFamily="34" charset="0"/>
                <a:cs typeface="Arial" panose="020B0604020202020204" pitchFamily="34" charset="0"/>
              </a:rPr>
              <a:t> card, child benefits, housing allowance, social assistance*). </a:t>
            </a:r>
            <a:endParaRPr lang="fi-FI" sz="1800" dirty="0">
              <a:solidFill>
                <a:schemeClr val="tx1"/>
              </a:solidFill>
              <a:latin typeface="Arial" panose="020B0604020202020204" pitchFamily="34" charset="0"/>
              <a:cs typeface="Arial" panose="020B0604020202020204" pitchFamily="34" charset="0"/>
            </a:endParaRPr>
          </a:p>
          <a:p>
            <a:pPr algn="l"/>
            <a:endParaRPr lang="fi-FI" sz="1800" dirty="0">
              <a:solidFill>
                <a:schemeClr val="tx1"/>
              </a:solidFill>
              <a:latin typeface="Arial" panose="020B0604020202020204" pitchFamily="34" charset="0"/>
              <a:cs typeface="Arial" panose="020B0604020202020204" pitchFamily="34" charset="0"/>
            </a:endParaRPr>
          </a:p>
          <a:p>
            <a:pPr algn="l"/>
            <a:r>
              <a:rPr lang="fi-FI" sz="1800" dirty="0">
                <a:solidFill>
                  <a:schemeClr val="tx1"/>
                </a:solidFill>
                <a:latin typeface="Arial" panose="020B0604020202020204" pitchFamily="34" charset="0"/>
                <a:cs typeface="Arial" panose="020B0604020202020204" pitchFamily="34" charset="0"/>
              </a:rPr>
              <a:t>People </a:t>
            </a:r>
            <a:r>
              <a:rPr lang="fi-FI" sz="1800" dirty="0" err="1">
                <a:solidFill>
                  <a:schemeClr val="tx1"/>
                </a:solidFill>
                <a:latin typeface="Arial" panose="020B0604020202020204" pitchFamily="34" charset="0"/>
                <a:cs typeface="Arial" panose="020B0604020202020204" pitchFamily="34" charset="0"/>
              </a:rPr>
              <a:t>coming</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from</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Ukraine</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have</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right</a:t>
            </a:r>
            <a:r>
              <a:rPr lang="fi-FI" sz="1800" dirty="0">
                <a:solidFill>
                  <a:schemeClr val="tx1"/>
                </a:solidFill>
                <a:latin typeface="Arial" panose="020B0604020202020204" pitchFamily="34" charset="0"/>
                <a:cs typeface="Arial" panose="020B0604020202020204" pitchFamily="34" charset="0"/>
              </a:rPr>
              <a:t> to </a:t>
            </a:r>
            <a:r>
              <a:rPr lang="fi-FI" sz="1800" dirty="0" err="1">
                <a:solidFill>
                  <a:schemeClr val="tx1"/>
                </a:solidFill>
                <a:latin typeface="Arial" panose="020B0604020202020204" pitchFamily="34" charset="0"/>
                <a:cs typeface="Arial" panose="020B0604020202020204" pitchFamily="34" charset="0"/>
              </a:rPr>
              <a:t>work</a:t>
            </a:r>
            <a:r>
              <a:rPr lang="fi-FI" sz="1800" dirty="0">
                <a:solidFill>
                  <a:schemeClr val="tx1"/>
                </a:solidFill>
                <a:latin typeface="Arial" panose="020B0604020202020204" pitchFamily="34" charset="0"/>
                <a:cs typeface="Arial" panose="020B0604020202020204" pitchFamily="34" charset="0"/>
              </a:rPr>
              <a:t> and to </a:t>
            </a:r>
            <a:r>
              <a:rPr lang="fi-FI" sz="1800" dirty="0" err="1">
                <a:solidFill>
                  <a:schemeClr val="tx1"/>
                </a:solidFill>
                <a:latin typeface="Arial" panose="020B0604020202020204" pitchFamily="34" charset="0"/>
                <a:cs typeface="Arial" panose="020B0604020202020204" pitchFamily="34" charset="0"/>
              </a:rPr>
              <a:t>study</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from</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the</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moment</a:t>
            </a:r>
            <a:r>
              <a:rPr lang="fi-FI" sz="1800" dirty="0">
                <a:solidFill>
                  <a:schemeClr val="tx1"/>
                </a:solidFill>
                <a:latin typeface="Arial" panose="020B0604020202020204" pitchFamily="34" charset="0"/>
                <a:cs typeface="Arial" panose="020B0604020202020204" pitchFamily="34" charset="0"/>
              </a:rPr>
              <a:t> of </a:t>
            </a:r>
            <a:r>
              <a:rPr lang="fi-FI" sz="1800" dirty="0" err="1">
                <a:solidFill>
                  <a:schemeClr val="tx1"/>
                </a:solidFill>
                <a:latin typeface="Arial" panose="020B0604020202020204" pitchFamily="34" charset="0"/>
                <a:cs typeface="Arial" panose="020B0604020202020204" pitchFamily="34" charset="0"/>
              </a:rPr>
              <a:t>the</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application</a:t>
            </a:r>
            <a:r>
              <a:rPr lang="fi-FI" sz="1800" dirty="0">
                <a:solidFill>
                  <a:schemeClr val="tx1"/>
                </a:solidFill>
                <a:latin typeface="Arial" panose="020B0604020202020204" pitchFamily="34" charset="0"/>
                <a:cs typeface="Arial" panose="020B0604020202020204" pitchFamily="34" charset="0"/>
              </a:rPr>
              <a:t> for </a:t>
            </a:r>
            <a:r>
              <a:rPr lang="fi-FI" sz="1800" dirty="0" err="1">
                <a:solidFill>
                  <a:schemeClr val="tx1"/>
                </a:solidFill>
                <a:latin typeface="Arial" panose="020B0604020202020204" pitchFamily="34" charset="0"/>
                <a:cs typeface="Arial" panose="020B0604020202020204" pitchFamily="34" charset="0"/>
              </a:rPr>
              <a:t>temp</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protection</a:t>
            </a:r>
            <a:r>
              <a:rPr lang="fi-FI" sz="1800" dirty="0">
                <a:solidFill>
                  <a:schemeClr val="tx1"/>
                </a:solidFill>
                <a:latin typeface="Arial" panose="020B0604020202020204" pitchFamily="34" charset="0"/>
                <a:cs typeface="Arial" panose="020B0604020202020204" pitchFamily="34" charset="0"/>
              </a:rPr>
              <a:t> is </a:t>
            </a:r>
            <a:r>
              <a:rPr lang="fi-FI" sz="1800" dirty="0" err="1">
                <a:solidFill>
                  <a:schemeClr val="tx1"/>
                </a:solidFill>
                <a:latin typeface="Arial" panose="020B0604020202020204" pitchFamily="34" charset="0"/>
                <a:cs typeface="Arial" panose="020B0604020202020204" pitchFamily="34" charset="0"/>
              </a:rPr>
              <a:t>registered</a:t>
            </a:r>
            <a:r>
              <a:rPr lang="fi-FI" sz="1800" dirty="0">
                <a:solidFill>
                  <a:schemeClr val="tx1"/>
                </a:solidFill>
                <a:latin typeface="Arial" panose="020B0604020202020204" pitchFamily="34" charset="0"/>
                <a:cs typeface="Arial" panose="020B0604020202020204" pitchFamily="34" charset="0"/>
              </a:rPr>
              <a:t>. Kela </a:t>
            </a:r>
            <a:r>
              <a:rPr lang="fi-FI" sz="1800" dirty="0" err="1">
                <a:solidFill>
                  <a:schemeClr val="tx1"/>
                </a:solidFill>
                <a:latin typeface="Arial" panose="020B0604020202020204" pitchFamily="34" charset="0"/>
                <a:cs typeface="Arial" panose="020B0604020202020204" pitchFamily="34" charset="0"/>
              </a:rPr>
              <a:t>have</a:t>
            </a:r>
            <a:r>
              <a:rPr lang="fi-FI" sz="1800" dirty="0">
                <a:solidFill>
                  <a:schemeClr val="tx1"/>
                </a:solidFill>
                <a:latin typeface="Arial" panose="020B0604020202020204" pitchFamily="34" charset="0"/>
                <a:cs typeface="Arial" panose="020B0604020202020204" pitchFamily="34" charset="0"/>
              </a:rPr>
              <a:t> made </a:t>
            </a:r>
            <a:r>
              <a:rPr lang="fi-FI" sz="1800" dirty="0" err="1">
                <a:solidFill>
                  <a:schemeClr val="tx1"/>
                </a:solidFill>
                <a:latin typeface="Arial" panose="020B0604020202020204" pitchFamily="34" charset="0"/>
                <a:cs typeface="Arial" panose="020B0604020202020204" pitchFamily="34" charset="0"/>
              </a:rPr>
              <a:t>plans</a:t>
            </a:r>
            <a:r>
              <a:rPr lang="fi-FI" sz="1800" dirty="0">
                <a:solidFill>
                  <a:schemeClr val="tx1"/>
                </a:solidFill>
                <a:latin typeface="Arial" panose="020B0604020202020204" pitchFamily="34" charset="0"/>
                <a:cs typeface="Arial" panose="020B0604020202020204" pitchFamily="34" charset="0"/>
              </a:rPr>
              <a:t> for </a:t>
            </a:r>
            <a:r>
              <a:rPr lang="fi-FI" sz="1800" dirty="0" err="1">
                <a:solidFill>
                  <a:schemeClr val="tx1"/>
                </a:solidFill>
                <a:latin typeface="Arial" panose="020B0604020202020204" pitchFamily="34" charset="0"/>
                <a:cs typeface="Arial" panose="020B0604020202020204" pitchFamily="34" charset="0"/>
              </a:rPr>
              <a:t>them</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who</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are</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estimated</a:t>
            </a:r>
            <a:r>
              <a:rPr lang="fi-FI" sz="1800" dirty="0">
                <a:solidFill>
                  <a:schemeClr val="tx1"/>
                </a:solidFill>
                <a:latin typeface="Arial" panose="020B0604020202020204" pitchFamily="34" charset="0"/>
                <a:cs typeface="Arial" panose="020B0604020202020204" pitchFamily="34" charset="0"/>
              </a:rPr>
              <a:t> to </a:t>
            </a:r>
            <a:r>
              <a:rPr lang="fi-FI" sz="1800" dirty="0" err="1">
                <a:solidFill>
                  <a:schemeClr val="tx1"/>
                </a:solidFill>
                <a:latin typeface="Arial" panose="020B0604020202020204" pitchFamily="34" charset="0"/>
                <a:cs typeface="Arial" panose="020B0604020202020204" pitchFamily="34" charset="0"/>
              </a:rPr>
              <a:t>stay</a:t>
            </a:r>
            <a:r>
              <a:rPr lang="fi-FI" sz="1800" dirty="0">
                <a:solidFill>
                  <a:schemeClr val="tx1"/>
                </a:solidFill>
                <a:latin typeface="Arial" panose="020B0604020202020204" pitchFamily="34" charset="0"/>
                <a:cs typeface="Arial" panose="020B0604020202020204" pitchFamily="34" charset="0"/>
              </a:rPr>
              <a:t> in Finland for </a:t>
            </a:r>
            <a:r>
              <a:rPr lang="fi-FI" sz="1800" dirty="0" err="1">
                <a:solidFill>
                  <a:schemeClr val="tx1"/>
                </a:solidFill>
                <a:latin typeface="Arial" panose="020B0604020202020204" pitchFamily="34" charset="0"/>
                <a:cs typeface="Arial" panose="020B0604020202020204" pitchFamily="34" charset="0"/>
              </a:rPr>
              <a:t>reason</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based</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permanent</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residence</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which</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gives</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right</a:t>
            </a:r>
            <a:r>
              <a:rPr lang="fi-FI" sz="1800" dirty="0">
                <a:solidFill>
                  <a:schemeClr val="tx1"/>
                </a:solidFill>
                <a:latin typeface="Arial" panose="020B0604020202020204" pitchFamily="34" charset="0"/>
                <a:cs typeface="Arial" panose="020B0604020202020204" pitchFamily="34" charset="0"/>
              </a:rPr>
              <a:t> for Kela </a:t>
            </a:r>
            <a:r>
              <a:rPr lang="fi-FI" sz="1800" dirty="0" err="1">
                <a:solidFill>
                  <a:schemeClr val="tx1"/>
                </a:solidFill>
                <a:latin typeface="Arial" panose="020B0604020202020204" pitchFamily="34" charset="0"/>
                <a:cs typeface="Arial" panose="020B0604020202020204" pitchFamily="34" charset="0"/>
              </a:rPr>
              <a:t>benefits</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housing</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child</a:t>
            </a:r>
            <a:r>
              <a:rPr lang="fi-FI" sz="1800" dirty="0">
                <a:solidFill>
                  <a:schemeClr val="tx1"/>
                </a:solidFill>
                <a:latin typeface="Arial" panose="020B0604020202020204" pitchFamily="34" charset="0"/>
                <a:cs typeface="Arial" panose="020B0604020202020204" pitchFamily="34" charset="0"/>
              </a:rPr>
              <a:t> </a:t>
            </a:r>
            <a:r>
              <a:rPr lang="fi-FI" sz="1800" dirty="0" err="1">
                <a:solidFill>
                  <a:schemeClr val="tx1"/>
                </a:solidFill>
                <a:latin typeface="Arial" panose="020B0604020202020204" pitchFamily="34" charset="0"/>
                <a:cs typeface="Arial" panose="020B0604020202020204" pitchFamily="34" charset="0"/>
              </a:rPr>
              <a:t>benefits</a:t>
            </a:r>
            <a:r>
              <a:rPr lang="fi-FI" sz="1800" dirty="0">
                <a:solidFill>
                  <a:schemeClr val="tx1"/>
                </a:solidFill>
                <a:latin typeface="Arial" panose="020B0604020202020204" pitchFamily="34" charset="0"/>
                <a:cs typeface="Arial" panose="020B0604020202020204" pitchFamily="34" charset="0"/>
              </a:rPr>
              <a:t> etc.).</a:t>
            </a:r>
          </a:p>
          <a:p>
            <a:pPr algn="l"/>
            <a:endParaRPr lang="fi-FI" sz="1800" dirty="0">
              <a:solidFill>
                <a:schemeClr val="tx1"/>
              </a:solidFill>
              <a:latin typeface="Arial" panose="020B0604020202020204" pitchFamily="34" charset="0"/>
              <a:cs typeface="Arial" panose="020B0604020202020204" pitchFamily="34" charset="0"/>
            </a:endParaRPr>
          </a:p>
          <a:p>
            <a:pPr algn="l"/>
            <a:r>
              <a:rPr lang="en-US" sz="1200" b="0" i="0" dirty="0">
                <a:solidFill>
                  <a:srgbClr val="171717"/>
                </a:solidFill>
                <a:effectLst/>
                <a:latin typeface="Lato" panose="020F0502020204030203" pitchFamily="34" charset="0"/>
              </a:rPr>
              <a:t>* If you have been assigned a home municipality and you pay for your own housing, you can apply to </a:t>
            </a:r>
            <a:r>
              <a:rPr lang="en-US" sz="1200" b="0" i="0" dirty="0" err="1">
                <a:solidFill>
                  <a:srgbClr val="171717"/>
                </a:solidFill>
                <a:effectLst/>
                <a:latin typeface="Lato" panose="020F0502020204030203" pitchFamily="34" charset="0"/>
              </a:rPr>
              <a:t>Kela</a:t>
            </a:r>
            <a:r>
              <a:rPr lang="en-US" sz="1200" b="0" i="0" dirty="0">
                <a:solidFill>
                  <a:srgbClr val="171717"/>
                </a:solidFill>
                <a:effectLst/>
                <a:latin typeface="Lato" panose="020F0502020204030203" pitchFamily="34" charset="0"/>
              </a:rPr>
              <a:t> for assistance with your housing costs. You can apply for basic social assistance if you have been assigned a home municipality and your income, assets and any other financial assistance you may receive are not enough to cover your essential daily expenses.</a:t>
            </a:r>
            <a:endParaRPr lang="fi-FI" sz="1800" dirty="0">
              <a:solidFill>
                <a:schemeClr val="tx1"/>
              </a:solidFill>
              <a:latin typeface="Arial" panose="020B0604020202020204" pitchFamily="34" charset="0"/>
              <a:cs typeface="Arial" panose="020B0604020202020204" pitchFamily="34" charset="0"/>
            </a:endParaRPr>
          </a:p>
        </p:txBody>
      </p:sp>
      <p:sp>
        <p:nvSpPr>
          <p:cNvPr id="5" name="Päivämäärän paikkamerkki 4">
            <a:extLst>
              <a:ext uri="{FF2B5EF4-FFF2-40B4-BE49-F238E27FC236}">
                <a16:creationId xmlns:a16="http://schemas.microsoft.com/office/drawing/2014/main" id="{7567BDD3-30BB-4DDE-9B9D-B2312D2983CF}"/>
              </a:ext>
            </a:extLst>
          </p:cNvPr>
          <p:cNvSpPr>
            <a:spLocks noGrp="1"/>
          </p:cNvSpPr>
          <p:nvPr>
            <p:ph type="dt" sz="half" idx="11"/>
          </p:nvPr>
        </p:nvSpPr>
        <p:spPr/>
        <p:txBody>
          <a:bodyPr/>
          <a:lstStyle/>
          <a:p>
            <a:fld id="{73C80B55-2C7E-40A3-BCCC-8DAC01DE21C1}" type="datetime1">
              <a:rPr lang="fi-FI" smtClean="0"/>
              <a:t>15.6.2023</a:t>
            </a:fld>
            <a:endParaRPr lang="fi-FI"/>
          </a:p>
        </p:txBody>
      </p:sp>
      <p:sp>
        <p:nvSpPr>
          <p:cNvPr id="6" name="Alatunnisteen paikkamerkki 5">
            <a:extLst>
              <a:ext uri="{FF2B5EF4-FFF2-40B4-BE49-F238E27FC236}">
                <a16:creationId xmlns:a16="http://schemas.microsoft.com/office/drawing/2014/main" id="{45A9AEB9-A074-4555-B9A8-4FF009EDF623}"/>
              </a:ext>
            </a:extLst>
          </p:cNvPr>
          <p:cNvSpPr>
            <a:spLocks noGrp="1"/>
          </p:cNvSpPr>
          <p:nvPr>
            <p:ph type="ftr" sz="quarter" idx="12"/>
          </p:nvPr>
        </p:nvSpPr>
        <p:spPr/>
        <p:txBody>
          <a:bodyPr/>
          <a:lstStyle/>
          <a:p>
            <a:r>
              <a:rPr lang="fi-FI"/>
              <a:t>Yksikkö/Projekti/Esittäjä | Esityksen otsikko</a:t>
            </a:r>
          </a:p>
        </p:txBody>
      </p:sp>
      <p:sp>
        <p:nvSpPr>
          <p:cNvPr id="7" name="Dian numeron paikkamerkki 6">
            <a:extLst>
              <a:ext uri="{FF2B5EF4-FFF2-40B4-BE49-F238E27FC236}">
                <a16:creationId xmlns:a16="http://schemas.microsoft.com/office/drawing/2014/main" id="{D5EF8EFA-75F4-4CA7-ABB4-78ADF9CDC0C3}"/>
              </a:ext>
            </a:extLst>
          </p:cNvPr>
          <p:cNvSpPr>
            <a:spLocks noGrp="1"/>
          </p:cNvSpPr>
          <p:nvPr>
            <p:ph type="sldNum" sz="quarter" idx="13"/>
          </p:nvPr>
        </p:nvSpPr>
        <p:spPr/>
        <p:txBody>
          <a:bodyPr/>
          <a:lstStyle/>
          <a:p>
            <a:fld id="{E38D8271-015E-4BD9-B1A3-A057F5E8F4AB}" type="slidenum">
              <a:rPr lang="fi-FI" smtClean="0"/>
              <a:t>52</a:t>
            </a:fld>
            <a:endParaRPr lang="fi-FI"/>
          </a:p>
        </p:txBody>
      </p:sp>
    </p:spTree>
    <p:extLst>
      <p:ext uri="{BB962C8B-B14F-4D97-AF65-F5344CB8AC3E}">
        <p14:creationId xmlns:p14="http://schemas.microsoft.com/office/powerpoint/2010/main" val="10437859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AA38EC-AA64-443A-AED0-1DBBC953B6CB}"/>
              </a:ext>
            </a:extLst>
          </p:cNvPr>
          <p:cNvSpPr>
            <a:spLocks noGrp="1"/>
          </p:cNvSpPr>
          <p:nvPr>
            <p:ph type="ctrTitle"/>
          </p:nvPr>
        </p:nvSpPr>
        <p:spPr>
          <a:xfrm>
            <a:off x="1200000" y="573063"/>
            <a:ext cx="9792000" cy="533842"/>
          </a:xfrm>
        </p:spPr>
        <p:txBody>
          <a:bodyPr/>
          <a:lstStyle/>
          <a:p>
            <a:r>
              <a:rPr lang="en-US" sz="2800" b="0" i="0" u="none" strike="noStrike" baseline="0" dirty="0">
                <a:solidFill>
                  <a:srgbClr val="000000"/>
                </a:solidFill>
                <a:latin typeface="Arial" panose="020B0604020202020204" pitchFamily="34" charset="0"/>
                <a:cs typeface="Arial" panose="020B0604020202020204" pitchFamily="34" charset="0"/>
              </a:rPr>
              <a:t>Energy crisis and social security</a:t>
            </a:r>
            <a:endParaRPr lang="fi-FI" sz="2800" dirty="0">
              <a:latin typeface="Arial" panose="020B0604020202020204" pitchFamily="34" charset="0"/>
              <a:cs typeface="Arial" panose="020B0604020202020204" pitchFamily="34" charset="0"/>
            </a:endParaRPr>
          </a:p>
        </p:txBody>
      </p:sp>
      <p:sp>
        <p:nvSpPr>
          <p:cNvPr id="3" name="Alaotsikko 2">
            <a:extLst>
              <a:ext uri="{FF2B5EF4-FFF2-40B4-BE49-F238E27FC236}">
                <a16:creationId xmlns:a16="http://schemas.microsoft.com/office/drawing/2014/main" id="{DF7E75AB-F054-48F8-938A-35E3D3F9BB95}"/>
              </a:ext>
            </a:extLst>
          </p:cNvPr>
          <p:cNvSpPr>
            <a:spLocks noGrp="1"/>
          </p:cNvSpPr>
          <p:nvPr>
            <p:ph type="subTitle" idx="1"/>
          </p:nvPr>
        </p:nvSpPr>
        <p:spPr>
          <a:xfrm>
            <a:off x="567159" y="1291452"/>
            <a:ext cx="11227444" cy="864000"/>
          </a:xfrm>
        </p:spPr>
        <p:txBody>
          <a:bodyPr/>
          <a:lstStyle/>
          <a:p>
            <a:pPr algn="l"/>
            <a:r>
              <a:rPr lang="en-US" sz="2400" b="0" i="0" u="none" strike="noStrike" baseline="0" dirty="0">
                <a:solidFill>
                  <a:srgbClr val="000000"/>
                </a:solidFill>
                <a:latin typeface="Segoe UI" panose="020B0502040204020203" pitchFamily="34" charset="0"/>
              </a:rPr>
              <a:t>Temporary electricity </a:t>
            </a:r>
            <a:r>
              <a:rPr lang="en-US" sz="2400" b="0" i="0" u="none" strike="noStrike" baseline="0" dirty="0" err="1">
                <a:solidFill>
                  <a:srgbClr val="000000"/>
                </a:solidFill>
                <a:latin typeface="Segoe UI" panose="020B0502040204020203" pitchFamily="34" charset="0"/>
              </a:rPr>
              <a:t>reductionin</a:t>
            </a:r>
            <a:r>
              <a:rPr lang="en-US" sz="2400" b="0" i="0" u="none" strike="noStrike" baseline="0" dirty="0">
                <a:solidFill>
                  <a:srgbClr val="000000"/>
                </a:solidFill>
                <a:latin typeface="Segoe UI" panose="020B0502040204020203" pitchFamily="34" charset="0"/>
              </a:rPr>
              <a:t> connection with the household reduction, estimated at 300 million euro / Tax Administration </a:t>
            </a:r>
          </a:p>
          <a:p>
            <a:pPr algn="l"/>
            <a:r>
              <a:rPr lang="fi-FI" sz="2400" b="0" i="0" u="none" strike="noStrike" baseline="0" dirty="0">
                <a:solidFill>
                  <a:srgbClr val="000000"/>
                </a:solidFill>
                <a:latin typeface="Arial" panose="020B0604020202020204" pitchFamily="34" charset="0"/>
              </a:rPr>
              <a:t>•</a:t>
            </a:r>
            <a:r>
              <a:rPr lang="fi-FI" sz="2400" b="0" i="0" u="none" strike="noStrike" baseline="0" dirty="0" err="1">
                <a:solidFill>
                  <a:srgbClr val="000000"/>
                </a:solidFill>
                <a:latin typeface="Segoe UI" panose="020B0502040204020203" pitchFamily="34" charset="0"/>
              </a:rPr>
              <a:t>The</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value</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added</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tax</a:t>
            </a:r>
            <a:r>
              <a:rPr lang="fi-FI" sz="2400" b="0" i="0" u="none" strike="noStrike" baseline="0" dirty="0">
                <a:solidFill>
                  <a:srgbClr val="000000"/>
                </a:solidFill>
                <a:latin typeface="Segoe UI" panose="020B0502040204020203" pitchFamily="34" charset="0"/>
              </a:rPr>
              <a:t> on </a:t>
            </a:r>
            <a:r>
              <a:rPr lang="fi-FI" sz="2400" b="0" i="0" u="none" strike="noStrike" baseline="0" dirty="0" err="1">
                <a:solidFill>
                  <a:srgbClr val="000000"/>
                </a:solidFill>
                <a:latin typeface="Segoe UI" panose="020B0502040204020203" pitchFamily="34" charset="0"/>
              </a:rPr>
              <a:t>electricity</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will</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be</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reduced</a:t>
            </a:r>
            <a:r>
              <a:rPr lang="fi-FI" sz="2400" b="0" i="0" u="none" strike="noStrike" baseline="0" dirty="0">
                <a:solidFill>
                  <a:srgbClr val="000000"/>
                </a:solidFill>
                <a:latin typeface="Segoe UI" panose="020B0502040204020203" pitchFamily="34" charset="0"/>
              </a:rPr>
              <a:t> to 10 percent1.1.2023-30.4.2023, 200 </a:t>
            </a:r>
            <a:r>
              <a:rPr lang="fi-FI" sz="2400" b="0" i="0" u="none" strike="noStrike" baseline="0" dirty="0" err="1">
                <a:solidFill>
                  <a:srgbClr val="000000"/>
                </a:solidFill>
                <a:latin typeface="Segoe UI" panose="020B0502040204020203" pitchFamily="34" charset="0"/>
              </a:rPr>
              <a:t>million</a:t>
            </a:r>
            <a:r>
              <a:rPr lang="fi-FI" sz="2400" b="0" i="0" u="none" strike="noStrike" baseline="0" dirty="0">
                <a:solidFill>
                  <a:srgbClr val="000000"/>
                </a:solidFill>
                <a:latin typeface="Segoe UI" panose="020B0502040204020203" pitchFamily="34" charset="0"/>
              </a:rPr>
              <a:t> euro / </a:t>
            </a:r>
            <a:r>
              <a:rPr lang="fi-FI" sz="2400" b="0" i="0" u="none" strike="noStrike" baseline="0" dirty="0" err="1">
                <a:solidFill>
                  <a:srgbClr val="000000"/>
                </a:solidFill>
                <a:latin typeface="Segoe UI" panose="020B0502040204020203" pitchFamily="34" charset="0"/>
              </a:rPr>
              <a:t>Tax</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Administration</a:t>
            </a:r>
            <a:r>
              <a:rPr lang="fi-FI" sz="2400" b="0" i="0" u="none" strike="noStrike" baseline="0" dirty="0">
                <a:solidFill>
                  <a:srgbClr val="000000"/>
                </a:solidFill>
                <a:latin typeface="Segoe UI" panose="020B0502040204020203" pitchFamily="34" charset="0"/>
              </a:rPr>
              <a:t> </a:t>
            </a:r>
          </a:p>
          <a:p>
            <a:pPr algn="l"/>
            <a:r>
              <a:rPr lang="en-US" sz="2400" b="0" i="0" u="none" strike="noStrike" baseline="0" dirty="0">
                <a:solidFill>
                  <a:srgbClr val="000000"/>
                </a:solidFill>
                <a:latin typeface="Arial" panose="020B0604020202020204" pitchFamily="34" charset="0"/>
              </a:rPr>
              <a:t>•</a:t>
            </a:r>
            <a:r>
              <a:rPr lang="en-US" sz="2400" b="0" i="0" u="none" strike="noStrike" baseline="0" dirty="0">
                <a:solidFill>
                  <a:srgbClr val="000000"/>
                </a:solidFill>
                <a:latin typeface="Segoe UI" panose="020B0502040204020203" pitchFamily="34" charset="0"/>
              </a:rPr>
              <a:t>Temporary electricity support for low-income households1.1.2023-30.4.2023, estimated at 300 million euro / </a:t>
            </a:r>
            <a:r>
              <a:rPr lang="en-US" sz="2400" b="0" i="0" u="none" strike="noStrike" baseline="0" dirty="0" err="1">
                <a:solidFill>
                  <a:srgbClr val="000000"/>
                </a:solidFill>
                <a:latin typeface="Segoe UI" panose="020B0502040204020203" pitchFamily="34" charset="0"/>
              </a:rPr>
              <a:t>Kela</a:t>
            </a:r>
            <a:r>
              <a:rPr lang="en-US" sz="2400" b="0" i="0" u="none" strike="noStrike" baseline="0" dirty="0">
                <a:solidFill>
                  <a:srgbClr val="000000"/>
                </a:solidFill>
                <a:latin typeface="Segoe UI" panose="020B0502040204020203" pitchFamily="34" charset="0"/>
              </a:rPr>
              <a:t> (</a:t>
            </a:r>
            <a:r>
              <a:rPr lang="en-US" sz="2400" b="0" i="1" u="none" strike="noStrike" baseline="0" dirty="0">
                <a:solidFill>
                  <a:srgbClr val="000000"/>
                </a:solidFill>
                <a:latin typeface="Segoe UI" panose="020B0502040204020203" pitchFamily="34" charset="0"/>
              </a:rPr>
              <a:t>note/applications only 3876 piece 1-4/23</a:t>
            </a:r>
            <a:r>
              <a:rPr lang="en-US" sz="2400" b="0" i="0" u="none" strike="noStrike" baseline="0" dirty="0">
                <a:solidFill>
                  <a:srgbClr val="000000"/>
                </a:solidFill>
                <a:latin typeface="Segoe UI" panose="020B0502040204020203" pitchFamily="34" charset="0"/>
              </a:rPr>
              <a:t>)</a:t>
            </a:r>
          </a:p>
          <a:p>
            <a:pPr algn="l"/>
            <a:r>
              <a:rPr lang="en-US" sz="2400" b="0" i="0" u="none" strike="noStrike" baseline="0" dirty="0">
                <a:solidFill>
                  <a:srgbClr val="000000"/>
                </a:solidFill>
                <a:latin typeface="Arial" panose="020B0604020202020204" pitchFamily="34" charset="0"/>
              </a:rPr>
              <a:t>•</a:t>
            </a:r>
            <a:r>
              <a:rPr lang="en-US" sz="2400" b="0" i="0" u="none" strike="noStrike" baseline="0" dirty="0">
                <a:solidFill>
                  <a:srgbClr val="000000"/>
                </a:solidFill>
                <a:latin typeface="Segoe UI" panose="020B0502040204020203" pitchFamily="34" charset="0"/>
              </a:rPr>
              <a:t>The heating standard for housing allowance will be increased, 6 million euro / </a:t>
            </a:r>
            <a:r>
              <a:rPr lang="en-US" sz="2400" b="0" i="0" u="none" strike="noStrike" baseline="0" dirty="0" err="1">
                <a:solidFill>
                  <a:srgbClr val="000000"/>
                </a:solidFill>
                <a:latin typeface="Segoe UI" panose="020B0502040204020203" pitchFamily="34" charset="0"/>
              </a:rPr>
              <a:t>Kela</a:t>
            </a:r>
            <a:r>
              <a:rPr lang="en-US" sz="2400" b="0" i="0" u="none" strike="noStrike" baseline="0" dirty="0">
                <a:solidFill>
                  <a:srgbClr val="000000"/>
                </a:solidFill>
                <a:latin typeface="Segoe UI" panose="020B0502040204020203" pitchFamily="34" charset="0"/>
              </a:rPr>
              <a:t> </a:t>
            </a:r>
          </a:p>
          <a:p>
            <a:pPr algn="l"/>
            <a:r>
              <a:rPr lang="fi-FI" sz="2400" b="0" i="0" u="none" strike="noStrike" baseline="0" dirty="0">
                <a:solidFill>
                  <a:srgbClr val="000000"/>
                </a:solidFill>
                <a:latin typeface="Arial" panose="020B0604020202020204" pitchFamily="34" charset="0"/>
              </a:rPr>
              <a:t>•</a:t>
            </a:r>
            <a:r>
              <a:rPr lang="fi-FI" sz="2400" b="0" i="0" u="none" strike="noStrike" baseline="0" dirty="0" err="1">
                <a:solidFill>
                  <a:srgbClr val="000000"/>
                </a:solidFill>
                <a:latin typeface="Segoe UI" panose="020B0502040204020203" pitchFamily="34" charset="0"/>
              </a:rPr>
              <a:t>The</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government</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recommends</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that</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energy</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companies</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grant</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longer</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than</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usual</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payment</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periods</a:t>
            </a:r>
            <a:r>
              <a:rPr lang="fi-FI" sz="2400" b="0" i="0" u="none" strike="noStrike" baseline="0" dirty="0">
                <a:solidFill>
                  <a:srgbClr val="000000"/>
                </a:solidFill>
                <a:latin typeface="Segoe UI" panose="020B0502040204020203" pitchFamily="34" charset="0"/>
              </a:rPr>
              <a:t> to </a:t>
            </a:r>
            <a:r>
              <a:rPr lang="fi-FI" sz="2400" b="0" i="0" u="none" strike="noStrike" baseline="0" dirty="0" err="1">
                <a:solidFill>
                  <a:srgbClr val="000000"/>
                </a:solidFill>
                <a:latin typeface="Segoe UI" panose="020B0502040204020203" pitchFamily="34" charset="0"/>
              </a:rPr>
              <a:t>those</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who</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have</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received</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large</a:t>
            </a:r>
            <a:r>
              <a:rPr lang="fi-FI" sz="2400" b="0" i="0" u="none" strike="noStrike" baseline="0" dirty="0">
                <a:solidFill>
                  <a:srgbClr val="000000"/>
                </a:solidFill>
                <a:latin typeface="Segoe UI" panose="020B0502040204020203" pitchFamily="34" charset="0"/>
              </a:rPr>
              <a:t> </a:t>
            </a:r>
            <a:r>
              <a:rPr lang="fi-FI" sz="2400" b="0" i="0" u="none" strike="noStrike" baseline="0" dirty="0" err="1">
                <a:solidFill>
                  <a:srgbClr val="000000"/>
                </a:solidFill>
                <a:latin typeface="Segoe UI" panose="020B0502040204020203" pitchFamily="34" charset="0"/>
              </a:rPr>
              <a:t>bills</a:t>
            </a:r>
            <a:endParaRPr lang="fi-FI" sz="2400" b="0" i="0" u="none" strike="noStrike" baseline="0" dirty="0">
              <a:solidFill>
                <a:srgbClr val="000000"/>
              </a:solidFill>
              <a:latin typeface="Segoe UI" panose="020B0502040204020203" pitchFamily="34" charset="0"/>
            </a:endParaRPr>
          </a:p>
          <a:p>
            <a:endParaRPr lang="fi-FI" dirty="0"/>
          </a:p>
        </p:txBody>
      </p:sp>
    </p:spTree>
    <p:extLst>
      <p:ext uri="{BB962C8B-B14F-4D97-AF65-F5344CB8AC3E}">
        <p14:creationId xmlns:p14="http://schemas.microsoft.com/office/powerpoint/2010/main" val="29192256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BAFF95-30CC-46DF-AAAF-7814D44598EE}"/>
              </a:ext>
            </a:extLst>
          </p:cNvPr>
          <p:cNvSpPr>
            <a:spLocks noGrp="1"/>
          </p:cNvSpPr>
          <p:nvPr>
            <p:ph type="ctrTitle"/>
          </p:nvPr>
        </p:nvSpPr>
        <p:spPr>
          <a:xfrm>
            <a:off x="1246298" y="899016"/>
            <a:ext cx="9699403" cy="657661"/>
          </a:xfrm>
        </p:spPr>
        <p:txBody>
          <a:bodyPr/>
          <a:lstStyle/>
          <a:p>
            <a:r>
              <a:rPr lang="fi-FI" sz="4000" b="0" i="0" u="none" strike="noStrike" baseline="0" dirty="0">
                <a:solidFill>
                  <a:srgbClr val="000000"/>
                </a:solidFill>
                <a:latin typeface="Segoe UI" panose="020B0502040204020203" pitchFamily="34" charset="0"/>
              </a:rPr>
              <a:t>Energy </a:t>
            </a:r>
            <a:r>
              <a:rPr lang="fi-FI" sz="4000" b="0" i="0" u="none" strike="noStrike" baseline="0" dirty="0" err="1">
                <a:solidFill>
                  <a:srgbClr val="000000"/>
                </a:solidFill>
                <a:latin typeface="Segoe UI" panose="020B0502040204020203" pitchFamily="34" charset="0"/>
              </a:rPr>
              <a:t>crisis</a:t>
            </a:r>
            <a:r>
              <a:rPr lang="fi-FI" sz="4000" b="0" i="0" u="none" strike="noStrike" baseline="0" dirty="0">
                <a:solidFill>
                  <a:srgbClr val="000000"/>
                </a:solidFill>
                <a:latin typeface="Segoe UI" panose="020B0502040204020203" pitchFamily="34" charset="0"/>
              </a:rPr>
              <a:t> and </a:t>
            </a:r>
            <a:r>
              <a:rPr lang="fi-FI" sz="4000" b="0" i="0" u="none" strike="noStrike" baseline="0" dirty="0" err="1">
                <a:solidFill>
                  <a:srgbClr val="000000"/>
                </a:solidFill>
                <a:latin typeface="Segoe UI" panose="020B0502040204020203" pitchFamily="34" charset="0"/>
              </a:rPr>
              <a:t>social</a:t>
            </a:r>
            <a:r>
              <a:rPr lang="fi-FI" sz="4000" b="0" i="0" u="none" strike="noStrike" baseline="0" dirty="0">
                <a:solidFill>
                  <a:srgbClr val="000000"/>
                </a:solidFill>
                <a:latin typeface="Segoe UI" panose="020B0502040204020203" pitchFamily="34" charset="0"/>
              </a:rPr>
              <a:t> </a:t>
            </a:r>
            <a:r>
              <a:rPr lang="fi-FI" sz="4000" b="0" i="0" u="none" strike="noStrike" baseline="0" dirty="0" err="1">
                <a:solidFill>
                  <a:srgbClr val="000000"/>
                </a:solidFill>
                <a:latin typeface="Segoe UI" panose="020B0502040204020203" pitchFamily="34" charset="0"/>
              </a:rPr>
              <a:t>security</a:t>
            </a:r>
            <a:br>
              <a:rPr lang="fi-FI" sz="4000" b="0" i="0" u="none" strike="noStrike" baseline="0" dirty="0">
                <a:solidFill>
                  <a:srgbClr val="000000"/>
                </a:solidFill>
                <a:latin typeface="Segoe UI" panose="020B0502040204020203" pitchFamily="34" charset="0"/>
              </a:rPr>
            </a:br>
            <a:endParaRPr lang="fi-FI" dirty="0"/>
          </a:p>
        </p:txBody>
      </p:sp>
      <p:sp>
        <p:nvSpPr>
          <p:cNvPr id="3" name="Alaotsikko 2">
            <a:extLst>
              <a:ext uri="{FF2B5EF4-FFF2-40B4-BE49-F238E27FC236}">
                <a16:creationId xmlns:a16="http://schemas.microsoft.com/office/drawing/2014/main" id="{AF27BE35-3808-4FEB-8EDD-931EC024F982}"/>
              </a:ext>
            </a:extLst>
          </p:cNvPr>
          <p:cNvSpPr>
            <a:spLocks noGrp="1"/>
          </p:cNvSpPr>
          <p:nvPr>
            <p:ph type="subTitle" idx="1"/>
          </p:nvPr>
        </p:nvSpPr>
        <p:spPr>
          <a:xfrm>
            <a:off x="632748" y="1227846"/>
            <a:ext cx="10926501" cy="864000"/>
          </a:xfrm>
        </p:spPr>
        <p:txBody>
          <a:bodyPr/>
          <a:lstStyle/>
          <a:p>
            <a:pPr algn="l"/>
            <a:r>
              <a:rPr lang="en-US" sz="1800" b="0" i="0" u="none" strike="noStrike" baseline="0" dirty="0">
                <a:solidFill>
                  <a:srgbClr val="000000"/>
                </a:solidFill>
                <a:latin typeface="Arial" panose="020B0604020202020204" pitchFamily="34" charset="0"/>
                <a:cs typeface="Arial" panose="020B0604020202020204" pitchFamily="34" charset="0"/>
              </a:rPr>
              <a:t>•More than110,000 children live in a low-income family (income below 60 percent of the country’s median income). The birth </a:t>
            </a:r>
            <a:r>
              <a:rPr lang="en-US" sz="1800" b="0" i="0" u="none" strike="noStrike" baseline="0" dirty="0" err="1">
                <a:solidFill>
                  <a:srgbClr val="000000"/>
                </a:solidFill>
                <a:latin typeface="Arial" panose="020B0604020202020204" pitchFamily="34" charset="0"/>
                <a:cs typeface="Arial" panose="020B0604020202020204" pitchFamily="34" charset="0"/>
              </a:rPr>
              <a:t>ratei</a:t>
            </a:r>
            <a:r>
              <a:rPr lang="en-US" sz="1800" b="0" i="0" u="none" strike="noStrike" baseline="0" dirty="0">
                <a:solidFill>
                  <a:srgbClr val="000000"/>
                </a:solidFill>
                <a:latin typeface="Arial" panose="020B0604020202020204" pitchFamily="34" charset="0"/>
                <a:cs typeface="Arial" panose="020B0604020202020204" pitchFamily="34" charset="0"/>
              </a:rPr>
              <a:t> s at a historically low level. </a:t>
            </a:r>
          </a:p>
          <a:p>
            <a:pPr algn="l"/>
            <a:r>
              <a:rPr lang="fi-FI" sz="1800" b="0" i="0" u="none" strike="noStrike" baseline="0" dirty="0">
                <a:solidFill>
                  <a:srgbClr val="000000"/>
                </a:solidFill>
                <a:latin typeface="Arial" panose="020B0604020202020204" pitchFamily="34" charset="0"/>
                <a:cs typeface="Arial" panose="020B0604020202020204" pitchFamily="34" charset="0"/>
              </a:rPr>
              <a:t>•</a:t>
            </a:r>
            <a:r>
              <a:rPr lang="fi-FI" sz="1800" b="0" i="0" u="none" strike="noStrike" baseline="0" dirty="0" err="1">
                <a:solidFill>
                  <a:srgbClr val="000000"/>
                </a:solidFill>
                <a:latin typeface="Arial" panose="020B0604020202020204" pitchFamily="34" charset="0"/>
                <a:cs typeface="Arial" panose="020B0604020202020204" pitchFamily="34" charset="0"/>
              </a:rPr>
              <a:t>Families</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will</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be</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paid</a:t>
            </a:r>
            <a:r>
              <a:rPr lang="fi-FI" sz="1800" b="0" i="0" u="none" strike="noStrike" baseline="0" dirty="0">
                <a:solidFill>
                  <a:srgbClr val="000000"/>
                </a:solidFill>
                <a:latin typeface="Arial" panose="020B0604020202020204" pitchFamily="34" charset="0"/>
                <a:cs typeface="Arial" panose="020B0604020202020204" pitchFamily="34" charset="0"/>
              </a:rPr>
              <a:t> an </a:t>
            </a:r>
            <a:r>
              <a:rPr lang="fi-FI" sz="1800" b="0" i="0" u="none" strike="noStrike" baseline="0" dirty="0" err="1">
                <a:solidFill>
                  <a:srgbClr val="000000"/>
                </a:solidFill>
                <a:latin typeface="Arial" panose="020B0604020202020204" pitchFamily="34" charset="0"/>
                <a:cs typeface="Arial" panose="020B0604020202020204" pitchFamily="34" charset="0"/>
              </a:rPr>
              <a:t>additional</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child</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allowance</a:t>
            </a:r>
            <a:r>
              <a:rPr lang="fi-FI" sz="1800" b="0" i="0" u="none" strike="noStrike" baseline="0" dirty="0">
                <a:solidFill>
                  <a:srgbClr val="000000"/>
                </a:solidFill>
                <a:latin typeface="Arial" panose="020B0604020202020204" pitchFamily="34" charset="0"/>
                <a:cs typeface="Arial" panose="020B0604020202020204" pitchFamily="34" charset="0"/>
              </a:rPr>
              <a:t> on 23 December2022, </a:t>
            </a:r>
            <a:r>
              <a:rPr lang="fi-FI" sz="1800" b="0" i="0" u="none" strike="noStrike" baseline="0" dirty="0" err="1">
                <a:solidFill>
                  <a:srgbClr val="000000"/>
                </a:solidFill>
                <a:latin typeface="Arial" panose="020B0604020202020204" pitchFamily="34" charset="0"/>
                <a:cs typeface="Arial" panose="020B0604020202020204" pitchFamily="34" charset="0"/>
              </a:rPr>
              <a:t>which</a:t>
            </a:r>
            <a:r>
              <a:rPr lang="fi-FI" sz="1800" b="0" i="0" u="none" strike="noStrike" baseline="0" dirty="0">
                <a:solidFill>
                  <a:srgbClr val="000000"/>
                </a:solidFill>
                <a:latin typeface="Arial" panose="020B0604020202020204" pitchFamily="34" charset="0"/>
                <a:cs typeface="Arial" panose="020B0604020202020204" pitchFamily="34" charset="0"/>
              </a:rPr>
              <a:t> is </a:t>
            </a:r>
            <a:r>
              <a:rPr lang="fi-FI" sz="1800" b="0" i="0" u="none" strike="noStrike" baseline="0" dirty="0" err="1">
                <a:solidFill>
                  <a:srgbClr val="000000"/>
                </a:solidFill>
                <a:latin typeface="Arial" panose="020B0604020202020204" pitchFamily="34" charset="0"/>
                <a:cs typeface="Arial" panose="020B0604020202020204" pitchFamily="34" charset="0"/>
              </a:rPr>
              <a:t>not</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taken</a:t>
            </a:r>
            <a:r>
              <a:rPr lang="fi-FI" sz="1800" b="0" i="0" u="none" strike="noStrike" baseline="0" dirty="0">
                <a:solidFill>
                  <a:srgbClr val="000000"/>
                </a:solidFill>
                <a:latin typeface="Arial" panose="020B0604020202020204" pitchFamily="34" charset="0"/>
                <a:cs typeface="Arial" panose="020B0604020202020204" pitchFamily="34" charset="0"/>
              </a:rPr>
              <a:t> into </a:t>
            </a:r>
            <a:r>
              <a:rPr lang="fi-FI" sz="1800" b="0" i="0" u="none" strike="noStrike" baseline="0" dirty="0" err="1">
                <a:solidFill>
                  <a:srgbClr val="000000"/>
                </a:solidFill>
                <a:latin typeface="Arial" panose="020B0604020202020204" pitchFamily="34" charset="0"/>
                <a:cs typeface="Arial" panose="020B0604020202020204" pitchFamily="34" charset="0"/>
              </a:rPr>
              <a:t>account</a:t>
            </a:r>
            <a:r>
              <a:rPr lang="fi-FI" sz="1800" b="0" i="0" u="none" strike="noStrike" baseline="0" dirty="0">
                <a:solidFill>
                  <a:srgbClr val="000000"/>
                </a:solidFill>
                <a:latin typeface="Arial" panose="020B0604020202020204" pitchFamily="34" charset="0"/>
                <a:cs typeface="Arial" panose="020B0604020202020204" pitchFamily="34" charset="0"/>
              </a:rPr>
              <a:t> as </a:t>
            </a:r>
            <a:r>
              <a:rPr lang="fi-FI" sz="1800" b="0" i="0" u="none" strike="noStrike" baseline="0" dirty="0" err="1">
                <a:solidFill>
                  <a:srgbClr val="000000"/>
                </a:solidFill>
                <a:latin typeface="Arial" panose="020B0604020202020204" pitchFamily="34" charset="0"/>
                <a:cs typeface="Arial" panose="020B0604020202020204" pitchFamily="34" charset="0"/>
              </a:rPr>
              <a:t>income</a:t>
            </a:r>
            <a:r>
              <a:rPr lang="fi-FI" sz="1800" b="0" i="0" u="none" strike="noStrike" baseline="0" dirty="0">
                <a:solidFill>
                  <a:srgbClr val="000000"/>
                </a:solidFill>
                <a:latin typeface="Arial" panose="020B0604020202020204" pitchFamily="34" charset="0"/>
                <a:cs typeface="Arial" panose="020B0604020202020204" pitchFamily="34" charset="0"/>
              </a:rPr>
              <a:t> in </a:t>
            </a:r>
            <a:r>
              <a:rPr lang="fi-FI" sz="1800" b="0" i="0" u="none" strike="noStrike" baseline="0" dirty="0" err="1">
                <a:solidFill>
                  <a:srgbClr val="000000"/>
                </a:solidFill>
                <a:latin typeface="Arial" panose="020B0604020202020204" pitchFamily="34" charset="0"/>
                <a:cs typeface="Arial" panose="020B0604020202020204" pitchFamily="34" charset="0"/>
              </a:rPr>
              <a:t>the</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social</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assistace</a:t>
            </a:r>
            <a:r>
              <a:rPr lang="fi-FI" sz="1800" b="0" i="0" u="none" strike="noStrike" baseline="0" dirty="0">
                <a:solidFill>
                  <a:srgbClr val="000000"/>
                </a:solidFill>
                <a:latin typeface="Arial" panose="020B0604020202020204" pitchFamily="34" charset="0"/>
                <a:cs typeface="Arial" panose="020B0604020202020204" pitchFamily="34" charset="0"/>
              </a:rPr>
              <a:t>. / Kela </a:t>
            </a:r>
          </a:p>
          <a:p>
            <a:pPr algn="l"/>
            <a:r>
              <a:rPr lang="fi-FI" sz="1800" b="0" i="0" u="none" strike="noStrike" baseline="0" dirty="0">
                <a:solidFill>
                  <a:srgbClr val="000000"/>
                </a:solidFill>
                <a:latin typeface="Arial" panose="020B0604020202020204" pitchFamily="34" charset="0"/>
                <a:cs typeface="Arial" panose="020B0604020202020204" pitchFamily="34" charset="0"/>
              </a:rPr>
              <a:t>•</a:t>
            </a:r>
            <a:r>
              <a:rPr lang="fi-FI" sz="1800" b="0" i="0" u="none" strike="noStrike" baseline="0" dirty="0" err="1">
                <a:solidFill>
                  <a:srgbClr val="000000"/>
                </a:solidFill>
                <a:latin typeface="Arial" panose="020B0604020202020204" pitchFamily="34" charset="0"/>
                <a:cs typeface="Arial" panose="020B0604020202020204" pitchFamily="34" charset="0"/>
              </a:rPr>
              <a:t>Early</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childhood</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education</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fees</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will</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be</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permanently</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reduced</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by</a:t>
            </a:r>
            <a:r>
              <a:rPr lang="fi-FI" sz="1800" b="0" i="0" u="none" strike="noStrike" baseline="0" dirty="0">
                <a:solidFill>
                  <a:srgbClr val="000000"/>
                </a:solidFill>
                <a:latin typeface="Arial" panose="020B0604020202020204" pitchFamily="34" charset="0"/>
                <a:cs typeface="Arial" panose="020B0604020202020204" pitchFamily="34" charset="0"/>
              </a:rPr>
              <a:t> 70 </a:t>
            </a:r>
            <a:r>
              <a:rPr lang="fi-FI" sz="1800" b="0" i="0" u="none" strike="noStrike" baseline="0" dirty="0" err="1">
                <a:solidFill>
                  <a:srgbClr val="000000"/>
                </a:solidFill>
                <a:latin typeface="Arial" panose="020B0604020202020204" pitchFamily="34" charset="0"/>
                <a:cs typeface="Arial" panose="020B0604020202020204" pitchFamily="34" charset="0"/>
              </a:rPr>
              <a:t>million</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euros-payments</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will</a:t>
            </a:r>
            <a:r>
              <a:rPr lang="fi-FI" sz="1800" b="0" i="0" u="none" strike="noStrike" baseline="0" dirty="0">
                <a:solidFill>
                  <a:srgbClr val="000000"/>
                </a:solidFill>
                <a:latin typeface="Arial" panose="020B0604020202020204" pitchFamily="34" charset="0"/>
                <a:cs typeface="Arial" panose="020B0604020202020204" pitchFamily="34" charset="0"/>
              </a:rPr>
              <a:t> </a:t>
            </a:r>
            <a:r>
              <a:rPr lang="fi-FI" sz="1800" b="0" i="0" u="none" strike="noStrike" baseline="0" dirty="0" err="1">
                <a:solidFill>
                  <a:srgbClr val="000000"/>
                </a:solidFill>
                <a:latin typeface="Arial" panose="020B0604020202020204" pitchFamily="34" charset="0"/>
                <a:cs typeface="Arial" panose="020B0604020202020204" pitchFamily="34" charset="0"/>
              </a:rPr>
              <a:t>decrease</a:t>
            </a:r>
            <a:r>
              <a:rPr lang="fi-FI" sz="1800" b="0" i="0" u="none" strike="noStrike" baseline="0" dirty="0">
                <a:solidFill>
                  <a:srgbClr val="000000"/>
                </a:solidFill>
                <a:latin typeface="Arial" panose="020B0604020202020204" pitchFamily="34" charset="0"/>
                <a:cs typeface="Arial" panose="020B0604020202020204" pitchFamily="34" charset="0"/>
              </a:rPr>
              <a:t> from1 August 2023. / </a:t>
            </a:r>
            <a:r>
              <a:rPr lang="fi-FI" sz="1800" b="0" i="0" u="none" strike="noStrike" baseline="0" dirty="0" err="1">
                <a:solidFill>
                  <a:srgbClr val="000000"/>
                </a:solidFill>
                <a:latin typeface="Arial" panose="020B0604020202020204" pitchFamily="34" charset="0"/>
                <a:cs typeface="Arial" panose="020B0604020202020204" pitchFamily="34" charset="0"/>
              </a:rPr>
              <a:t>Municipalities</a:t>
            </a:r>
            <a:endParaRPr lang="fi-FI" sz="1800" b="0" i="0" u="none" strike="noStrike" baseline="0" dirty="0">
              <a:solidFill>
                <a:srgbClr val="000000"/>
              </a:solidFill>
              <a:latin typeface="Arial" panose="020B0604020202020204" pitchFamily="34" charset="0"/>
              <a:cs typeface="Arial" panose="020B0604020202020204" pitchFamily="34" charset="0"/>
            </a:endParaRPr>
          </a:p>
          <a:p>
            <a:pPr algn="l"/>
            <a:r>
              <a:rPr lang="en-US" sz="1800" b="0" i="0" u="none" strike="noStrike" baseline="0" dirty="0">
                <a:solidFill>
                  <a:srgbClr val="000000"/>
                </a:solidFill>
                <a:latin typeface="Arial" panose="020B0604020202020204" pitchFamily="34" charset="0"/>
                <a:cs typeface="Arial" panose="020B0604020202020204" pitchFamily="34" charset="0"/>
              </a:rPr>
              <a:t>•Support for private care will increaseby100 euros per month. </a:t>
            </a:r>
          </a:p>
          <a:p>
            <a:pPr algn="l"/>
            <a:r>
              <a:rPr lang="fi-FI" sz="1800" b="0" i="0" u="none" strike="noStrike" baseline="0" dirty="0">
                <a:solidFill>
                  <a:srgbClr val="000000"/>
                </a:solidFill>
                <a:latin typeface="Arial" panose="020B0604020202020204" pitchFamily="34" charset="0"/>
                <a:cs typeface="Arial" panose="020B0604020202020204" pitchFamily="34" charset="0"/>
              </a:rPr>
              <a:t>•</a:t>
            </a:r>
            <a:r>
              <a:rPr lang="fi-FI" sz="1800" b="1" i="0" u="none" strike="noStrike" baseline="0" dirty="0">
                <a:solidFill>
                  <a:srgbClr val="000000"/>
                </a:solidFill>
                <a:latin typeface="Arial" panose="020B0604020202020204" pitchFamily="34" charset="0"/>
                <a:cs typeface="Arial" panose="020B0604020202020204" pitchFamily="34" charset="0"/>
              </a:rPr>
              <a:t>2023 </a:t>
            </a:r>
            <a:r>
              <a:rPr lang="fi-FI" sz="1800" b="1" i="0" u="none" strike="noStrike" baseline="0" dirty="0" err="1">
                <a:solidFill>
                  <a:srgbClr val="000000"/>
                </a:solidFill>
                <a:latin typeface="Arial" panose="020B0604020202020204" pitchFamily="34" charset="0"/>
                <a:cs typeface="Arial" panose="020B0604020202020204" pitchFamily="34" charset="0"/>
              </a:rPr>
              <a:t>temporary</a:t>
            </a:r>
            <a:r>
              <a:rPr lang="fi-FI" sz="1800" b="1" i="0" u="none" strike="noStrike" baseline="0" dirty="0">
                <a:solidFill>
                  <a:srgbClr val="000000"/>
                </a:solidFill>
                <a:latin typeface="Arial" panose="020B0604020202020204" pitchFamily="34" charset="0"/>
                <a:cs typeface="Arial" panose="020B0604020202020204" pitchFamily="34" charset="0"/>
              </a:rPr>
              <a:t> </a:t>
            </a:r>
            <a:r>
              <a:rPr lang="fi-FI" sz="1800" b="1" i="0" u="none" strike="noStrike" baseline="0" dirty="0" err="1">
                <a:solidFill>
                  <a:srgbClr val="000000"/>
                </a:solidFill>
                <a:latin typeface="Arial" panose="020B0604020202020204" pitchFamily="34" charset="0"/>
                <a:cs typeface="Arial" panose="020B0604020202020204" pitchFamily="34" charset="0"/>
              </a:rPr>
              <a:t>actions</a:t>
            </a:r>
            <a:r>
              <a:rPr lang="fi-FI" sz="1800" b="1" i="0" u="none" strike="noStrike" baseline="0" dirty="0">
                <a:solidFill>
                  <a:srgbClr val="000000"/>
                </a:solidFill>
                <a:latin typeface="Arial" panose="020B0604020202020204" pitchFamily="34" charset="0"/>
                <a:cs typeface="Arial" panose="020B0604020202020204" pitchFamily="34" charset="0"/>
              </a:rPr>
              <a:t> for </a:t>
            </a:r>
            <a:r>
              <a:rPr lang="fi-FI" sz="1800" b="1" i="0" u="none" strike="noStrike" baseline="0" dirty="0" err="1">
                <a:solidFill>
                  <a:srgbClr val="000000"/>
                </a:solidFill>
                <a:latin typeface="Arial" panose="020B0604020202020204" pitchFamily="34" charset="0"/>
                <a:cs typeface="Arial" panose="020B0604020202020204" pitchFamily="34" charset="0"/>
              </a:rPr>
              <a:t>families</a:t>
            </a:r>
            <a:endParaRPr lang="fi-FI" sz="1800" b="1" i="0" u="none" strike="noStrike" baseline="0" dirty="0">
              <a:solidFill>
                <a:srgbClr val="000000"/>
              </a:solidFill>
              <a:latin typeface="Arial" panose="020B0604020202020204" pitchFamily="34" charset="0"/>
              <a:cs typeface="Arial" panose="020B0604020202020204" pitchFamily="34" charset="0"/>
            </a:endParaRPr>
          </a:p>
          <a:p>
            <a:pPr algn="l"/>
            <a:r>
              <a:rPr lang="en-US" sz="1800" b="0" i="0" u="none" strike="noStrike" baseline="0" dirty="0">
                <a:solidFill>
                  <a:srgbClr val="000000"/>
                </a:solidFill>
                <a:latin typeface="Arial" panose="020B0604020202020204" pitchFamily="34" charset="0"/>
                <a:cs typeface="Arial" panose="020B0604020202020204" pitchFamily="34" charset="0"/>
              </a:rPr>
              <a:t>•The guardian increase of the study allowance is increased by10 euros per month. / </a:t>
            </a:r>
            <a:r>
              <a:rPr lang="en-US" sz="1800" b="0" i="0" u="none" strike="noStrike" baseline="0" dirty="0" err="1">
                <a:solidFill>
                  <a:srgbClr val="000000"/>
                </a:solidFill>
                <a:latin typeface="Arial" panose="020B0604020202020204" pitchFamily="34" charset="0"/>
                <a:cs typeface="Arial" panose="020B0604020202020204" pitchFamily="34" charset="0"/>
              </a:rPr>
              <a:t>Kela</a:t>
            </a:r>
            <a:endParaRPr lang="en-US" sz="1800" b="0" i="0" u="none" strike="noStrike" baseline="0" dirty="0">
              <a:solidFill>
                <a:srgbClr val="000000"/>
              </a:solidFill>
              <a:latin typeface="Arial" panose="020B0604020202020204" pitchFamily="34" charset="0"/>
              <a:cs typeface="Arial" panose="020B0604020202020204" pitchFamily="34" charset="0"/>
            </a:endParaRPr>
          </a:p>
          <a:p>
            <a:pPr algn="l"/>
            <a:r>
              <a:rPr lang="en-US" sz="1800" b="0" i="0" u="none" strike="noStrike" baseline="0" dirty="0">
                <a:solidFill>
                  <a:srgbClr val="000000"/>
                </a:solidFill>
                <a:latin typeface="Arial" panose="020B0604020202020204" pitchFamily="34" charset="0"/>
                <a:cs typeface="Arial" panose="020B0604020202020204" pitchFamily="34" charset="0"/>
              </a:rPr>
              <a:t>•The single parent increase in child allowance will be increased by 5 euros per month. / </a:t>
            </a:r>
            <a:r>
              <a:rPr lang="en-US" sz="1800" b="0" i="0" u="none" strike="noStrike" baseline="0" dirty="0" err="1">
                <a:solidFill>
                  <a:srgbClr val="000000"/>
                </a:solidFill>
                <a:latin typeface="Arial" panose="020B0604020202020204" pitchFamily="34" charset="0"/>
                <a:cs typeface="Arial" panose="020B0604020202020204" pitchFamily="34" charset="0"/>
              </a:rPr>
              <a:t>Kela</a:t>
            </a:r>
            <a:r>
              <a:rPr lang="en-US" sz="1800" b="0" i="0" u="none" strike="noStrike" baseline="0" dirty="0">
                <a:solidFill>
                  <a:srgbClr val="000000"/>
                </a:solidFill>
                <a:latin typeface="Arial" panose="020B0604020202020204" pitchFamily="34" charset="0"/>
                <a:cs typeface="Arial" panose="020B0604020202020204" pitchFamily="34" charset="0"/>
              </a:rPr>
              <a:t> </a:t>
            </a:r>
          </a:p>
          <a:p>
            <a:pPr algn="l"/>
            <a:r>
              <a:rPr lang="en-US" sz="1800" b="0" i="0" u="none" strike="noStrike" baseline="0" dirty="0">
                <a:solidFill>
                  <a:srgbClr val="000000"/>
                </a:solidFill>
                <a:latin typeface="Arial" panose="020B0604020202020204" pitchFamily="34" charset="0"/>
                <a:cs typeface="Arial" panose="020B0604020202020204" pitchFamily="34" charset="0"/>
              </a:rPr>
              <a:t>•The basic part of the social assistance for people under the age of 18 will increase by 10 percent. / </a:t>
            </a:r>
            <a:r>
              <a:rPr lang="en-US" sz="1800" b="0" i="0" u="none" strike="noStrike" baseline="0" dirty="0" err="1">
                <a:solidFill>
                  <a:srgbClr val="000000"/>
                </a:solidFill>
                <a:latin typeface="Arial" panose="020B0604020202020204" pitchFamily="34" charset="0"/>
                <a:cs typeface="Arial" panose="020B0604020202020204" pitchFamily="34" charset="0"/>
              </a:rPr>
              <a:t>Kela</a:t>
            </a:r>
            <a:r>
              <a:rPr lang="en-US" sz="1800" b="0" i="0" u="none" strike="noStrike" baseline="0" dirty="0">
                <a:solidFill>
                  <a:srgbClr val="000000"/>
                </a:solidFill>
                <a:latin typeface="Arial" panose="020B0604020202020204" pitchFamily="34" charset="0"/>
                <a:cs typeface="Arial" panose="020B0604020202020204" pitchFamily="34" charset="0"/>
              </a:rPr>
              <a:t> </a:t>
            </a:r>
          </a:p>
          <a:p>
            <a:pPr algn="l"/>
            <a:r>
              <a:rPr lang="en-US" sz="1800" b="0" i="0" u="none" strike="noStrike" baseline="0" dirty="0">
                <a:solidFill>
                  <a:srgbClr val="000000"/>
                </a:solidFill>
                <a:latin typeface="Arial" panose="020B0604020202020204" pitchFamily="34" charset="0"/>
                <a:cs typeface="Arial" panose="020B0604020202020204" pitchFamily="34" charset="0"/>
              </a:rPr>
              <a:t>•The unemployment benefit child increase will be increased by approximately 24–45 euros, depending on the number of children./ </a:t>
            </a:r>
            <a:r>
              <a:rPr lang="en-US" sz="1800" b="0" i="0" u="none" strike="noStrike" baseline="0" dirty="0" err="1">
                <a:solidFill>
                  <a:srgbClr val="000000"/>
                </a:solidFill>
                <a:latin typeface="Arial" panose="020B0604020202020204" pitchFamily="34" charset="0"/>
                <a:cs typeface="Arial" panose="020B0604020202020204" pitchFamily="34" charset="0"/>
              </a:rPr>
              <a:t>Kela</a:t>
            </a:r>
            <a:r>
              <a:rPr lang="en-US" sz="1800" b="0" i="0" u="none" strike="noStrike" baseline="0" dirty="0">
                <a:solidFill>
                  <a:srgbClr val="000000"/>
                </a:solidFill>
                <a:latin typeface="Arial" panose="020B0604020202020204" pitchFamily="34" charset="0"/>
                <a:cs typeface="Arial" panose="020B0604020202020204" pitchFamily="34" charset="0"/>
              </a:rPr>
              <a:t> </a:t>
            </a:r>
          </a:p>
          <a:p>
            <a:endParaRPr lang="fi-FI" dirty="0"/>
          </a:p>
        </p:txBody>
      </p:sp>
    </p:spTree>
    <p:extLst>
      <p:ext uri="{BB962C8B-B14F-4D97-AF65-F5344CB8AC3E}">
        <p14:creationId xmlns:p14="http://schemas.microsoft.com/office/powerpoint/2010/main" val="18681877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0CC971-FE45-4250-AF69-295EB6D13798}"/>
              </a:ext>
            </a:extLst>
          </p:cNvPr>
          <p:cNvSpPr>
            <a:spLocks noGrp="1"/>
          </p:cNvSpPr>
          <p:nvPr>
            <p:ph type="ctrTitle"/>
          </p:nvPr>
        </p:nvSpPr>
        <p:spPr>
          <a:xfrm>
            <a:off x="1524091" y="580831"/>
            <a:ext cx="9792000" cy="472466"/>
          </a:xfrm>
        </p:spPr>
        <p:txBody>
          <a:bodyPr/>
          <a:lstStyle/>
          <a:p>
            <a:r>
              <a:rPr lang="fi-FI" b="0" i="0" u="none" strike="noStrike" baseline="0" dirty="0">
                <a:solidFill>
                  <a:srgbClr val="000000"/>
                </a:solidFill>
                <a:latin typeface="Arial" panose="020B0604020202020204" pitchFamily="34" charset="0"/>
                <a:cs typeface="Arial" panose="020B0604020202020204" pitchFamily="34" charset="0"/>
              </a:rPr>
              <a:t>Energy </a:t>
            </a:r>
            <a:r>
              <a:rPr lang="fi-FI" b="0" i="0" u="none" strike="noStrike" baseline="0" dirty="0" err="1">
                <a:solidFill>
                  <a:srgbClr val="000000"/>
                </a:solidFill>
                <a:latin typeface="Arial" panose="020B0604020202020204" pitchFamily="34" charset="0"/>
                <a:cs typeface="Arial" panose="020B0604020202020204" pitchFamily="34" charset="0"/>
              </a:rPr>
              <a:t>crisis</a:t>
            </a:r>
            <a:r>
              <a:rPr lang="fi-FI" b="0" i="0" u="none" strike="noStrike" baseline="0" dirty="0">
                <a:solidFill>
                  <a:srgbClr val="000000"/>
                </a:solidFill>
                <a:latin typeface="Arial" panose="020B0604020202020204" pitchFamily="34" charset="0"/>
                <a:cs typeface="Arial" panose="020B0604020202020204" pitchFamily="34" charset="0"/>
              </a:rPr>
              <a:t> and </a:t>
            </a:r>
            <a:r>
              <a:rPr lang="fi-FI" b="0" i="0" u="none" strike="noStrike" baseline="0" dirty="0" err="1">
                <a:solidFill>
                  <a:srgbClr val="000000"/>
                </a:solidFill>
                <a:latin typeface="Arial" panose="020B0604020202020204" pitchFamily="34" charset="0"/>
                <a:cs typeface="Arial" panose="020B0604020202020204" pitchFamily="34" charset="0"/>
              </a:rPr>
              <a:t>social</a:t>
            </a:r>
            <a:r>
              <a:rPr lang="fi-FI" b="0" i="0" u="none" strike="noStrike" baseline="0" dirty="0">
                <a:solidFill>
                  <a:srgbClr val="000000"/>
                </a:solidFill>
                <a:latin typeface="Arial" panose="020B0604020202020204" pitchFamily="34" charset="0"/>
                <a:cs typeface="Arial" panose="020B0604020202020204" pitchFamily="34" charset="0"/>
              </a:rPr>
              <a:t> </a:t>
            </a:r>
            <a:r>
              <a:rPr lang="fi-FI" b="0" i="0" u="none" strike="noStrike" baseline="0" dirty="0" err="1">
                <a:solidFill>
                  <a:srgbClr val="000000"/>
                </a:solidFill>
                <a:latin typeface="Arial" panose="020B0604020202020204" pitchFamily="34" charset="0"/>
                <a:cs typeface="Arial" panose="020B0604020202020204" pitchFamily="34" charset="0"/>
              </a:rPr>
              <a:t>security</a:t>
            </a:r>
            <a:endParaRPr lang="fi-FI" dirty="0">
              <a:latin typeface="Arial" panose="020B0604020202020204" pitchFamily="34" charset="0"/>
              <a:cs typeface="Arial" panose="020B0604020202020204" pitchFamily="34" charset="0"/>
            </a:endParaRPr>
          </a:p>
        </p:txBody>
      </p:sp>
      <p:sp>
        <p:nvSpPr>
          <p:cNvPr id="3" name="Alaotsikko 2">
            <a:extLst>
              <a:ext uri="{FF2B5EF4-FFF2-40B4-BE49-F238E27FC236}">
                <a16:creationId xmlns:a16="http://schemas.microsoft.com/office/drawing/2014/main" id="{BF751DCC-8960-475E-B7BE-63B516E1274E}"/>
              </a:ext>
            </a:extLst>
          </p:cNvPr>
          <p:cNvSpPr>
            <a:spLocks noGrp="1"/>
          </p:cNvSpPr>
          <p:nvPr>
            <p:ph type="subTitle" idx="1"/>
          </p:nvPr>
        </p:nvSpPr>
        <p:spPr>
          <a:xfrm>
            <a:off x="775503" y="1527859"/>
            <a:ext cx="11042248" cy="2420567"/>
          </a:xfrm>
        </p:spPr>
        <p:txBody>
          <a:bodyPr/>
          <a:lstStyle/>
          <a:p>
            <a:pPr algn="l"/>
            <a:r>
              <a:rPr lang="fi-FI" sz="2000" b="1" i="0" u="none" strike="noStrike" baseline="0" dirty="0" err="1">
                <a:solidFill>
                  <a:srgbClr val="000000"/>
                </a:solidFill>
                <a:latin typeface="Arial" panose="020B0604020202020204" pitchFamily="34" charset="0"/>
                <a:cs typeface="Arial" panose="020B0604020202020204" pitchFamily="34" charset="0"/>
              </a:rPr>
              <a:t>The</a:t>
            </a:r>
            <a:r>
              <a:rPr lang="fi-FI" sz="2000" b="1" i="0" u="none" strike="noStrike" baseline="0" dirty="0">
                <a:solidFill>
                  <a:srgbClr val="000000"/>
                </a:solidFill>
                <a:latin typeface="Arial" panose="020B0604020202020204" pitchFamily="34" charset="0"/>
                <a:cs typeface="Arial" panose="020B0604020202020204" pitchFamily="34" charset="0"/>
              </a:rPr>
              <a:t> </a:t>
            </a:r>
            <a:r>
              <a:rPr lang="fi-FI" sz="2000" b="1" i="0" u="none" strike="noStrike" baseline="0" dirty="0" err="1">
                <a:solidFill>
                  <a:srgbClr val="000000"/>
                </a:solidFill>
                <a:latin typeface="Arial" panose="020B0604020202020204" pitchFamily="34" charset="0"/>
                <a:cs typeface="Arial" panose="020B0604020202020204" pitchFamily="34" charset="0"/>
              </a:rPr>
              <a:t>purchasing</a:t>
            </a:r>
            <a:r>
              <a:rPr lang="fi-FI" sz="2000" b="1" i="0" u="none" strike="noStrike" baseline="0" dirty="0">
                <a:solidFill>
                  <a:srgbClr val="000000"/>
                </a:solidFill>
                <a:latin typeface="Arial" panose="020B0604020202020204" pitchFamily="34" charset="0"/>
                <a:cs typeface="Arial" panose="020B0604020202020204" pitchFamily="34" charset="0"/>
              </a:rPr>
              <a:t> </a:t>
            </a:r>
            <a:r>
              <a:rPr lang="fi-FI" sz="2000" b="1" i="0" u="none" strike="noStrike" baseline="0" dirty="0" err="1">
                <a:solidFill>
                  <a:srgbClr val="000000"/>
                </a:solidFill>
                <a:latin typeface="Arial" panose="020B0604020202020204" pitchFamily="34" charset="0"/>
                <a:cs typeface="Arial" panose="020B0604020202020204" pitchFamily="34" charset="0"/>
              </a:rPr>
              <a:t>power</a:t>
            </a:r>
            <a:r>
              <a:rPr lang="fi-FI" sz="2000" b="1" i="0" u="none" strike="noStrike" baseline="0" dirty="0">
                <a:solidFill>
                  <a:srgbClr val="000000"/>
                </a:solidFill>
                <a:latin typeface="Arial" panose="020B0604020202020204" pitchFamily="34" charset="0"/>
                <a:cs typeface="Arial" panose="020B0604020202020204" pitchFamily="34" charset="0"/>
              </a:rPr>
              <a:t> of </a:t>
            </a:r>
            <a:r>
              <a:rPr lang="fi-FI" sz="2000" b="1" i="0" u="none" strike="noStrike" baseline="0" dirty="0" err="1">
                <a:solidFill>
                  <a:srgbClr val="000000"/>
                </a:solidFill>
                <a:latin typeface="Arial" panose="020B0604020202020204" pitchFamily="34" charset="0"/>
                <a:cs typeface="Arial" panose="020B0604020202020204" pitchFamily="34" charset="0"/>
              </a:rPr>
              <a:t>pensioners</a:t>
            </a:r>
            <a:r>
              <a:rPr lang="fi-FI" sz="2000" b="1" i="0" u="none" strike="noStrike" baseline="0" dirty="0">
                <a:solidFill>
                  <a:srgbClr val="000000"/>
                </a:solidFill>
                <a:latin typeface="Arial" panose="020B0604020202020204" pitchFamily="34" charset="0"/>
                <a:cs typeface="Arial" panose="020B0604020202020204" pitchFamily="34" charset="0"/>
              </a:rPr>
              <a:t> is </a:t>
            </a:r>
            <a:r>
              <a:rPr lang="fi-FI" sz="2000" b="1" i="0" u="none" strike="noStrike" baseline="0" dirty="0" err="1">
                <a:solidFill>
                  <a:srgbClr val="000000"/>
                </a:solidFill>
                <a:latin typeface="Arial" panose="020B0604020202020204" pitchFamily="34" charset="0"/>
                <a:cs typeface="Arial" panose="020B0604020202020204" pitchFamily="34" charset="0"/>
              </a:rPr>
              <a:t>secured</a:t>
            </a:r>
            <a:endParaRPr lang="fi-FI" sz="2000" b="1" i="0" u="none" strike="noStrike" baseline="0" dirty="0">
              <a:solidFill>
                <a:srgbClr val="000000"/>
              </a:solidFill>
              <a:latin typeface="Arial" panose="020B0604020202020204" pitchFamily="34" charset="0"/>
              <a:cs typeface="Arial" panose="020B0604020202020204" pitchFamily="34" charset="0"/>
            </a:endParaRPr>
          </a:p>
          <a:p>
            <a:pPr algn="l"/>
            <a:endParaRPr lang="fi-FI" sz="2000" b="1" i="0" u="none" strike="noStrike" baseline="0" dirty="0">
              <a:solidFill>
                <a:srgbClr val="000000"/>
              </a:solidFill>
              <a:latin typeface="Arial" panose="020B0604020202020204" pitchFamily="34" charset="0"/>
              <a:cs typeface="Arial" panose="020B0604020202020204" pitchFamily="34" charset="0"/>
            </a:endParaRPr>
          </a:p>
          <a:p>
            <a:pPr algn="l"/>
            <a:r>
              <a:rPr lang="fi-FI" sz="2000" b="0" i="0" u="none" strike="noStrike" baseline="0" dirty="0">
                <a:solidFill>
                  <a:srgbClr val="000000"/>
                </a:solidFill>
                <a:latin typeface="Arial" panose="020B0604020202020204" pitchFamily="34" charset="0"/>
                <a:cs typeface="Arial" panose="020B0604020202020204" pitchFamily="34" charset="0"/>
              </a:rPr>
              <a:t>•</a:t>
            </a:r>
            <a:r>
              <a:rPr lang="fi-FI" sz="2000" b="0" i="0" u="none" strike="noStrike" baseline="0" dirty="0" err="1">
                <a:solidFill>
                  <a:srgbClr val="000000"/>
                </a:solidFill>
                <a:latin typeface="Arial" panose="020B0604020202020204" pitchFamily="34" charset="0"/>
                <a:cs typeface="Arial" panose="020B0604020202020204" pitchFamily="34" charset="0"/>
              </a:rPr>
              <a:t>The</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folded</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index</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that</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automatically</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increases</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the</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level</a:t>
            </a:r>
            <a:r>
              <a:rPr lang="fi-FI" sz="2000" b="0" i="0" u="none" strike="noStrike" baseline="0" dirty="0">
                <a:solidFill>
                  <a:srgbClr val="000000"/>
                </a:solidFill>
                <a:latin typeface="Arial" panose="020B0604020202020204" pitchFamily="34" charset="0"/>
                <a:cs typeface="Arial" panose="020B0604020202020204" pitchFamily="34" charset="0"/>
              </a:rPr>
              <a:t> of </a:t>
            </a:r>
            <a:r>
              <a:rPr lang="fi-FI" sz="2000" b="0" i="0" u="none" strike="noStrike" baseline="0" dirty="0" err="1">
                <a:solidFill>
                  <a:srgbClr val="000000"/>
                </a:solidFill>
                <a:latin typeface="Arial" panose="020B0604020202020204" pitchFamily="34" charset="0"/>
                <a:cs typeface="Arial" panose="020B0604020202020204" pitchFamily="34" charset="0"/>
              </a:rPr>
              <a:t>the</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pension</a:t>
            </a:r>
            <a:r>
              <a:rPr lang="fi-FI" sz="2000" b="0" i="0" u="none" strike="noStrike" baseline="0" dirty="0">
                <a:solidFill>
                  <a:srgbClr val="000000"/>
                </a:solidFill>
                <a:latin typeface="Arial" panose="020B0604020202020204" pitchFamily="34" charset="0"/>
                <a:cs typeface="Arial" panose="020B0604020202020204" pitchFamily="34" charset="0"/>
              </a:rPr>
              <a:t> and </a:t>
            </a:r>
            <a:r>
              <a:rPr lang="fi-FI" sz="2000" b="0" i="0" u="none" strike="noStrike" baseline="0" dirty="0" err="1">
                <a:solidFill>
                  <a:srgbClr val="000000"/>
                </a:solidFill>
                <a:latin typeface="Arial" panose="020B0604020202020204" pitchFamily="34" charset="0"/>
                <a:cs typeface="Arial" panose="020B0604020202020204" pitchFamily="34" charset="0"/>
              </a:rPr>
              <a:t>social</a:t>
            </a:r>
            <a:r>
              <a:rPr lang="fi-FI" sz="2000" b="0" i="0" u="none" strike="noStrike" baseline="0" dirty="0">
                <a:solidFill>
                  <a:srgbClr val="000000"/>
                </a:solidFill>
                <a:latin typeface="Arial" panose="020B0604020202020204" pitchFamily="34" charset="0"/>
                <a:cs typeface="Arial" panose="020B0604020202020204" pitchFamily="34" charset="0"/>
              </a:rPr>
              <a:t> and </a:t>
            </a:r>
            <a:r>
              <a:rPr lang="fi-FI" sz="2000" b="0" i="0" u="none" strike="noStrike" baseline="0" dirty="0" err="1">
                <a:solidFill>
                  <a:srgbClr val="000000"/>
                </a:solidFill>
                <a:latin typeface="Arial" panose="020B0604020202020204" pitchFamily="34" charset="0"/>
                <a:cs typeface="Arial" panose="020B0604020202020204" pitchFamily="34" charset="0"/>
              </a:rPr>
              <a:t>health</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tax</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reform</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will</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increase</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pensions</a:t>
            </a:r>
            <a:r>
              <a:rPr lang="fi-FI" sz="2000" b="0" i="0" u="none" strike="noStrike" baseline="0" dirty="0">
                <a:solidFill>
                  <a:srgbClr val="000000"/>
                </a:solidFill>
                <a:latin typeface="Arial" panose="020B0604020202020204" pitchFamily="34" charset="0"/>
                <a:cs typeface="Arial" panose="020B0604020202020204" pitchFamily="34" charset="0"/>
              </a:rPr>
              <a:t> at </a:t>
            </a:r>
            <a:r>
              <a:rPr lang="fi-FI" sz="2000" b="0" i="0" u="none" strike="noStrike" baseline="0" dirty="0" err="1">
                <a:solidFill>
                  <a:srgbClr val="000000"/>
                </a:solidFill>
                <a:latin typeface="Arial" panose="020B0604020202020204" pitchFamily="34" charset="0"/>
                <a:cs typeface="Arial" panose="020B0604020202020204" pitchFamily="34" charset="0"/>
              </a:rPr>
              <a:t>the</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turn</a:t>
            </a:r>
            <a:r>
              <a:rPr lang="fi-FI" sz="2000" b="0" i="0" u="none" strike="noStrike" baseline="0" dirty="0">
                <a:solidFill>
                  <a:srgbClr val="000000"/>
                </a:solidFill>
                <a:latin typeface="Arial" panose="020B0604020202020204" pitchFamily="34" charset="0"/>
                <a:cs typeface="Arial" panose="020B0604020202020204" pitchFamily="34" charset="0"/>
              </a:rPr>
              <a:t> of </a:t>
            </a:r>
            <a:r>
              <a:rPr lang="fi-FI" sz="2000" b="0" i="0" u="none" strike="noStrike" baseline="0" dirty="0" err="1">
                <a:solidFill>
                  <a:srgbClr val="000000"/>
                </a:solidFill>
                <a:latin typeface="Arial" panose="020B0604020202020204" pitchFamily="34" charset="0"/>
                <a:cs typeface="Arial" panose="020B0604020202020204" pitchFamily="34" charset="0"/>
              </a:rPr>
              <a:t>the</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year</a:t>
            </a:r>
            <a:r>
              <a:rPr lang="fi-FI" sz="2000" b="0" i="0" u="none" strike="noStrike" baseline="0" dirty="0">
                <a:solidFill>
                  <a:srgbClr val="000000"/>
                </a:solidFill>
                <a:latin typeface="Arial" panose="020B0604020202020204" pitchFamily="34" charset="0"/>
                <a:cs typeface="Arial" panose="020B0604020202020204" pitchFamily="34" charset="0"/>
              </a:rPr>
              <a:t>. </a:t>
            </a:r>
          </a:p>
          <a:p>
            <a:pPr algn="l"/>
            <a:r>
              <a:rPr lang="en-US" sz="2000" b="0" i="0" u="none" strike="noStrike" baseline="0" dirty="0">
                <a:solidFill>
                  <a:srgbClr val="000000"/>
                </a:solidFill>
                <a:latin typeface="Arial" panose="020B0604020202020204" pitchFamily="34" charset="0"/>
                <a:cs typeface="Arial" panose="020B0604020202020204" pitchFamily="34" charset="0"/>
              </a:rPr>
              <a:t>•The average pension (gross 1,600 euros per month)l increased approximately 102 euros per month at the beginning of 2023. </a:t>
            </a:r>
          </a:p>
          <a:p>
            <a:pPr algn="l"/>
            <a:r>
              <a:rPr lang="en-US" sz="2000" b="0" i="0" u="none" strike="noStrike" baseline="0" dirty="0">
                <a:solidFill>
                  <a:srgbClr val="000000"/>
                </a:solidFill>
                <a:latin typeface="Arial" panose="020B0604020202020204" pitchFamily="34" charset="0"/>
                <a:cs typeface="Arial" panose="020B0604020202020204" pitchFamily="34" charset="0"/>
              </a:rPr>
              <a:t>•After taxes, income will grow by an estimated 75 EUR per month and about EUR 900 per year. </a:t>
            </a:r>
          </a:p>
          <a:p>
            <a:pPr algn="l"/>
            <a:r>
              <a:rPr lang="en-US" sz="2000" b="0" i="0" u="none" strike="noStrike" baseline="0" dirty="0">
                <a:solidFill>
                  <a:srgbClr val="000000"/>
                </a:solidFill>
                <a:latin typeface="Arial" panose="020B0604020202020204" pitchFamily="34" charset="0"/>
                <a:cs typeface="Arial" panose="020B0604020202020204" pitchFamily="34" charset="0"/>
              </a:rPr>
              <a:t>•Incentives to work for the elderly are improved by taxation for those over 60 years of age. </a:t>
            </a:r>
          </a:p>
          <a:p>
            <a:pPr algn="l"/>
            <a:r>
              <a:rPr lang="fi-FI" sz="2000" b="0" i="0" u="none" strike="noStrike" baseline="0" dirty="0">
                <a:solidFill>
                  <a:srgbClr val="000000"/>
                </a:solidFill>
                <a:latin typeface="Arial" panose="020B0604020202020204" pitchFamily="34" charset="0"/>
                <a:cs typeface="Arial" panose="020B0604020202020204" pitchFamily="34" charset="0"/>
              </a:rPr>
              <a:t>•</a:t>
            </a:r>
            <a:r>
              <a:rPr lang="fi-FI" sz="2000" b="0" i="0" u="none" strike="noStrike" baseline="0" dirty="0" err="1">
                <a:solidFill>
                  <a:srgbClr val="000000"/>
                </a:solidFill>
                <a:latin typeface="Arial" panose="020B0604020202020204" pitchFamily="34" charset="0"/>
                <a:cs typeface="Arial" panose="020B0604020202020204" pitchFamily="34" charset="0"/>
              </a:rPr>
              <a:t>There</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will</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be</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1" i="0" u="none" strike="noStrike" baseline="0" dirty="0">
                <a:solidFill>
                  <a:srgbClr val="000000"/>
                </a:solidFill>
                <a:latin typeface="Arial" panose="020B0604020202020204" pitchFamily="34" charset="0"/>
                <a:cs typeface="Arial" panose="020B0604020202020204" pitchFamily="34" charset="0"/>
              </a:rPr>
              <a:t>no</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increase</a:t>
            </a:r>
            <a:r>
              <a:rPr lang="fi-FI" sz="2000" b="0" i="0" u="none" strike="noStrike" baseline="0" dirty="0">
                <a:solidFill>
                  <a:srgbClr val="000000"/>
                </a:solidFill>
                <a:latin typeface="Arial" panose="020B0604020202020204" pitchFamily="34" charset="0"/>
                <a:cs typeface="Arial" panose="020B0604020202020204" pitchFamily="34" charset="0"/>
              </a:rPr>
              <a:t> of </a:t>
            </a:r>
            <a:r>
              <a:rPr lang="fi-FI" sz="2000" b="0" i="0" u="none" strike="noStrike" baseline="0" dirty="0" err="1">
                <a:solidFill>
                  <a:srgbClr val="000000"/>
                </a:solidFill>
                <a:latin typeface="Arial" panose="020B0604020202020204" pitchFamily="34" charset="0"/>
                <a:cs typeface="Arial" panose="020B0604020202020204" pitchFamily="34" charset="0"/>
              </a:rPr>
              <a:t>the</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medicine</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upper</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limit</a:t>
            </a:r>
            <a:r>
              <a:rPr lang="fi-FI" sz="2000" b="0" i="0" u="none" strike="noStrike" baseline="0" dirty="0">
                <a:solidFill>
                  <a:srgbClr val="000000"/>
                </a:solidFill>
                <a:latin typeface="Arial" panose="020B0604020202020204" pitchFamily="34" charset="0"/>
                <a:cs typeface="Arial" panose="020B0604020202020204" pitchFamily="34" charset="0"/>
              </a:rPr>
              <a:t> for 2023, </a:t>
            </a:r>
            <a:r>
              <a:rPr lang="fi-FI" sz="2000" b="0" i="0" u="none" strike="noStrike" baseline="0" dirty="0" err="1">
                <a:solidFill>
                  <a:srgbClr val="000000"/>
                </a:solidFill>
                <a:latin typeface="Arial" panose="020B0604020202020204" pitchFamily="34" charset="0"/>
                <a:cs typeface="Arial" panose="020B0604020202020204" pitchFamily="34" charset="0"/>
              </a:rPr>
              <a:t>the</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limit</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will</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not</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be</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increased</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with</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the</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increase</a:t>
            </a:r>
            <a:r>
              <a:rPr lang="fi-FI" sz="2000" b="0" i="0" u="none" strike="noStrike" baseline="0" dirty="0">
                <a:solidFill>
                  <a:srgbClr val="000000"/>
                </a:solidFill>
                <a:latin typeface="Arial" panose="020B0604020202020204" pitchFamily="34" charset="0"/>
                <a:cs typeface="Arial" panose="020B0604020202020204" pitchFamily="34" charset="0"/>
              </a:rPr>
              <a:t> in </a:t>
            </a:r>
            <a:r>
              <a:rPr lang="fi-FI" sz="2000" b="0" i="0" u="none" strike="noStrike" baseline="0" dirty="0" err="1">
                <a:solidFill>
                  <a:srgbClr val="000000"/>
                </a:solidFill>
                <a:latin typeface="Arial" panose="020B0604020202020204" pitchFamily="34" charset="0"/>
                <a:cs typeface="Arial" panose="020B0604020202020204" pitchFamily="34" charset="0"/>
              </a:rPr>
              <a:t>prices</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Customers</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own</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contribution</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will</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not</a:t>
            </a:r>
            <a:r>
              <a:rPr lang="fi-FI" sz="2000" b="0" i="0" u="none" strike="noStrike" baseline="0" dirty="0">
                <a:solidFill>
                  <a:srgbClr val="000000"/>
                </a:solidFill>
                <a:latin typeface="Arial" panose="020B0604020202020204" pitchFamily="34" charset="0"/>
                <a:cs typeface="Arial" panose="020B0604020202020204" pitchFamily="34" charset="0"/>
              </a:rPr>
              <a:t> </a:t>
            </a:r>
            <a:r>
              <a:rPr lang="fi-FI" sz="2000" b="0" i="0" u="none" strike="noStrike" baseline="0" dirty="0" err="1">
                <a:solidFill>
                  <a:srgbClr val="000000"/>
                </a:solidFill>
                <a:latin typeface="Arial" panose="020B0604020202020204" pitchFamily="34" charset="0"/>
                <a:cs typeface="Arial" panose="020B0604020202020204" pitchFamily="34" charset="0"/>
              </a:rPr>
              <a:t>rise</a:t>
            </a:r>
            <a:r>
              <a:rPr lang="fi-FI" sz="2000" b="0" i="0" u="none" strike="noStrike" baseline="0" dirty="0">
                <a:solidFill>
                  <a:srgbClr val="000000"/>
                </a:solidFill>
                <a:latin typeface="Arial" panose="020B0604020202020204" pitchFamily="34" charset="0"/>
                <a:cs typeface="Arial" panose="020B0604020202020204" pitchFamily="34" charset="0"/>
              </a:rPr>
              <a:t>.</a:t>
            </a:r>
          </a:p>
          <a:p>
            <a:endParaRPr lang="fi-FI" dirty="0"/>
          </a:p>
        </p:txBody>
      </p:sp>
    </p:spTree>
    <p:extLst>
      <p:ext uri="{BB962C8B-B14F-4D97-AF65-F5344CB8AC3E}">
        <p14:creationId xmlns:p14="http://schemas.microsoft.com/office/powerpoint/2010/main" val="32732552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1"/>
          <p:cNvSpPr>
            <a:spLocks noGrp="1"/>
          </p:cNvSpPr>
          <p:nvPr>
            <p:ph type="ctrTitle"/>
          </p:nvPr>
        </p:nvSpPr>
        <p:spPr>
          <a:xfrm>
            <a:off x="6018245" y="4562670"/>
            <a:ext cx="5556536" cy="947236"/>
          </a:xfrm>
        </p:spPr>
        <p:txBody>
          <a:bodyPr/>
          <a:lstStyle/>
          <a:p>
            <a:r>
              <a:rPr lang="fi-FI" dirty="0"/>
              <a:t>	</a:t>
            </a:r>
            <a:r>
              <a:rPr lang="fi-FI" b="1" dirty="0" err="1"/>
              <a:t>some</a:t>
            </a:r>
            <a:r>
              <a:rPr lang="fi-FI" b="1" dirty="0"/>
              <a:t> </a:t>
            </a:r>
            <a:r>
              <a:rPr lang="fi-FI" b="1" dirty="0" err="1"/>
              <a:t>thoughts</a:t>
            </a:r>
            <a:r>
              <a:rPr lang="fi-FI" b="1" dirty="0"/>
              <a:t>…</a:t>
            </a:r>
          </a:p>
        </p:txBody>
      </p:sp>
    </p:spTree>
    <p:extLst>
      <p:ext uri="{BB962C8B-B14F-4D97-AF65-F5344CB8AC3E}">
        <p14:creationId xmlns:p14="http://schemas.microsoft.com/office/powerpoint/2010/main" val="754718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äivämäärän paikkamerkki 4"/>
          <p:cNvSpPr>
            <a:spLocks noGrp="1"/>
          </p:cNvSpPr>
          <p:nvPr>
            <p:ph type="dt" sz="half" idx="11"/>
          </p:nvPr>
        </p:nvSpPr>
        <p:spPr/>
        <p:txBody>
          <a:bodyPr/>
          <a:lstStyle/>
          <a:p>
            <a:fld id="{73C80B55-2C7E-40A3-BCCC-8DAC01DE21C1}" type="datetime1">
              <a:rPr lang="fi-FI" smtClean="0"/>
              <a:t>15.6.2023</a:t>
            </a:fld>
            <a:endParaRPr lang="fi-FI"/>
          </a:p>
        </p:txBody>
      </p:sp>
      <p:sp>
        <p:nvSpPr>
          <p:cNvPr id="6" name="Alatunnisteen paikkamerkki 5"/>
          <p:cNvSpPr>
            <a:spLocks noGrp="1"/>
          </p:cNvSpPr>
          <p:nvPr>
            <p:ph type="ftr" sz="quarter" idx="12"/>
          </p:nvPr>
        </p:nvSpPr>
        <p:spPr/>
        <p:txBody>
          <a:bodyPr/>
          <a:lstStyle/>
          <a:p>
            <a:r>
              <a:rPr lang="fi-FI"/>
              <a:t>Yksikkö/Projekti/Esittäjä | Esityksen otsikko</a:t>
            </a:r>
          </a:p>
        </p:txBody>
      </p:sp>
      <p:sp>
        <p:nvSpPr>
          <p:cNvPr id="7" name="Dian numeron paikkamerkki 6"/>
          <p:cNvSpPr>
            <a:spLocks noGrp="1"/>
          </p:cNvSpPr>
          <p:nvPr>
            <p:ph type="sldNum" sz="quarter" idx="13"/>
          </p:nvPr>
        </p:nvSpPr>
        <p:spPr/>
        <p:txBody>
          <a:bodyPr/>
          <a:lstStyle/>
          <a:p>
            <a:fld id="{E38D8271-015E-4BD9-B1A3-A057F5E8F4AB}" type="slidenum">
              <a:rPr lang="fi-FI" smtClean="0"/>
              <a:t>57</a:t>
            </a:fld>
            <a:endParaRPr lang="fi-FI"/>
          </a:p>
        </p:txBody>
      </p:sp>
      <p:pic>
        <p:nvPicPr>
          <p:cNvPr id="4" name="Kuva 3">
            <a:extLst>
              <a:ext uri="{FF2B5EF4-FFF2-40B4-BE49-F238E27FC236}">
                <a16:creationId xmlns:a16="http://schemas.microsoft.com/office/drawing/2014/main" id="{487EC2A5-7497-4414-8A72-F5912702FB98}"/>
              </a:ext>
            </a:extLst>
          </p:cNvPr>
          <p:cNvPicPr>
            <a:picLocks noChangeAspect="1"/>
          </p:cNvPicPr>
          <p:nvPr/>
        </p:nvPicPr>
        <p:blipFill>
          <a:blip r:embed="rId3"/>
          <a:stretch>
            <a:fillRect/>
          </a:stretch>
        </p:blipFill>
        <p:spPr>
          <a:xfrm>
            <a:off x="1381539" y="944217"/>
            <a:ext cx="9114183" cy="4860235"/>
          </a:xfrm>
          <a:prstGeom prst="rect">
            <a:avLst/>
          </a:prstGeom>
        </p:spPr>
      </p:pic>
    </p:spTree>
    <p:extLst>
      <p:ext uri="{BB962C8B-B14F-4D97-AF65-F5344CB8AC3E}">
        <p14:creationId xmlns:p14="http://schemas.microsoft.com/office/powerpoint/2010/main" val="3041810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44D78D-13BD-41F1-8023-1FC65C7306DF}"/>
              </a:ext>
            </a:extLst>
          </p:cNvPr>
          <p:cNvSpPr>
            <a:spLocks noGrp="1"/>
          </p:cNvSpPr>
          <p:nvPr>
            <p:ph type="ctrTitle"/>
          </p:nvPr>
        </p:nvSpPr>
        <p:spPr>
          <a:xfrm>
            <a:off x="1636294" y="777600"/>
            <a:ext cx="9572274" cy="557905"/>
          </a:xfrm>
        </p:spPr>
        <p:txBody>
          <a:bodyPr/>
          <a:lstStyle/>
          <a:p>
            <a:endParaRPr lang="fi-FI"/>
          </a:p>
        </p:txBody>
      </p:sp>
      <p:sp>
        <p:nvSpPr>
          <p:cNvPr id="5" name="Päivämäärän paikkamerkki 4">
            <a:extLst>
              <a:ext uri="{FF2B5EF4-FFF2-40B4-BE49-F238E27FC236}">
                <a16:creationId xmlns:a16="http://schemas.microsoft.com/office/drawing/2014/main" id="{6F729073-A8A0-4F77-BFD2-A09BBBD0EBE6}"/>
              </a:ext>
            </a:extLst>
          </p:cNvPr>
          <p:cNvSpPr>
            <a:spLocks noGrp="1"/>
          </p:cNvSpPr>
          <p:nvPr>
            <p:ph type="dt" sz="half" idx="11"/>
          </p:nvPr>
        </p:nvSpPr>
        <p:spPr/>
        <p:txBody>
          <a:bodyPr/>
          <a:lstStyle/>
          <a:p>
            <a:fld id="{73C80B55-2C7E-40A3-BCCC-8DAC01DE21C1}" type="datetime1">
              <a:rPr lang="fi-FI" smtClean="0"/>
              <a:t>15.6.2023</a:t>
            </a:fld>
            <a:endParaRPr lang="fi-FI"/>
          </a:p>
        </p:txBody>
      </p:sp>
      <p:sp>
        <p:nvSpPr>
          <p:cNvPr id="6" name="Alatunnisteen paikkamerkki 5">
            <a:extLst>
              <a:ext uri="{FF2B5EF4-FFF2-40B4-BE49-F238E27FC236}">
                <a16:creationId xmlns:a16="http://schemas.microsoft.com/office/drawing/2014/main" id="{43D934EC-73EA-47D8-8F4C-DA02FB4FDE4B}"/>
              </a:ext>
            </a:extLst>
          </p:cNvPr>
          <p:cNvSpPr>
            <a:spLocks noGrp="1"/>
          </p:cNvSpPr>
          <p:nvPr>
            <p:ph type="ftr" sz="quarter" idx="12"/>
          </p:nvPr>
        </p:nvSpPr>
        <p:spPr/>
        <p:txBody>
          <a:bodyPr/>
          <a:lstStyle/>
          <a:p>
            <a:r>
              <a:rPr lang="fi-FI"/>
              <a:t>Yksikkö/Projekti/Esittäjä | Esityksen otsikko</a:t>
            </a:r>
          </a:p>
        </p:txBody>
      </p:sp>
      <p:sp>
        <p:nvSpPr>
          <p:cNvPr id="7" name="Dian numeron paikkamerkki 6">
            <a:extLst>
              <a:ext uri="{FF2B5EF4-FFF2-40B4-BE49-F238E27FC236}">
                <a16:creationId xmlns:a16="http://schemas.microsoft.com/office/drawing/2014/main" id="{901F6282-2AA4-49C7-A428-D9616CEC0EA8}"/>
              </a:ext>
            </a:extLst>
          </p:cNvPr>
          <p:cNvSpPr>
            <a:spLocks noGrp="1"/>
          </p:cNvSpPr>
          <p:nvPr>
            <p:ph type="sldNum" sz="quarter" idx="13"/>
          </p:nvPr>
        </p:nvSpPr>
        <p:spPr/>
        <p:txBody>
          <a:bodyPr/>
          <a:lstStyle/>
          <a:p>
            <a:fld id="{E38D8271-015E-4BD9-B1A3-A057F5E8F4AB}" type="slidenum">
              <a:rPr lang="fi-FI" smtClean="0"/>
              <a:t>58</a:t>
            </a:fld>
            <a:endParaRPr lang="fi-FI"/>
          </a:p>
        </p:txBody>
      </p:sp>
      <p:pic>
        <p:nvPicPr>
          <p:cNvPr id="9" name="Kuva 8">
            <a:extLst>
              <a:ext uri="{FF2B5EF4-FFF2-40B4-BE49-F238E27FC236}">
                <a16:creationId xmlns:a16="http://schemas.microsoft.com/office/drawing/2014/main" id="{ED38FDF4-C419-4B90-A659-98341E78E9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 y="346804"/>
            <a:ext cx="11472000" cy="6164392"/>
          </a:xfrm>
          <a:prstGeom prst="rect">
            <a:avLst/>
          </a:prstGeom>
        </p:spPr>
      </p:pic>
    </p:spTree>
    <p:extLst>
      <p:ext uri="{BB962C8B-B14F-4D97-AF65-F5344CB8AC3E}">
        <p14:creationId xmlns:p14="http://schemas.microsoft.com/office/powerpoint/2010/main" val="1977891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97DA9A-7E43-4D1F-BAB7-E7942870CAB1}"/>
              </a:ext>
            </a:extLst>
          </p:cNvPr>
          <p:cNvSpPr>
            <a:spLocks noGrp="1"/>
          </p:cNvSpPr>
          <p:nvPr>
            <p:ph type="ctrTitle"/>
          </p:nvPr>
        </p:nvSpPr>
        <p:spPr>
          <a:xfrm>
            <a:off x="1392902" y="4922071"/>
            <a:ext cx="9792000" cy="1224000"/>
          </a:xfrm>
        </p:spPr>
        <p:txBody>
          <a:bodyPr/>
          <a:lstStyle/>
          <a:p>
            <a:endParaRPr lang="fi-FI" dirty="0"/>
          </a:p>
        </p:txBody>
      </p:sp>
      <p:sp>
        <p:nvSpPr>
          <p:cNvPr id="5" name="Päivämäärän paikkamerkki 4">
            <a:extLst>
              <a:ext uri="{FF2B5EF4-FFF2-40B4-BE49-F238E27FC236}">
                <a16:creationId xmlns:a16="http://schemas.microsoft.com/office/drawing/2014/main" id="{355E4933-51A7-45BE-B4D7-4B0F50FC5917}"/>
              </a:ext>
            </a:extLst>
          </p:cNvPr>
          <p:cNvSpPr>
            <a:spLocks noGrp="1"/>
          </p:cNvSpPr>
          <p:nvPr>
            <p:ph type="dt" sz="half" idx="11"/>
          </p:nvPr>
        </p:nvSpPr>
        <p:spPr/>
        <p:txBody>
          <a:bodyPr/>
          <a:lstStyle/>
          <a:p>
            <a:fld id="{73C80B55-2C7E-40A3-BCCC-8DAC01DE21C1}" type="datetime1">
              <a:rPr lang="fi-FI" smtClean="0"/>
              <a:t>15.6.2023</a:t>
            </a:fld>
            <a:endParaRPr lang="fi-FI"/>
          </a:p>
        </p:txBody>
      </p:sp>
      <p:sp>
        <p:nvSpPr>
          <p:cNvPr id="6" name="Alatunnisteen paikkamerkki 5">
            <a:extLst>
              <a:ext uri="{FF2B5EF4-FFF2-40B4-BE49-F238E27FC236}">
                <a16:creationId xmlns:a16="http://schemas.microsoft.com/office/drawing/2014/main" id="{D9468B21-F6A0-46FB-8C6D-F7A63F38A782}"/>
              </a:ext>
            </a:extLst>
          </p:cNvPr>
          <p:cNvSpPr>
            <a:spLocks noGrp="1"/>
          </p:cNvSpPr>
          <p:nvPr>
            <p:ph type="ftr" sz="quarter" idx="12"/>
          </p:nvPr>
        </p:nvSpPr>
        <p:spPr/>
        <p:txBody>
          <a:bodyPr/>
          <a:lstStyle/>
          <a:p>
            <a:r>
              <a:rPr lang="fi-FI"/>
              <a:t>Yksikkö/Projekti/Esittäjä | Esityksen otsikko</a:t>
            </a:r>
          </a:p>
        </p:txBody>
      </p:sp>
      <p:sp>
        <p:nvSpPr>
          <p:cNvPr id="7" name="Dian numeron paikkamerkki 6">
            <a:extLst>
              <a:ext uri="{FF2B5EF4-FFF2-40B4-BE49-F238E27FC236}">
                <a16:creationId xmlns:a16="http://schemas.microsoft.com/office/drawing/2014/main" id="{D0758E59-E331-4059-B0C9-6579BBA199CA}"/>
              </a:ext>
            </a:extLst>
          </p:cNvPr>
          <p:cNvSpPr>
            <a:spLocks noGrp="1"/>
          </p:cNvSpPr>
          <p:nvPr>
            <p:ph type="sldNum" sz="quarter" idx="13"/>
          </p:nvPr>
        </p:nvSpPr>
        <p:spPr/>
        <p:txBody>
          <a:bodyPr/>
          <a:lstStyle/>
          <a:p>
            <a:fld id="{E38D8271-015E-4BD9-B1A3-A057F5E8F4AB}" type="slidenum">
              <a:rPr lang="fi-FI" smtClean="0"/>
              <a:t>59</a:t>
            </a:fld>
            <a:endParaRPr lang="fi-FI"/>
          </a:p>
        </p:txBody>
      </p:sp>
      <p:pic>
        <p:nvPicPr>
          <p:cNvPr id="9" name="Kuva 8">
            <a:extLst>
              <a:ext uri="{FF2B5EF4-FFF2-40B4-BE49-F238E27FC236}">
                <a16:creationId xmlns:a16="http://schemas.microsoft.com/office/drawing/2014/main" id="{8378D10A-5510-4393-922D-0763D8FDE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41" y="0"/>
            <a:ext cx="12013718" cy="6858000"/>
          </a:xfrm>
          <a:prstGeom prst="rect">
            <a:avLst/>
          </a:prstGeom>
        </p:spPr>
      </p:pic>
    </p:spTree>
    <p:extLst>
      <p:ext uri="{BB962C8B-B14F-4D97-AF65-F5344CB8AC3E}">
        <p14:creationId xmlns:p14="http://schemas.microsoft.com/office/powerpoint/2010/main" val="607133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54" y="253157"/>
            <a:ext cx="9679743" cy="1325563"/>
          </a:xfrm>
          <a:solidFill>
            <a:srgbClr val="00B050"/>
          </a:solidFill>
        </p:spPr>
        <p:txBody>
          <a:bodyPr>
            <a:normAutofit fontScale="90000"/>
          </a:bodyPr>
          <a:lstStyle/>
          <a:p>
            <a:r>
              <a:rPr lang="en-US" dirty="0"/>
              <a:t>Health and social services reform in Finland </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Earlier</a:t>
            </a:r>
            <a:r>
              <a:rPr lang="en-US" sz="2800" dirty="0"/>
              <a:t>, the </a:t>
            </a:r>
            <a:r>
              <a:rPr lang="en-US" sz="2800" i="1" dirty="0"/>
              <a:t>municipalities</a:t>
            </a:r>
            <a:r>
              <a:rPr lang="en-US" sz="2800" dirty="0"/>
              <a:t> were</a:t>
            </a:r>
            <a:r>
              <a:rPr lang="en-GB" sz="2800" dirty="0"/>
              <a:t> responsible for arranging health and social services in Finland. </a:t>
            </a:r>
            <a:r>
              <a:rPr lang="en-US" sz="2800" dirty="0"/>
              <a:t>Finland is now implementing a service reform for the organization of healthcare, social welfare and rescue services. </a:t>
            </a:r>
          </a:p>
          <a:p>
            <a:pPr marL="342900" indent="-342900">
              <a:buFont typeface="Arial" panose="020B0604020202020204" pitchFamily="34" charset="0"/>
              <a:buChar char="•"/>
            </a:pPr>
            <a:r>
              <a:rPr lang="en-US" sz="2800" dirty="0"/>
              <a:t>The reform transfers the responsibility for organizing services from over 300 municipalities to </a:t>
            </a:r>
            <a:r>
              <a:rPr lang="en-US" sz="2800" b="1" dirty="0"/>
              <a:t>22 health and social services counties </a:t>
            </a:r>
            <a:r>
              <a:rPr lang="en-US" sz="2800" dirty="0"/>
              <a:t> (1.1.2023-)</a:t>
            </a:r>
          </a:p>
          <a:p>
            <a:pPr marL="342900" indent="-342900">
              <a:buFont typeface="Arial" panose="020B0604020202020204" pitchFamily="34" charset="0"/>
              <a:buChar char="•"/>
            </a:pPr>
            <a:r>
              <a:rPr lang="en-US" sz="2800" b="1" dirty="0"/>
              <a:t>Goal of the reform is to strengthen basic public services and preventive work </a:t>
            </a:r>
          </a:p>
          <a:p>
            <a:endParaRPr lang="en-US" dirty="0"/>
          </a:p>
        </p:txBody>
      </p:sp>
      <p:sp>
        <p:nvSpPr>
          <p:cNvPr id="4" name="Tekstiruutu 3">
            <a:extLst>
              <a:ext uri="{FF2B5EF4-FFF2-40B4-BE49-F238E27FC236}">
                <a16:creationId xmlns:a16="http://schemas.microsoft.com/office/drawing/2014/main" id="{B5027D42-466A-44E0-B616-ED1618953FD2}"/>
              </a:ext>
            </a:extLst>
          </p:cNvPr>
          <p:cNvSpPr txBox="1"/>
          <p:nvPr/>
        </p:nvSpPr>
        <p:spPr>
          <a:xfrm>
            <a:off x="6344816" y="5654351"/>
            <a:ext cx="2996654" cy="369332"/>
          </a:xfrm>
          <a:prstGeom prst="rect">
            <a:avLst/>
          </a:prstGeom>
          <a:solidFill>
            <a:srgbClr val="92D050"/>
          </a:solidFill>
        </p:spPr>
        <p:txBody>
          <a:bodyPr wrap="none" rtlCol="0">
            <a:spAutoFit/>
          </a:bodyPr>
          <a:lstStyle/>
          <a:p>
            <a:r>
              <a:rPr lang="fi-FI" b="1" dirty="0"/>
              <a:t>Tanja </a:t>
            </a:r>
            <a:r>
              <a:rPr lang="fi-FI" b="1" dirty="0" err="1"/>
              <a:t>will</a:t>
            </a:r>
            <a:r>
              <a:rPr lang="fi-FI" b="1" dirty="0"/>
              <a:t> </a:t>
            </a:r>
            <a:r>
              <a:rPr lang="fi-FI" b="1" dirty="0" err="1"/>
              <a:t>tell</a:t>
            </a:r>
            <a:r>
              <a:rPr lang="fi-FI" b="1" dirty="0"/>
              <a:t> </a:t>
            </a:r>
            <a:r>
              <a:rPr lang="fi-FI" b="1" dirty="0" err="1"/>
              <a:t>you</a:t>
            </a:r>
            <a:r>
              <a:rPr lang="fi-FI" b="1" dirty="0"/>
              <a:t> </a:t>
            </a:r>
            <a:r>
              <a:rPr lang="fi-FI" b="1" dirty="0" err="1"/>
              <a:t>more</a:t>
            </a:r>
            <a:r>
              <a:rPr lang="fi-FI" b="1" dirty="0"/>
              <a:t> </a:t>
            </a:r>
            <a:r>
              <a:rPr lang="fi-FI" b="1" dirty="0" err="1"/>
              <a:t>soon</a:t>
            </a:r>
            <a:r>
              <a:rPr lang="fi-FI" dirty="0"/>
              <a:t>!</a:t>
            </a:r>
          </a:p>
        </p:txBody>
      </p:sp>
    </p:spTree>
    <p:extLst>
      <p:ext uri="{BB962C8B-B14F-4D97-AF65-F5344CB8AC3E}">
        <p14:creationId xmlns:p14="http://schemas.microsoft.com/office/powerpoint/2010/main" val="3663216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5DD41A-33A7-4E52-B41B-60125C1AEE6E}"/>
              </a:ext>
            </a:extLst>
          </p:cNvPr>
          <p:cNvSpPr>
            <a:spLocks noGrp="1"/>
          </p:cNvSpPr>
          <p:nvPr>
            <p:ph type="ctrTitle"/>
          </p:nvPr>
        </p:nvSpPr>
        <p:spPr/>
        <p:txBody>
          <a:bodyPr/>
          <a:lstStyle/>
          <a:p>
            <a:endParaRPr lang="fi-FI" dirty="0"/>
          </a:p>
        </p:txBody>
      </p:sp>
      <p:sp>
        <p:nvSpPr>
          <p:cNvPr id="5" name="Päivämäärän paikkamerkki 4">
            <a:extLst>
              <a:ext uri="{FF2B5EF4-FFF2-40B4-BE49-F238E27FC236}">
                <a16:creationId xmlns:a16="http://schemas.microsoft.com/office/drawing/2014/main" id="{98558456-DECA-4257-B402-01286628053D}"/>
              </a:ext>
            </a:extLst>
          </p:cNvPr>
          <p:cNvSpPr>
            <a:spLocks noGrp="1"/>
          </p:cNvSpPr>
          <p:nvPr>
            <p:ph type="dt" sz="half" idx="11"/>
          </p:nvPr>
        </p:nvSpPr>
        <p:spPr/>
        <p:txBody>
          <a:bodyPr/>
          <a:lstStyle/>
          <a:p>
            <a:fld id="{73C80B55-2C7E-40A3-BCCC-8DAC01DE21C1}" type="datetime1">
              <a:rPr lang="fi-FI" smtClean="0"/>
              <a:t>15.6.2023</a:t>
            </a:fld>
            <a:endParaRPr lang="fi-FI"/>
          </a:p>
        </p:txBody>
      </p:sp>
      <p:sp>
        <p:nvSpPr>
          <p:cNvPr id="6" name="Alatunnisteen paikkamerkki 5">
            <a:extLst>
              <a:ext uri="{FF2B5EF4-FFF2-40B4-BE49-F238E27FC236}">
                <a16:creationId xmlns:a16="http://schemas.microsoft.com/office/drawing/2014/main" id="{E4EE3F85-C81E-477B-9F52-77F1FC00F3CD}"/>
              </a:ext>
            </a:extLst>
          </p:cNvPr>
          <p:cNvSpPr>
            <a:spLocks noGrp="1"/>
          </p:cNvSpPr>
          <p:nvPr>
            <p:ph type="ftr" sz="quarter" idx="12"/>
          </p:nvPr>
        </p:nvSpPr>
        <p:spPr/>
        <p:txBody>
          <a:bodyPr/>
          <a:lstStyle/>
          <a:p>
            <a:r>
              <a:rPr lang="fi-FI"/>
              <a:t>Yksikkö/Projekti/Esittäjä | Esityksen otsikko</a:t>
            </a:r>
          </a:p>
        </p:txBody>
      </p:sp>
      <p:sp>
        <p:nvSpPr>
          <p:cNvPr id="7" name="Dian numeron paikkamerkki 6">
            <a:extLst>
              <a:ext uri="{FF2B5EF4-FFF2-40B4-BE49-F238E27FC236}">
                <a16:creationId xmlns:a16="http://schemas.microsoft.com/office/drawing/2014/main" id="{6CF77A8A-DAAF-4088-BFBB-D19C7C7BF463}"/>
              </a:ext>
            </a:extLst>
          </p:cNvPr>
          <p:cNvSpPr>
            <a:spLocks noGrp="1"/>
          </p:cNvSpPr>
          <p:nvPr>
            <p:ph type="sldNum" sz="quarter" idx="13"/>
          </p:nvPr>
        </p:nvSpPr>
        <p:spPr/>
        <p:txBody>
          <a:bodyPr/>
          <a:lstStyle/>
          <a:p>
            <a:fld id="{E38D8271-015E-4BD9-B1A3-A057F5E8F4AB}" type="slidenum">
              <a:rPr lang="fi-FI" smtClean="0"/>
              <a:t>60</a:t>
            </a:fld>
            <a:endParaRPr lang="fi-FI"/>
          </a:p>
        </p:txBody>
      </p:sp>
      <p:pic>
        <p:nvPicPr>
          <p:cNvPr id="9" name="Kuva 8">
            <a:extLst>
              <a:ext uri="{FF2B5EF4-FFF2-40B4-BE49-F238E27FC236}">
                <a16:creationId xmlns:a16="http://schemas.microsoft.com/office/drawing/2014/main" id="{092A20E1-6B1D-4570-8EE2-CFBDA8C7F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88" y="89033"/>
            <a:ext cx="11796807" cy="6768967"/>
          </a:xfrm>
          <a:prstGeom prst="rect">
            <a:avLst/>
          </a:prstGeom>
        </p:spPr>
      </p:pic>
    </p:spTree>
    <p:extLst>
      <p:ext uri="{BB962C8B-B14F-4D97-AF65-F5344CB8AC3E}">
        <p14:creationId xmlns:p14="http://schemas.microsoft.com/office/powerpoint/2010/main" val="38232168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5B87B4-FA4A-4505-96B4-1B497EA93695}"/>
              </a:ext>
            </a:extLst>
          </p:cNvPr>
          <p:cNvSpPr>
            <a:spLocks noGrp="1"/>
          </p:cNvSpPr>
          <p:nvPr>
            <p:ph type="ctrTitle"/>
          </p:nvPr>
        </p:nvSpPr>
        <p:spPr/>
        <p:txBody>
          <a:bodyPr/>
          <a:lstStyle/>
          <a:p>
            <a:endParaRPr lang="fi-FI"/>
          </a:p>
        </p:txBody>
      </p:sp>
      <p:sp>
        <p:nvSpPr>
          <p:cNvPr id="3" name="Alaotsikko 2">
            <a:extLst>
              <a:ext uri="{FF2B5EF4-FFF2-40B4-BE49-F238E27FC236}">
                <a16:creationId xmlns:a16="http://schemas.microsoft.com/office/drawing/2014/main" id="{CEEC62FC-EB35-4192-B85E-7A70ADFA59BB}"/>
              </a:ext>
            </a:extLst>
          </p:cNvPr>
          <p:cNvSpPr>
            <a:spLocks noGrp="1"/>
          </p:cNvSpPr>
          <p:nvPr>
            <p:ph type="subTitle" idx="1"/>
          </p:nvPr>
        </p:nvSpPr>
        <p:spPr/>
        <p:txBody>
          <a:bodyPr/>
          <a:lstStyle/>
          <a:p>
            <a:endParaRPr lang="fi-FI"/>
          </a:p>
        </p:txBody>
      </p:sp>
      <p:sp>
        <p:nvSpPr>
          <p:cNvPr id="4" name="Tekstin paikkamerkki 3">
            <a:extLst>
              <a:ext uri="{FF2B5EF4-FFF2-40B4-BE49-F238E27FC236}">
                <a16:creationId xmlns:a16="http://schemas.microsoft.com/office/drawing/2014/main" id="{5CFA9EA3-1350-46A2-84C9-B8D82AFF2150}"/>
              </a:ext>
            </a:extLst>
          </p:cNvPr>
          <p:cNvSpPr>
            <a:spLocks noGrp="1"/>
          </p:cNvSpPr>
          <p:nvPr>
            <p:ph type="body" sz="quarter" idx="10"/>
          </p:nvPr>
        </p:nvSpPr>
        <p:spPr/>
        <p:txBody>
          <a:bodyPr/>
          <a:lstStyle/>
          <a:p>
            <a:endParaRPr lang="fi-FI"/>
          </a:p>
        </p:txBody>
      </p:sp>
      <p:pic>
        <p:nvPicPr>
          <p:cNvPr id="5" name="Kuva 4">
            <a:extLst>
              <a:ext uri="{FF2B5EF4-FFF2-40B4-BE49-F238E27FC236}">
                <a16:creationId xmlns:a16="http://schemas.microsoft.com/office/drawing/2014/main" id="{1BD3C200-6C35-4A11-9E3C-C756B735F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69" y="492616"/>
            <a:ext cx="11178862" cy="5872767"/>
          </a:xfrm>
          <a:prstGeom prst="rect">
            <a:avLst/>
          </a:prstGeom>
        </p:spPr>
      </p:pic>
    </p:spTree>
    <p:extLst>
      <p:ext uri="{BB962C8B-B14F-4D97-AF65-F5344CB8AC3E}">
        <p14:creationId xmlns:p14="http://schemas.microsoft.com/office/powerpoint/2010/main" val="40298695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830424" y="544334"/>
            <a:ext cx="9900318" cy="594000"/>
          </a:xfrm>
        </p:spPr>
        <p:txBody>
          <a:bodyPr/>
          <a:lstStyle/>
          <a:p>
            <a:r>
              <a:rPr lang="fi-FI" dirty="0" err="1"/>
              <a:t>Stormy</a:t>
            </a:r>
            <a:r>
              <a:rPr lang="fi-FI" dirty="0"/>
              <a:t> </a:t>
            </a:r>
            <a:r>
              <a:rPr lang="fi-FI" dirty="0" err="1"/>
              <a:t>times</a:t>
            </a:r>
            <a:r>
              <a:rPr lang="fi-FI" dirty="0"/>
              <a:t> - </a:t>
            </a:r>
            <a:r>
              <a:rPr lang="fi-FI" i="1" dirty="0" err="1"/>
              <a:t>we</a:t>
            </a:r>
            <a:r>
              <a:rPr lang="fi-FI" i="1" dirty="0"/>
              <a:t> </a:t>
            </a:r>
            <a:r>
              <a:rPr lang="fi-FI" i="1" dirty="0" err="1"/>
              <a:t>must</a:t>
            </a:r>
            <a:r>
              <a:rPr lang="fi-FI" i="1" dirty="0"/>
              <a:t> </a:t>
            </a:r>
            <a:r>
              <a:rPr lang="fi-FI" i="1" dirty="0" err="1"/>
              <a:t>do</a:t>
            </a:r>
            <a:r>
              <a:rPr lang="fi-FI" dirty="0"/>
              <a:t> </a:t>
            </a:r>
            <a:r>
              <a:rPr lang="fi-FI" i="1" dirty="0" err="1"/>
              <a:t>things</a:t>
            </a:r>
            <a:r>
              <a:rPr lang="fi-FI" i="1" dirty="0"/>
              <a:t> </a:t>
            </a:r>
            <a:r>
              <a:rPr lang="fi-FI" i="1" dirty="0" err="1"/>
              <a:t>together</a:t>
            </a:r>
            <a:endParaRPr lang="fi-FI" i="1" dirty="0"/>
          </a:p>
        </p:txBody>
      </p:sp>
      <p:pic>
        <p:nvPicPr>
          <p:cNvPr id="5" name="Kuva 4"/>
          <p:cNvPicPr>
            <a:picLocks noChangeAspect="1"/>
          </p:cNvPicPr>
          <p:nvPr/>
        </p:nvPicPr>
        <p:blipFill>
          <a:blip r:embed="rId3"/>
          <a:stretch>
            <a:fillRect/>
          </a:stretch>
        </p:blipFill>
        <p:spPr>
          <a:xfrm>
            <a:off x="2408356" y="1406110"/>
            <a:ext cx="7322143" cy="4609106"/>
          </a:xfrm>
          <a:prstGeom prst="rect">
            <a:avLst/>
          </a:prstGeom>
        </p:spPr>
      </p:pic>
      <p:pic>
        <p:nvPicPr>
          <p:cNvPr id="6" name="Kuva 5"/>
          <p:cNvPicPr>
            <a:picLocks noChangeAspect="1"/>
          </p:cNvPicPr>
          <p:nvPr/>
        </p:nvPicPr>
        <p:blipFill>
          <a:blip r:embed="rId4"/>
          <a:stretch>
            <a:fillRect/>
          </a:stretch>
        </p:blipFill>
        <p:spPr>
          <a:xfrm>
            <a:off x="4774017" y="5335602"/>
            <a:ext cx="3224051" cy="627322"/>
          </a:xfrm>
          <a:prstGeom prst="rect">
            <a:avLst/>
          </a:prstGeom>
        </p:spPr>
      </p:pic>
      <p:sp>
        <p:nvSpPr>
          <p:cNvPr id="7" name="Tekstiruutu 6"/>
          <p:cNvSpPr txBox="1"/>
          <p:nvPr/>
        </p:nvSpPr>
        <p:spPr>
          <a:xfrm>
            <a:off x="401217" y="2694138"/>
            <a:ext cx="1788608" cy="461665"/>
          </a:xfrm>
          <a:prstGeom prst="rect">
            <a:avLst/>
          </a:prstGeom>
          <a:noFill/>
        </p:spPr>
        <p:txBody>
          <a:bodyPr wrap="square" rtlCol="0">
            <a:spAutoFit/>
          </a:bodyPr>
          <a:lstStyle/>
          <a:p>
            <a:r>
              <a:rPr lang="fi-FI" sz="2400" b="1" dirty="0"/>
              <a:t>Compassion</a:t>
            </a:r>
          </a:p>
        </p:txBody>
      </p:sp>
      <p:sp>
        <p:nvSpPr>
          <p:cNvPr id="8" name="Tekstiruutu 7"/>
          <p:cNvSpPr txBox="1"/>
          <p:nvPr/>
        </p:nvSpPr>
        <p:spPr>
          <a:xfrm>
            <a:off x="1020598" y="1778594"/>
            <a:ext cx="1058303" cy="369332"/>
          </a:xfrm>
          <a:prstGeom prst="rect">
            <a:avLst/>
          </a:prstGeom>
          <a:noFill/>
        </p:spPr>
        <p:txBody>
          <a:bodyPr wrap="none" rtlCol="0">
            <a:spAutoFit/>
          </a:bodyPr>
          <a:lstStyle/>
          <a:p>
            <a:r>
              <a:rPr lang="fi-FI" b="1" dirty="0" err="1"/>
              <a:t>Kindness</a:t>
            </a:r>
            <a:endParaRPr lang="fi-FI" b="1" dirty="0"/>
          </a:p>
        </p:txBody>
      </p:sp>
      <p:sp>
        <p:nvSpPr>
          <p:cNvPr id="9" name="Tekstiruutu 8"/>
          <p:cNvSpPr txBox="1"/>
          <p:nvPr/>
        </p:nvSpPr>
        <p:spPr>
          <a:xfrm>
            <a:off x="972969" y="3547221"/>
            <a:ext cx="1048877" cy="369332"/>
          </a:xfrm>
          <a:prstGeom prst="rect">
            <a:avLst/>
          </a:prstGeom>
          <a:noFill/>
        </p:spPr>
        <p:txBody>
          <a:bodyPr wrap="none" rtlCol="0">
            <a:spAutoFit/>
          </a:bodyPr>
          <a:lstStyle/>
          <a:p>
            <a:r>
              <a:rPr lang="fi-FI" b="1" dirty="0" err="1"/>
              <a:t>Empathy</a:t>
            </a:r>
            <a:endParaRPr lang="fi-FI" b="1" dirty="0"/>
          </a:p>
        </p:txBody>
      </p:sp>
      <p:sp>
        <p:nvSpPr>
          <p:cNvPr id="10" name="Tekstiruutu 9"/>
          <p:cNvSpPr txBox="1"/>
          <p:nvPr/>
        </p:nvSpPr>
        <p:spPr>
          <a:xfrm>
            <a:off x="509775" y="4403099"/>
            <a:ext cx="750526" cy="369332"/>
          </a:xfrm>
          <a:prstGeom prst="rect">
            <a:avLst/>
          </a:prstGeom>
          <a:noFill/>
        </p:spPr>
        <p:txBody>
          <a:bodyPr wrap="none" rtlCol="0">
            <a:spAutoFit/>
          </a:bodyPr>
          <a:lstStyle/>
          <a:p>
            <a:r>
              <a:rPr lang="fi-FI" b="1" dirty="0" err="1"/>
              <a:t>Ethics</a:t>
            </a:r>
            <a:endParaRPr lang="fi-FI" b="1" dirty="0"/>
          </a:p>
        </p:txBody>
      </p:sp>
      <p:sp>
        <p:nvSpPr>
          <p:cNvPr id="11" name="Tekstiruutu 10"/>
          <p:cNvSpPr txBox="1"/>
          <p:nvPr/>
        </p:nvSpPr>
        <p:spPr>
          <a:xfrm>
            <a:off x="10557204" y="1361959"/>
            <a:ext cx="813556" cy="461665"/>
          </a:xfrm>
          <a:prstGeom prst="rect">
            <a:avLst/>
          </a:prstGeom>
          <a:noFill/>
        </p:spPr>
        <p:txBody>
          <a:bodyPr wrap="none" rtlCol="0">
            <a:spAutoFit/>
          </a:bodyPr>
          <a:lstStyle/>
          <a:p>
            <a:r>
              <a:rPr lang="fi-FI" sz="2400" b="1" dirty="0" err="1"/>
              <a:t>Trust</a:t>
            </a:r>
            <a:endParaRPr lang="fi-FI" sz="2400" b="1" dirty="0"/>
          </a:p>
        </p:txBody>
      </p:sp>
      <p:sp>
        <p:nvSpPr>
          <p:cNvPr id="12" name="Tekstiruutu 11"/>
          <p:cNvSpPr txBox="1"/>
          <p:nvPr/>
        </p:nvSpPr>
        <p:spPr>
          <a:xfrm>
            <a:off x="9838109" y="1902946"/>
            <a:ext cx="1500024" cy="2554545"/>
          </a:xfrm>
          <a:prstGeom prst="rect">
            <a:avLst/>
          </a:prstGeom>
          <a:noFill/>
        </p:spPr>
        <p:txBody>
          <a:bodyPr wrap="square" rtlCol="0">
            <a:spAutoFit/>
          </a:bodyPr>
          <a:lstStyle/>
          <a:p>
            <a:r>
              <a:rPr lang="fi-FI" sz="2000" b="1" dirty="0" err="1"/>
              <a:t>Work</a:t>
            </a:r>
            <a:r>
              <a:rPr lang="fi-FI" sz="2000" b="1" dirty="0"/>
              <a:t> </a:t>
            </a:r>
            <a:r>
              <a:rPr lang="fi-FI" sz="2000" b="1" dirty="0" err="1"/>
              <a:t>based</a:t>
            </a:r>
            <a:r>
              <a:rPr lang="fi-FI" sz="2000" b="1" dirty="0"/>
              <a:t> on </a:t>
            </a:r>
            <a:r>
              <a:rPr lang="fi-FI" sz="2000" b="1" dirty="0" err="1"/>
              <a:t>structures</a:t>
            </a:r>
            <a:r>
              <a:rPr lang="fi-FI" sz="2000" b="1" dirty="0"/>
              <a:t> and </a:t>
            </a:r>
            <a:r>
              <a:rPr lang="fi-FI" sz="2000" b="1" dirty="0" err="1"/>
              <a:t>knowledge</a:t>
            </a:r>
            <a:r>
              <a:rPr lang="fi-FI" sz="2000" b="1" dirty="0"/>
              <a:t> &amp; </a:t>
            </a:r>
            <a:r>
              <a:rPr lang="fi-FI" sz="2000" b="1" dirty="0" err="1"/>
              <a:t>skills</a:t>
            </a:r>
            <a:r>
              <a:rPr lang="fi-FI" sz="2000" b="1" dirty="0"/>
              <a:t> </a:t>
            </a:r>
            <a:r>
              <a:rPr lang="fi-FI" sz="2000" b="1" dirty="0" err="1"/>
              <a:t>with</a:t>
            </a:r>
            <a:r>
              <a:rPr lang="fi-FI" sz="2000" b="1" dirty="0"/>
              <a:t> </a:t>
            </a:r>
            <a:r>
              <a:rPr lang="fi-FI" sz="2000" b="1" dirty="0" err="1"/>
              <a:t>clients</a:t>
            </a:r>
            <a:r>
              <a:rPr lang="fi-FI" sz="2000" b="1" dirty="0"/>
              <a:t> &amp; </a:t>
            </a:r>
            <a:r>
              <a:rPr lang="fi-FI" sz="2000" b="1" dirty="0" err="1"/>
              <a:t>partners</a:t>
            </a:r>
            <a:endParaRPr lang="fi-FI" sz="2000" b="1" dirty="0"/>
          </a:p>
        </p:txBody>
      </p:sp>
      <p:sp>
        <p:nvSpPr>
          <p:cNvPr id="13" name="Tekstiruutu 12"/>
          <p:cNvSpPr txBox="1"/>
          <p:nvPr/>
        </p:nvSpPr>
        <p:spPr>
          <a:xfrm>
            <a:off x="10355482" y="4447073"/>
            <a:ext cx="1217000" cy="369332"/>
          </a:xfrm>
          <a:prstGeom prst="rect">
            <a:avLst/>
          </a:prstGeom>
          <a:noFill/>
        </p:spPr>
        <p:txBody>
          <a:bodyPr wrap="none" rtlCol="0">
            <a:spAutoFit/>
          </a:bodyPr>
          <a:lstStyle/>
          <a:p>
            <a:r>
              <a:rPr lang="fi-FI" b="1" dirty="0" err="1"/>
              <a:t>Effectiness</a:t>
            </a:r>
            <a:endParaRPr lang="fi-FI" b="1" dirty="0"/>
          </a:p>
        </p:txBody>
      </p:sp>
      <p:sp>
        <p:nvSpPr>
          <p:cNvPr id="3" name="Tekstiruutu 2"/>
          <p:cNvSpPr txBox="1"/>
          <p:nvPr/>
        </p:nvSpPr>
        <p:spPr>
          <a:xfrm>
            <a:off x="9895705" y="4966270"/>
            <a:ext cx="989373" cy="369332"/>
          </a:xfrm>
          <a:prstGeom prst="rect">
            <a:avLst/>
          </a:prstGeom>
          <a:noFill/>
        </p:spPr>
        <p:txBody>
          <a:bodyPr wrap="none" rtlCol="0">
            <a:spAutoFit/>
          </a:bodyPr>
          <a:lstStyle/>
          <a:p>
            <a:r>
              <a:rPr lang="fi-FI" b="1" dirty="0" err="1"/>
              <a:t>Feelings</a:t>
            </a:r>
            <a:endParaRPr lang="fi-FI" b="1" dirty="0"/>
          </a:p>
        </p:txBody>
      </p:sp>
      <p:sp>
        <p:nvSpPr>
          <p:cNvPr id="4" name="Tekstiruutu 3"/>
          <p:cNvSpPr txBox="1"/>
          <p:nvPr/>
        </p:nvSpPr>
        <p:spPr>
          <a:xfrm>
            <a:off x="4885441" y="6103950"/>
            <a:ext cx="2851678" cy="369332"/>
          </a:xfrm>
          <a:prstGeom prst="rect">
            <a:avLst/>
          </a:prstGeom>
          <a:noFill/>
        </p:spPr>
        <p:txBody>
          <a:bodyPr wrap="none" rtlCol="0">
            <a:spAutoFit/>
          </a:bodyPr>
          <a:lstStyle/>
          <a:p>
            <a:r>
              <a:rPr lang="fi-FI" dirty="0"/>
              <a:t>Environment – </a:t>
            </a:r>
            <a:r>
              <a:rPr lang="fi-FI" dirty="0" err="1"/>
              <a:t>history</a:t>
            </a:r>
            <a:r>
              <a:rPr lang="fi-FI" dirty="0"/>
              <a:t> - life</a:t>
            </a:r>
          </a:p>
        </p:txBody>
      </p:sp>
      <p:sp>
        <p:nvSpPr>
          <p:cNvPr id="14" name="Tekstiruutu 13"/>
          <p:cNvSpPr txBox="1"/>
          <p:nvPr/>
        </p:nvSpPr>
        <p:spPr>
          <a:xfrm>
            <a:off x="587923" y="5074311"/>
            <a:ext cx="1825821" cy="461665"/>
          </a:xfrm>
          <a:prstGeom prst="rect">
            <a:avLst/>
          </a:prstGeom>
          <a:noFill/>
        </p:spPr>
        <p:txBody>
          <a:bodyPr wrap="none" rtlCol="0">
            <a:spAutoFit/>
          </a:bodyPr>
          <a:lstStyle/>
          <a:p>
            <a:r>
              <a:rPr lang="fi-FI" sz="2400" b="1" dirty="0" err="1"/>
              <a:t>Participation</a:t>
            </a:r>
            <a:endParaRPr lang="fi-FI" sz="2400" b="1" dirty="0"/>
          </a:p>
        </p:txBody>
      </p:sp>
      <p:pic>
        <p:nvPicPr>
          <p:cNvPr id="15" name="Kuva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1022" y="3349691"/>
            <a:ext cx="614755" cy="800490"/>
          </a:xfrm>
          <a:prstGeom prst="rect">
            <a:avLst/>
          </a:prstGeom>
          <a:solidFill>
            <a:schemeClr val="accent4">
              <a:lumMod val="40000"/>
              <a:lumOff val="60000"/>
            </a:schemeClr>
          </a:solidFill>
        </p:spPr>
      </p:pic>
      <p:sp>
        <p:nvSpPr>
          <p:cNvPr id="16" name="Tekstiruutu 15">
            <a:extLst>
              <a:ext uri="{FF2B5EF4-FFF2-40B4-BE49-F238E27FC236}">
                <a16:creationId xmlns:a16="http://schemas.microsoft.com/office/drawing/2014/main" id="{326F1860-E9DC-45CD-BC65-D532137FE354}"/>
              </a:ext>
            </a:extLst>
          </p:cNvPr>
          <p:cNvSpPr txBox="1"/>
          <p:nvPr/>
        </p:nvSpPr>
        <p:spPr>
          <a:xfrm>
            <a:off x="10355483" y="5550443"/>
            <a:ext cx="1015278" cy="461665"/>
          </a:xfrm>
          <a:prstGeom prst="rect">
            <a:avLst/>
          </a:prstGeom>
          <a:noFill/>
        </p:spPr>
        <p:txBody>
          <a:bodyPr wrap="square" rtlCol="0">
            <a:spAutoFit/>
          </a:bodyPr>
          <a:lstStyle/>
          <a:p>
            <a:r>
              <a:rPr lang="fi-FI" sz="2400" b="1" dirty="0"/>
              <a:t>Hope</a:t>
            </a:r>
          </a:p>
        </p:txBody>
      </p:sp>
    </p:spTree>
    <p:extLst>
      <p:ext uri="{BB962C8B-B14F-4D97-AF65-F5344CB8AC3E}">
        <p14:creationId xmlns:p14="http://schemas.microsoft.com/office/powerpoint/2010/main" val="24660011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p:cNvSpPr>
            <a:spLocks noGrp="1"/>
          </p:cNvSpPr>
          <p:nvPr>
            <p:ph sz="half" idx="1"/>
          </p:nvPr>
        </p:nvSpPr>
        <p:spPr>
          <a:xfrm>
            <a:off x="5962260" y="1240971"/>
            <a:ext cx="6011861" cy="5159828"/>
          </a:xfrm>
        </p:spPr>
        <p:txBody>
          <a:bodyPr/>
          <a:lstStyle/>
          <a:p>
            <a:r>
              <a:rPr lang="fi-FI" sz="1400" b="1" dirty="0"/>
              <a:t>Alarotu, Sarita. Kela, </a:t>
            </a:r>
            <a:r>
              <a:rPr lang="fi-FI" sz="1400" dirty="0" err="1"/>
              <a:t>The</a:t>
            </a:r>
            <a:r>
              <a:rPr lang="fi-FI" sz="1400" dirty="0"/>
              <a:t> </a:t>
            </a:r>
            <a:r>
              <a:rPr lang="fi-FI" sz="1400" dirty="0" err="1"/>
              <a:t>Social</a:t>
            </a:r>
            <a:r>
              <a:rPr lang="fi-FI" sz="1400" dirty="0"/>
              <a:t> Insurance </a:t>
            </a:r>
            <a:r>
              <a:rPr lang="fi-FI" sz="1400" dirty="0" err="1"/>
              <a:t>institution</a:t>
            </a:r>
            <a:r>
              <a:rPr lang="fi-FI" sz="1400" dirty="0"/>
              <a:t> of Finland. PowerPoint. 2022.</a:t>
            </a:r>
          </a:p>
          <a:p>
            <a:r>
              <a:rPr lang="fi-FI" sz="1400" b="1" dirty="0" err="1"/>
              <a:t>Zygmunt</a:t>
            </a:r>
            <a:r>
              <a:rPr lang="fi-FI" sz="1400" b="1" dirty="0"/>
              <a:t> </a:t>
            </a:r>
            <a:r>
              <a:rPr lang="fi-FI" sz="1400" b="1" dirty="0" err="1"/>
              <a:t>Bauman</a:t>
            </a:r>
            <a:r>
              <a:rPr lang="fi-FI" sz="1400" dirty="0"/>
              <a:t>.”No </a:t>
            </a:r>
            <a:r>
              <a:rPr lang="fi-FI" sz="1400" dirty="0" err="1"/>
              <a:t>one</a:t>
            </a:r>
            <a:r>
              <a:rPr lang="fi-FI" sz="1400" dirty="0"/>
              <a:t> is in </a:t>
            </a:r>
            <a:r>
              <a:rPr lang="fi-FI" sz="1400" dirty="0" err="1"/>
              <a:t>control</a:t>
            </a:r>
            <a:r>
              <a:rPr lang="fi-FI" sz="1400" dirty="0"/>
              <a:t>. </a:t>
            </a:r>
            <a:r>
              <a:rPr lang="fi-FI" sz="1400" dirty="0" err="1"/>
              <a:t>That</a:t>
            </a:r>
            <a:r>
              <a:rPr lang="fi-FI" sz="1400" dirty="0"/>
              <a:t> is </a:t>
            </a:r>
            <a:r>
              <a:rPr lang="fi-FI" sz="1400" dirty="0" err="1"/>
              <a:t>the</a:t>
            </a:r>
            <a:r>
              <a:rPr lang="fi-FI" sz="1400" dirty="0"/>
              <a:t> </a:t>
            </a:r>
            <a:r>
              <a:rPr lang="fi-FI" sz="1400" dirty="0" err="1"/>
              <a:t>major</a:t>
            </a:r>
            <a:r>
              <a:rPr lang="fi-FI" sz="1400" dirty="0"/>
              <a:t> </a:t>
            </a:r>
            <a:r>
              <a:rPr lang="fi-FI" sz="1400" dirty="0" err="1"/>
              <a:t>source</a:t>
            </a:r>
            <a:r>
              <a:rPr lang="fi-FI" sz="1400" dirty="0"/>
              <a:t> of </a:t>
            </a:r>
            <a:r>
              <a:rPr lang="fi-FI" sz="1400" dirty="0" err="1"/>
              <a:t>contemporary</a:t>
            </a:r>
            <a:r>
              <a:rPr lang="fi-FI" sz="1400" dirty="0"/>
              <a:t> </a:t>
            </a:r>
            <a:r>
              <a:rPr lang="fi-FI" sz="1400" dirty="0" err="1"/>
              <a:t>fear</a:t>
            </a:r>
            <a:r>
              <a:rPr lang="fi-FI" sz="1400" dirty="0"/>
              <a:t>.” Historyofvioleance.com. </a:t>
            </a:r>
            <a:r>
              <a:rPr lang="fi-FI" sz="1400" dirty="0" err="1"/>
              <a:t>The</a:t>
            </a:r>
            <a:r>
              <a:rPr lang="fi-FI" sz="1400" dirty="0"/>
              <a:t> Guardian. 2011. </a:t>
            </a:r>
            <a:r>
              <a:rPr lang="en-US" sz="1400" dirty="0">
                <a:hlinkClick r:id="rId2"/>
              </a:rPr>
              <a:t>(4894) </a:t>
            </a:r>
            <a:r>
              <a:rPr lang="en-US" sz="1400" dirty="0" err="1">
                <a:hlinkClick r:id="rId2"/>
              </a:rPr>
              <a:t>Zygmunt</a:t>
            </a:r>
            <a:r>
              <a:rPr lang="en-US" sz="1400" dirty="0">
                <a:hlinkClick r:id="rId2"/>
              </a:rPr>
              <a:t> Bauman: 'No one is in control. That is the major source of contemporary fear' – YouTube</a:t>
            </a:r>
            <a:endParaRPr lang="en-US" sz="1400" dirty="0"/>
          </a:p>
          <a:p>
            <a:r>
              <a:rPr lang="fi-FI" sz="1400" b="1" i="0" u="none" strike="noStrike" baseline="0" dirty="0">
                <a:solidFill>
                  <a:srgbClr val="000000"/>
                </a:solidFill>
                <a:latin typeface="Segoe UI" panose="020B0502040204020203" pitchFamily="34" charset="0"/>
              </a:rPr>
              <a:t>Korpela, Mykkänen &amp; </a:t>
            </a:r>
            <a:r>
              <a:rPr lang="fi-FI" sz="1400" b="1" i="0" u="none" strike="noStrike" baseline="0" dirty="0" err="1">
                <a:solidFill>
                  <a:srgbClr val="000000"/>
                </a:solidFill>
                <a:latin typeface="Segoe UI" panose="020B0502040204020203" pitchFamily="34" charset="0"/>
              </a:rPr>
              <a:t>Vuorikallas</a:t>
            </a:r>
            <a:r>
              <a:rPr lang="fi-FI" sz="1400" b="1" i="0" u="none" strike="noStrike" baseline="0" dirty="0">
                <a:solidFill>
                  <a:srgbClr val="000000"/>
                </a:solidFill>
                <a:latin typeface="Segoe UI" panose="020B0502040204020203" pitchFamily="34" charset="0"/>
              </a:rPr>
              <a:t>. </a:t>
            </a:r>
            <a:r>
              <a:rPr lang="fi-FI" sz="1400" b="0" i="0" u="none" strike="noStrike" baseline="0" dirty="0">
                <a:solidFill>
                  <a:srgbClr val="000000"/>
                </a:solidFill>
                <a:latin typeface="Segoe UI" panose="020B0502040204020203" pitchFamily="34" charset="0"/>
              </a:rPr>
              <a:t>Kanta- </a:t>
            </a:r>
            <a:r>
              <a:rPr lang="fi-FI" sz="1400" b="0" i="0" u="none" strike="noStrike" baseline="0" dirty="0" err="1">
                <a:solidFill>
                  <a:srgbClr val="000000"/>
                </a:solidFill>
                <a:latin typeface="Segoe UI" panose="020B0502040204020203" pitchFamily="34" charset="0"/>
              </a:rPr>
              <a:t>Finland´s</a:t>
            </a:r>
            <a:r>
              <a:rPr lang="fi-FI" sz="1400" b="0" i="0" u="none" strike="noStrike" baseline="0" dirty="0">
                <a:solidFill>
                  <a:srgbClr val="000000"/>
                </a:solidFill>
                <a:latin typeface="Segoe UI" panose="020B0502040204020203" pitchFamily="34" charset="0"/>
              </a:rPr>
              <a:t> Digital Health and </a:t>
            </a:r>
            <a:r>
              <a:rPr lang="fi-FI" sz="1400" b="0" i="0" u="none" strike="noStrike" baseline="0" dirty="0" err="1">
                <a:solidFill>
                  <a:srgbClr val="000000"/>
                </a:solidFill>
                <a:latin typeface="Segoe UI" panose="020B0502040204020203" pitchFamily="34" charset="0"/>
              </a:rPr>
              <a:t>Social</a:t>
            </a:r>
            <a:r>
              <a:rPr lang="fi-FI" sz="1400" b="0" i="0" u="none" strike="noStrike" baseline="0" dirty="0">
                <a:solidFill>
                  <a:srgbClr val="000000"/>
                </a:solidFill>
                <a:latin typeface="Segoe UI" panose="020B0502040204020203" pitchFamily="34" charset="0"/>
              </a:rPr>
              <a:t> Care </a:t>
            </a:r>
            <a:r>
              <a:rPr lang="fi-FI" sz="1400" b="0" i="0" u="none" strike="noStrike" baseline="0" dirty="0" err="1">
                <a:solidFill>
                  <a:srgbClr val="000000"/>
                </a:solidFill>
                <a:latin typeface="Segoe UI" panose="020B0502040204020203" pitchFamily="34" charset="0"/>
              </a:rPr>
              <a:t>treasure</a:t>
            </a:r>
            <a:r>
              <a:rPr lang="fi-FI" sz="1400" b="0" i="0" u="none" strike="noStrike" baseline="0" dirty="0">
                <a:solidFill>
                  <a:srgbClr val="000000"/>
                </a:solidFill>
                <a:latin typeface="Segoe UI" panose="020B0502040204020203" pitchFamily="34" charset="0"/>
              </a:rPr>
              <a:t>.</a:t>
            </a:r>
            <a:r>
              <a:rPr lang="fi-FI" sz="1400" dirty="0">
                <a:solidFill>
                  <a:srgbClr val="000000"/>
                </a:solidFill>
                <a:latin typeface="Segoe UI" panose="020B0502040204020203" pitchFamily="34" charset="0"/>
              </a:rPr>
              <a:t>. 2022. PDF-</a:t>
            </a:r>
            <a:r>
              <a:rPr lang="fi-FI" sz="1400" dirty="0" err="1">
                <a:solidFill>
                  <a:srgbClr val="000000"/>
                </a:solidFill>
                <a:latin typeface="Segoe UI" panose="020B0502040204020203" pitchFamily="34" charset="0"/>
              </a:rPr>
              <a:t>format</a:t>
            </a:r>
            <a:r>
              <a:rPr lang="fi-FI" sz="1400" dirty="0">
                <a:solidFill>
                  <a:srgbClr val="000000"/>
                </a:solidFill>
                <a:latin typeface="Segoe UI" panose="020B0502040204020203" pitchFamily="34" charset="0"/>
              </a:rPr>
              <a:t>.</a:t>
            </a:r>
          </a:p>
          <a:p>
            <a:r>
              <a:rPr lang="fi-FI" sz="1400" b="1" dirty="0">
                <a:solidFill>
                  <a:srgbClr val="000000"/>
                </a:solidFill>
                <a:latin typeface="Segoe UI" panose="020B0502040204020203" pitchFamily="34" charset="0"/>
              </a:rPr>
              <a:t>Turunen, Marjukka &amp; </a:t>
            </a:r>
            <a:r>
              <a:rPr lang="fi-FI" sz="1400" b="1" dirty="0" err="1">
                <a:solidFill>
                  <a:srgbClr val="000000"/>
                </a:solidFill>
                <a:latin typeface="Segoe UI" panose="020B0502040204020203" pitchFamily="34" charset="0"/>
              </a:rPr>
              <a:t>Kaiterlahti</a:t>
            </a:r>
            <a:r>
              <a:rPr lang="fi-FI" sz="1400" b="1" dirty="0">
                <a:solidFill>
                  <a:srgbClr val="000000"/>
                </a:solidFill>
                <a:latin typeface="Segoe UI" panose="020B0502040204020203" pitchFamily="34" charset="0"/>
              </a:rPr>
              <a:t>, Suvi</a:t>
            </a:r>
            <a:r>
              <a:rPr lang="fi-FI" sz="1400" dirty="0">
                <a:solidFill>
                  <a:srgbClr val="000000"/>
                </a:solidFill>
                <a:latin typeface="Segoe UI" panose="020B0502040204020203" pitchFamily="34" charset="0"/>
              </a:rPr>
              <a:t>. </a:t>
            </a:r>
            <a:r>
              <a:rPr lang="fi-FI" sz="1400" b="0" i="0" u="none" strike="noStrike" baseline="0" dirty="0" err="1">
                <a:solidFill>
                  <a:srgbClr val="000000"/>
                </a:solidFill>
                <a:latin typeface="Segoe UI" panose="020B0502040204020203" pitchFamily="34" charset="0"/>
              </a:rPr>
              <a:t>Study</a:t>
            </a:r>
            <a:r>
              <a:rPr lang="fi-FI" sz="1400" b="0" i="0" u="none" strike="noStrike" baseline="0" dirty="0">
                <a:solidFill>
                  <a:srgbClr val="000000"/>
                </a:solidFill>
                <a:latin typeface="Segoe UI" panose="020B0502040204020203" pitchFamily="34" charset="0"/>
              </a:rPr>
              <a:t> </a:t>
            </a:r>
            <a:r>
              <a:rPr lang="fi-FI" sz="1400" b="0" i="0" u="none" strike="noStrike" baseline="0" dirty="0" err="1">
                <a:solidFill>
                  <a:srgbClr val="000000"/>
                </a:solidFill>
                <a:latin typeface="Segoe UI" panose="020B0502040204020203" pitchFamily="34" charset="0"/>
              </a:rPr>
              <a:t>visit</a:t>
            </a:r>
            <a:r>
              <a:rPr lang="fi-FI" sz="1400" b="0" i="0" u="none" strike="noStrike" baseline="0" dirty="0">
                <a:solidFill>
                  <a:srgbClr val="000000"/>
                </a:solidFill>
                <a:latin typeface="Segoe UI" panose="020B0502040204020203" pitchFamily="34" charset="0"/>
              </a:rPr>
              <a:t> Kela to UWV 7.10.2022. PDF-</a:t>
            </a:r>
            <a:r>
              <a:rPr lang="fi-FI" sz="1400" b="0" i="0" u="none" strike="noStrike" baseline="0" dirty="0" err="1">
                <a:solidFill>
                  <a:srgbClr val="000000"/>
                </a:solidFill>
                <a:latin typeface="Segoe UI" panose="020B0502040204020203" pitchFamily="34" charset="0"/>
              </a:rPr>
              <a:t>document</a:t>
            </a:r>
            <a:r>
              <a:rPr lang="fi-FI" sz="1400" b="0" i="0" u="none" strike="noStrike" baseline="0" dirty="0">
                <a:solidFill>
                  <a:srgbClr val="000000"/>
                </a:solidFill>
                <a:latin typeface="Segoe UI" panose="020B0502040204020203" pitchFamily="34" charset="0"/>
              </a:rPr>
              <a:t>. </a:t>
            </a:r>
          </a:p>
          <a:p>
            <a:r>
              <a:rPr lang="fi-FI" sz="1400" b="1" dirty="0" err="1">
                <a:solidFill>
                  <a:srgbClr val="000000"/>
                </a:solidFill>
                <a:latin typeface="Segoe UI" panose="020B0502040204020203" pitchFamily="34" charset="0"/>
              </a:rPr>
              <a:t>Keizer</a:t>
            </a:r>
            <a:r>
              <a:rPr lang="fi-FI" sz="1400" b="1" dirty="0">
                <a:solidFill>
                  <a:srgbClr val="000000"/>
                </a:solidFill>
                <a:latin typeface="Segoe UI" panose="020B0502040204020203" pitchFamily="34" charset="0"/>
              </a:rPr>
              <a:t>, Anne-</a:t>
            </a:r>
            <a:r>
              <a:rPr lang="fi-FI" sz="1400" b="1" dirty="0" err="1">
                <a:solidFill>
                  <a:srgbClr val="000000"/>
                </a:solidFill>
                <a:latin typeface="Segoe UI" panose="020B0502040204020203" pitchFamily="34" charset="0"/>
              </a:rPr>
              <a:t>Greet</a:t>
            </a:r>
            <a:r>
              <a:rPr lang="fi-FI" sz="1400" b="1" dirty="0">
                <a:solidFill>
                  <a:srgbClr val="000000"/>
                </a:solidFill>
                <a:latin typeface="Segoe UI" panose="020B0502040204020203" pitchFamily="34" charset="0"/>
              </a:rPr>
              <a:t>, </a:t>
            </a:r>
            <a:r>
              <a:rPr lang="fi-FI" sz="1400" b="1" dirty="0" err="1">
                <a:solidFill>
                  <a:srgbClr val="000000"/>
                </a:solidFill>
                <a:latin typeface="Segoe UI" panose="020B0502040204020203" pitchFamily="34" charset="0"/>
              </a:rPr>
              <a:t>Tiemeijer</a:t>
            </a:r>
            <a:r>
              <a:rPr lang="fi-FI" sz="1400" b="1" dirty="0">
                <a:solidFill>
                  <a:srgbClr val="000000"/>
                </a:solidFill>
                <a:latin typeface="Segoe UI" panose="020B0502040204020203" pitchFamily="34" charset="0"/>
              </a:rPr>
              <a:t>, </a:t>
            </a:r>
            <a:r>
              <a:rPr lang="fi-FI" sz="1400" b="1" dirty="0" err="1">
                <a:solidFill>
                  <a:srgbClr val="000000"/>
                </a:solidFill>
                <a:latin typeface="Segoe UI" panose="020B0502040204020203" pitchFamily="34" charset="0"/>
              </a:rPr>
              <a:t>Will</a:t>
            </a:r>
            <a:r>
              <a:rPr lang="fi-FI" sz="1400" b="1" dirty="0">
                <a:solidFill>
                  <a:srgbClr val="000000"/>
                </a:solidFill>
                <a:latin typeface="Segoe UI" panose="020B0502040204020203" pitchFamily="34" charset="0"/>
              </a:rPr>
              <a:t> &amp; </a:t>
            </a:r>
            <a:r>
              <a:rPr lang="fi-FI" sz="1400" b="1" dirty="0" err="1">
                <a:solidFill>
                  <a:srgbClr val="000000"/>
                </a:solidFill>
                <a:latin typeface="Segoe UI" panose="020B0502040204020203" pitchFamily="34" charset="0"/>
              </a:rPr>
              <a:t>Bovens</a:t>
            </a:r>
            <a:r>
              <a:rPr lang="fi-FI" sz="1400" b="1" dirty="0">
                <a:solidFill>
                  <a:srgbClr val="000000"/>
                </a:solidFill>
                <a:latin typeface="Segoe UI" panose="020B0502040204020203" pitchFamily="34" charset="0"/>
              </a:rPr>
              <a:t>, Mark</a:t>
            </a:r>
            <a:r>
              <a:rPr lang="fi-FI" sz="1400" dirty="0">
                <a:solidFill>
                  <a:srgbClr val="000000"/>
                </a:solidFill>
                <a:latin typeface="Segoe UI" panose="020B0502040204020203" pitchFamily="34" charset="0"/>
              </a:rPr>
              <a:t>. </a:t>
            </a:r>
            <a:r>
              <a:rPr lang="fi-FI" sz="1400" dirty="0" err="1">
                <a:solidFill>
                  <a:srgbClr val="000000"/>
                </a:solidFill>
                <a:latin typeface="Segoe UI" panose="020B0502040204020203" pitchFamily="34" charset="0"/>
              </a:rPr>
              <a:t>Why</a:t>
            </a:r>
            <a:r>
              <a:rPr lang="fi-FI" sz="1400" dirty="0">
                <a:solidFill>
                  <a:srgbClr val="000000"/>
                </a:solidFill>
                <a:latin typeface="Segoe UI" panose="020B0502040204020203" pitchFamily="34" charset="0"/>
              </a:rPr>
              <a:t> </a:t>
            </a:r>
            <a:r>
              <a:rPr lang="fi-FI" sz="1400" dirty="0" err="1">
                <a:solidFill>
                  <a:srgbClr val="000000"/>
                </a:solidFill>
                <a:latin typeface="Segoe UI" panose="020B0502040204020203" pitchFamily="34" charset="0"/>
              </a:rPr>
              <a:t>Knowing</a:t>
            </a:r>
            <a:r>
              <a:rPr lang="fi-FI" sz="1400" dirty="0">
                <a:solidFill>
                  <a:srgbClr val="000000"/>
                </a:solidFill>
                <a:latin typeface="Segoe UI" panose="020B0502040204020203" pitchFamily="34" charset="0"/>
              </a:rPr>
              <a:t> </a:t>
            </a:r>
            <a:r>
              <a:rPr lang="fi-FI" sz="1400" dirty="0" err="1">
                <a:solidFill>
                  <a:srgbClr val="000000"/>
                </a:solidFill>
                <a:latin typeface="Segoe UI" panose="020B0502040204020203" pitchFamily="34" charset="0"/>
              </a:rPr>
              <a:t>What</a:t>
            </a:r>
            <a:r>
              <a:rPr lang="fi-FI" sz="1400" dirty="0">
                <a:solidFill>
                  <a:srgbClr val="000000"/>
                </a:solidFill>
                <a:latin typeface="Segoe UI" panose="020B0502040204020203" pitchFamily="34" charset="0"/>
              </a:rPr>
              <a:t> to </a:t>
            </a:r>
            <a:r>
              <a:rPr lang="fi-FI" sz="1400" dirty="0" err="1">
                <a:solidFill>
                  <a:srgbClr val="000000"/>
                </a:solidFill>
                <a:latin typeface="Segoe UI" panose="020B0502040204020203" pitchFamily="34" charset="0"/>
              </a:rPr>
              <a:t>do</a:t>
            </a:r>
            <a:r>
              <a:rPr lang="fi-FI" sz="1400" dirty="0">
                <a:solidFill>
                  <a:srgbClr val="000000"/>
                </a:solidFill>
                <a:latin typeface="Segoe UI" panose="020B0502040204020203" pitchFamily="34" charset="0"/>
              </a:rPr>
              <a:t> is </a:t>
            </a:r>
            <a:r>
              <a:rPr lang="fi-FI" sz="1400" dirty="0" err="1">
                <a:solidFill>
                  <a:srgbClr val="000000"/>
                </a:solidFill>
                <a:latin typeface="Segoe UI" panose="020B0502040204020203" pitchFamily="34" charset="0"/>
              </a:rPr>
              <a:t>not</a:t>
            </a:r>
            <a:r>
              <a:rPr lang="fi-FI" sz="1400" dirty="0">
                <a:solidFill>
                  <a:srgbClr val="000000"/>
                </a:solidFill>
                <a:latin typeface="Segoe UI" panose="020B0502040204020203" pitchFamily="34" charset="0"/>
              </a:rPr>
              <a:t> </a:t>
            </a:r>
            <a:r>
              <a:rPr lang="fi-FI" sz="1400" dirty="0" err="1">
                <a:solidFill>
                  <a:srgbClr val="000000"/>
                </a:solidFill>
                <a:latin typeface="Segoe UI" panose="020B0502040204020203" pitchFamily="34" charset="0"/>
              </a:rPr>
              <a:t>Enough</a:t>
            </a:r>
            <a:r>
              <a:rPr lang="fi-FI" sz="1400" dirty="0">
                <a:solidFill>
                  <a:srgbClr val="000000"/>
                </a:solidFill>
                <a:latin typeface="Segoe UI" panose="020B0502040204020203" pitchFamily="34" charset="0"/>
              </a:rPr>
              <a:t>. A </a:t>
            </a:r>
            <a:r>
              <a:rPr lang="fi-FI" sz="1400" dirty="0" err="1">
                <a:solidFill>
                  <a:srgbClr val="000000"/>
                </a:solidFill>
                <a:latin typeface="Segoe UI" panose="020B0502040204020203" pitchFamily="34" charset="0"/>
              </a:rPr>
              <a:t>realistic</a:t>
            </a:r>
            <a:r>
              <a:rPr lang="fi-FI" sz="1400" dirty="0">
                <a:solidFill>
                  <a:srgbClr val="000000"/>
                </a:solidFill>
                <a:latin typeface="Segoe UI" panose="020B0502040204020203" pitchFamily="34" charset="0"/>
              </a:rPr>
              <a:t> </a:t>
            </a:r>
            <a:r>
              <a:rPr lang="fi-FI" sz="1400" dirty="0" err="1">
                <a:solidFill>
                  <a:srgbClr val="000000"/>
                </a:solidFill>
                <a:latin typeface="Segoe UI" panose="020B0502040204020203" pitchFamily="34" charset="0"/>
              </a:rPr>
              <a:t>perspective</a:t>
            </a:r>
            <a:r>
              <a:rPr lang="fi-FI" sz="1400" dirty="0">
                <a:solidFill>
                  <a:srgbClr val="000000"/>
                </a:solidFill>
                <a:latin typeface="Segoe UI" panose="020B0502040204020203" pitchFamily="34" charset="0"/>
              </a:rPr>
              <a:t> on </a:t>
            </a:r>
            <a:r>
              <a:rPr lang="fi-FI" sz="1400" dirty="0" err="1">
                <a:solidFill>
                  <a:srgbClr val="000000"/>
                </a:solidFill>
                <a:latin typeface="Segoe UI" panose="020B0502040204020203" pitchFamily="34" charset="0"/>
              </a:rPr>
              <a:t>Self</a:t>
            </a:r>
            <a:r>
              <a:rPr lang="fi-FI" sz="1400" dirty="0">
                <a:solidFill>
                  <a:srgbClr val="000000"/>
                </a:solidFill>
                <a:latin typeface="Segoe UI" panose="020B0502040204020203" pitchFamily="34" charset="0"/>
              </a:rPr>
              <a:t>-Reliance. </a:t>
            </a:r>
            <a:r>
              <a:rPr lang="fi-FI" sz="1400" dirty="0" err="1">
                <a:solidFill>
                  <a:srgbClr val="000000"/>
                </a:solidFill>
                <a:latin typeface="Segoe UI" panose="020B0502040204020203" pitchFamily="34" charset="0"/>
              </a:rPr>
              <a:t>Springer</a:t>
            </a:r>
            <a:r>
              <a:rPr lang="fi-FI" sz="1400" dirty="0">
                <a:solidFill>
                  <a:srgbClr val="000000"/>
                </a:solidFill>
                <a:latin typeface="Segoe UI" panose="020B0502040204020203" pitchFamily="34" charset="0"/>
              </a:rPr>
              <a:t> Open. 2020. PDF-</a:t>
            </a:r>
            <a:r>
              <a:rPr lang="fi-FI" sz="1400" dirty="0" err="1">
                <a:solidFill>
                  <a:srgbClr val="000000"/>
                </a:solidFill>
                <a:latin typeface="Segoe UI" panose="020B0502040204020203" pitchFamily="34" charset="0"/>
              </a:rPr>
              <a:t>document</a:t>
            </a:r>
            <a:r>
              <a:rPr lang="fi-FI" sz="1400" dirty="0">
                <a:solidFill>
                  <a:srgbClr val="000000"/>
                </a:solidFill>
                <a:latin typeface="Segoe UI" panose="020B0502040204020203" pitchFamily="34" charset="0"/>
              </a:rPr>
              <a:t>. (wrr.nl)</a:t>
            </a:r>
          </a:p>
          <a:p>
            <a:r>
              <a:rPr lang="fi-FI" sz="1400" b="1" dirty="0"/>
              <a:t>I </a:t>
            </a:r>
            <a:r>
              <a:rPr lang="fi-FI" sz="1400" b="1" dirty="0" err="1"/>
              <a:t>succest</a:t>
            </a:r>
            <a:r>
              <a:rPr lang="fi-FI" sz="1400" b="1" dirty="0"/>
              <a:t> to </a:t>
            </a:r>
            <a:r>
              <a:rPr lang="fi-FI" sz="1400" b="1" dirty="0" err="1"/>
              <a:t>get</a:t>
            </a:r>
            <a:r>
              <a:rPr lang="fi-FI" sz="1400" b="1" dirty="0"/>
              <a:t> </a:t>
            </a:r>
            <a:r>
              <a:rPr lang="fi-FI" sz="1400" b="1" dirty="0" err="1"/>
              <a:t>acquainted</a:t>
            </a:r>
            <a:r>
              <a:rPr lang="fi-FI" sz="1400" b="1" dirty="0"/>
              <a:t> </a:t>
            </a:r>
            <a:r>
              <a:rPr lang="fi-FI" sz="1400" b="1" dirty="0" err="1"/>
              <a:t>with</a:t>
            </a:r>
            <a:r>
              <a:rPr lang="fi-FI" sz="1400" b="1" dirty="0"/>
              <a:t> </a:t>
            </a:r>
            <a:r>
              <a:rPr lang="fi-FI" sz="1400" b="1" dirty="0" err="1"/>
              <a:t>finnish</a:t>
            </a:r>
            <a:r>
              <a:rPr lang="fi-FI" sz="1400" b="1" dirty="0"/>
              <a:t> </a:t>
            </a:r>
            <a:r>
              <a:rPr lang="fi-FI" sz="1400" b="1" dirty="0" err="1"/>
              <a:t>thinker</a:t>
            </a:r>
            <a:r>
              <a:rPr lang="fi-FI" sz="1400" b="1" dirty="0"/>
              <a:t> and </a:t>
            </a:r>
            <a:r>
              <a:rPr lang="fi-FI" sz="1400" b="1" dirty="0" err="1"/>
              <a:t>speaker</a:t>
            </a:r>
            <a:r>
              <a:rPr lang="fi-FI" sz="1400" b="1" dirty="0"/>
              <a:t> </a:t>
            </a:r>
            <a:r>
              <a:rPr lang="fi-FI" sz="1400" b="1" i="1" dirty="0"/>
              <a:t>Petri Rajaniemi</a:t>
            </a:r>
            <a:r>
              <a:rPr lang="fi-FI" sz="1400" i="1" dirty="0"/>
              <a:t> </a:t>
            </a:r>
            <a:r>
              <a:rPr lang="fi-FI" sz="1400" dirty="0"/>
              <a:t>(he is </a:t>
            </a:r>
            <a:r>
              <a:rPr lang="fi-FI" sz="1400" dirty="0" err="1"/>
              <a:t>from</a:t>
            </a:r>
            <a:r>
              <a:rPr lang="fi-FI" sz="1400" dirty="0"/>
              <a:t> Rovaniemi </a:t>
            </a:r>
            <a:r>
              <a:rPr lang="fi-FI" sz="1400" dirty="0" err="1"/>
              <a:t>too</a:t>
            </a:r>
            <a:r>
              <a:rPr lang="fi-FI" sz="1400" dirty="0"/>
              <a:t> </a:t>
            </a:r>
            <a:r>
              <a:rPr lang="fi-FI" sz="1400" dirty="0">
                <a:sym typeface="Wingdings" panose="05000000000000000000" pitchFamily="2" charset="2"/>
              </a:rPr>
              <a:t></a:t>
            </a:r>
            <a:r>
              <a:rPr lang="fi-FI" sz="1400" dirty="0"/>
              <a:t>) </a:t>
            </a:r>
            <a:r>
              <a:rPr lang="fi-FI" sz="1400" dirty="0" err="1"/>
              <a:t>videos</a:t>
            </a:r>
            <a:r>
              <a:rPr lang="fi-FI" sz="1400" dirty="0"/>
              <a:t>. For </a:t>
            </a:r>
            <a:r>
              <a:rPr lang="fi-FI" sz="1400" dirty="0" err="1"/>
              <a:t>example</a:t>
            </a:r>
            <a:r>
              <a:rPr lang="fi-FI" sz="1400" dirty="0"/>
              <a:t>:</a:t>
            </a:r>
          </a:p>
          <a:p>
            <a:r>
              <a:rPr lang="fi-FI" sz="1400" dirty="0"/>
              <a:t> ”</a:t>
            </a:r>
            <a:r>
              <a:rPr lang="fi-FI" sz="1400" b="1" dirty="0"/>
              <a:t>Flames of </a:t>
            </a:r>
            <a:r>
              <a:rPr lang="fi-FI" sz="1400" b="1" dirty="0" err="1"/>
              <a:t>Profit</a:t>
            </a:r>
            <a:r>
              <a:rPr lang="fi-FI" sz="1400" b="1" dirty="0"/>
              <a:t>?” </a:t>
            </a:r>
            <a:r>
              <a:rPr lang="fi-FI" sz="1400" dirty="0">
                <a:hlinkClick r:id="rId3"/>
              </a:rPr>
              <a:t>(4894) Petri Rajaniemi – Flames for </a:t>
            </a:r>
            <a:r>
              <a:rPr lang="fi-FI" sz="1400" dirty="0" err="1">
                <a:hlinkClick r:id="rId3"/>
              </a:rPr>
              <a:t>Profit</a:t>
            </a:r>
            <a:r>
              <a:rPr lang="fi-FI" sz="1400" dirty="0">
                <a:hlinkClick r:id="rId3"/>
              </a:rPr>
              <a:t>? - YouTube</a:t>
            </a:r>
            <a:endParaRPr lang="fi-FI" sz="1400" b="1" dirty="0"/>
          </a:p>
          <a:p>
            <a:r>
              <a:rPr lang="fi-FI" sz="1400" b="1" dirty="0"/>
              <a:t>”Nuoret muuttuvassa maailmassa” 2022 </a:t>
            </a:r>
            <a:r>
              <a:rPr lang="fi-FI" sz="1400" dirty="0">
                <a:hlinkClick r:id="rId4"/>
              </a:rPr>
              <a:t>(4894) #UskallaYrittää -podcast | Nuoret muuttuvassa maailmassa | Petri Rajaniemi – YouTube</a:t>
            </a:r>
            <a:endParaRPr lang="fi-FI" sz="1400" dirty="0"/>
          </a:p>
          <a:p>
            <a:r>
              <a:rPr lang="fi-FI" sz="1400" b="0" i="0" u="none" strike="noStrike" baseline="0" dirty="0" err="1">
                <a:solidFill>
                  <a:srgbClr val="000000"/>
                </a:solidFill>
                <a:latin typeface="Segoe UI" panose="020B0502040204020203" pitchFamily="34" charset="0"/>
              </a:rPr>
              <a:t>Statistics</a:t>
            </a:r>
            <a:r>
              <a:rPr lang="fi-FI" sz="1400" b="0" i="0" u="none" strike="noStrike" baseline="0" dirty="0">
                <a:solidFill>
                  <a:srgbClr val="000000"/>
                </a:solidFill>
                <a:latin typeface="Segoe UI" panose="020B0502040204020203" pitchFamily="34" charset="0"/>
              </a:rPr>
              <a:t>: https://www.kela.fi/web/en/statistics</a:t>
            </a:r>
          </a:p>
          <a:p>
            <a:endParaRPr lang="fi-FI" dirty="0"/>
          </a:p>
          <a:p>
            <a:endParaRPr lang="fi-FI" dirty="0"/>
          </a:p>
        </p:txBody>
      </p:sp>
      <p:sp>
        <p:nvSpPr>
          <p:cNvPr id="3" name="Otsikko 2"/>
          <p:cNvSpPr>
            <a:spLocks noGrp="1"/>
          </p:cNvSpPr>
          <p:nvPr>
            <p:ph type="title"/>
          </p:nvPr>
        </p:nvSpPr>
        <p:spPr>
          <a:xfrm>
            <a:off x="6251208" y="200718"/>
            <a:ext cx="5555391" cy="629706"/>
          </a:xfrm>
        </p:spPr>
        <p:txBody>
          <a:bodyPr/>
          <a:lstStyle/>
          <a:p>
            <a:r>
              <a:rPr lang="fi-FI" dirty="0" err="1"/>
              <a:t>Credits</a:t>
            </a:r>
            <a:r>
              <a:rPr lang="fi-FI" dirty="0"/>
              <a:t> and </a:t>
            </a:r>
            <a:r>
              <a:rPr lang="fi-FI" dirty="0" err="1"/>
              <a:t>thanks</a:t>
            </a:r>
            <a:r>
              <a:rPr lang="fi-FI" dirty="0"/>
              <a:t> to</a:t>
            </a:r>
          </a:p>
        </p:txBody>
      </p:sp>
    </p:spTree>
    <p:extLst>
      <p:ext uri="{BB962C8B-B14F-4D97-AF65-F5344CB8AC3E}">
        <p14:creationId xmlns:p14="http://schemas.microsoft.com/office/powerpoint/2010/main" val="3431880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648586" y="446567"/>
            <a:ext cx="3381153" cy="2541182"/>
          </a:xfrm>
          <a:solidFill>
            <a:srgbClr val="FFC000"/>
          </a:solidFill>
        </p:spPr>
        <p:txBody>
          <a:bodyPr/>
          <a:lstStyle/>
          <a:p>
            <a:br>
              <a:rPr lang="fi-FI" sz="2400" b="1" dirty="0"/>
            </a:br>
            <a:r>
              <a:rPr lang="fi-FI" sz="2800" b="1" dirty="0"/>
              <a:t>If </a:t>
            </a:r>
            <a:r>
              <a:rPr lang="fi-FI" sz="2800" b="1" dirty="0" err="1"/>
              <a:t>you</a:t>
            </a:r>
            <a:r>
              <a:rPr lang="fi-FI" sz="2800" b="1" dirty="0"/>
              <a:t> </a:t>
            </a:r>
            <a:r>
              <a:rPr lang="fi-FI" sz="2800" b="1" dirty="0" err="1"/>
              <a:t>have</a:t>
            </a:r>
            <a:r>
              <a:rPr lang="fi-FI" sz="2800" b="1" dirty="0"/>
              <a:t> </a:t>
            </a:r>
            <a:r>
              <a:rPr lang="fi-FI" sz="2800" b="1" dirty="0" err="1"/>
              <a:t>some</a:t>
            </a:r>
            <a:r>
              <a:rPr lang="fi-FI" sz="2800" b="1" dirty="0"/>
              <a:t> feedback  –  </a:t>
            </a:r>
            <a:r>
              <a:rPr lang="fi-FI" sz="2800" b="1" dirty="0" err="1"/>
              <a:t>I’ll</a:t>
            </a:r>
            <a:r>
              <a:rPr lang="fi-FI" sz="2800" b="1" dirty="0"/>
              <a:t> </a:t>
            </a:r>
            <a:r>
              <a:rPr lang="fi-FI" sz="2800" b="1" dirty="0" err="1"/>
              <a:t>take</a:t>
            </a:r>
            <a:r>
              <a:rPr lang="fi-FI" sz="2800" b="1" dirty="0"/>
              <a:t> it </a:t>
            </a:r>
            <a:r>
              <a:rPr lang="fi-FI" sz="2800" b="1" dirty="0" err="1"/>
              <a:t>gladly</a:t>
            </a:r>
            <a:r>
              <a:rPr lang="fi-FI" sz="2800" b="1" dirty="0"/>
              <a:t>! </a:t>
            </a:r>
            <a:br>
              <a:rPr lang="fi-FI" sz="2400" b="1" dirty="0"/>
            </a:br>
            <a:r>
              <a:rPr lang="fi-FI" sz="2400" dirty="0">
                <a:hlinkClick r:id="rId2"/>
              </a:rPr>
              <a:t>matti.keranen@kela.fi</a:t>
            </a:r>
            <a:r>
              <a:rPr lang="fi-FI" sz="2400" dirty="0"/>
              <a:t>  </a:t>
            </a:r>
            <a:br>
              <a:rPr lang="fi-FI" sz="2400" b="1" dirty="0"/>
            </a:br>
            <a:r>
              <a:rPr lang="fi-FI" sz="2800" b="1" dirty="0" err="1"/>
              <a:t>Thank</a:t>
            </a:r>
            <a:r>
              <a:rPr lang="fi-FI" sz="2800" b="1" dirty="0"/>
              <a:t> </a:t>
            </a:r>
            <a:r>
              <a:rPr lang="fi-FI" sz="2800" b="1" dirty="0" err="1"/>
              <a:t>You</a:t>
            </a:r>
            <a:r>
              <a:rPr lang="fi-FI" sz="2800" b="1" dirty="0"/>
              <a:t>!</a:t>
            </a:r>
            <a:br>
              <a:rPr lang="fi-FI" b="1" dirty="0"/>
            </a:br>
            <a:endParaRPr lang="fi-FI" dirty="0"/>
          </a:p>
        </p:txBody>
      </p:sp>
      <p:pic>
        <p:nvPicPr>
          <p:cNvPr id="3" name="Kuv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4168" y="446567"/>
            <a:ext cx="7495953" cy="5190302"/>
          </a:xfrm>
          <a:prstGeom prst="rect">
            <a:avLst/>
          </a:prstGeom>
        </p:spPr>
      </p:pic>
    </p:spTree>
    <p:extLst>
      <p:ext uri="{BB962C8B-B14F-4D97-AF65-F5344CB8AC3E}">
        <p14:creationId xmlns:p14="http://schemas.microsoft.com/office/powerpoint/2010/main" val="1904552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35999" y="264695"/>
            <a:ext cx="10332000" cy="770021"/>
          </a:xfrm>
        </p:spPr>
        <p:txBody>
          <a:bodyPr/>
          <a:lstStyle/>
          <a:p>
            <a:r>
              <a:rPr lang="en-GB"/>
              <a:t>Kela on social media</a:t>
            </a:r>
          </a:p>
        </p:txBody>
      </p:sp>
      <p:sp>
        <p:nvSpPr>
          <p:cNvPr id="3" name="Sisällön paikkamerkki 2"/>
          <p:cNvSpPr>
            <a:spLocks noGrp="1"/>
          </p:cNvSpPr>
          <p:nvPr>
            <p:ph idx="1"/>
          </p:nvPr>
        </p:nvSpPr>
        <p:spPr>
          <a:xfrm>
            <a:off x="1308976" y="1391211"/>
            <a:ext cx="10332000" cy="4176000"/>
          </a:xfrm>
        </p:spPr>
        <p:txBody>
          <a:bodyPr/>
          <a:lstStyle/>
          <a:p>
            <a:pPr marL="0" indent="0">
              <a:buNone/>
            </a:pPr>
            <a:endParaRPr lang="fi-FI" sz="2000" dirty="0"/>
          </a:p>
          <a:p>
            <a:pPr marL="0" indent="0">
              <a:buNone/>
            </a:pPr>
            <a:r>
              <a:rPr lang="en-GB" sz="2000" dirty="0" err="1">
                <a:hlinkClick r:id="rId2"/>
              </a:rPr>
              <a:t>Kela</a:t>
            </a:r>
            <a:r>
              <a:rPr lang="en-GB" sz="2000" dirty="0">
                <a:hlinkClick r:id="rId2"/>
              </a:rPr>
              <a:t> - </a:t>
            </a:r>
            <a:r>
              <a:rPr lang="en-GB" sz="2000" dirty="0" err="1">
                <a:hlinkClick r:id="rId2"/>
              </a:rPr>
              <a:t>Fpa</a:t>
            </a:r>
            <a:r>
              <a:rPr lang="en-GB" sz="2000" dirty="0">
                <a:hlinkClick r:id="rId2"/>
              </a:rPr>
              <a:t>   </a:t>
            </a:r>
          </a:p>
          <a:p>
            <a:pPr marL="0" indent="0">
              <a:buNone/>
            </a:pPr>
            <a:r>
              <a:rPr lang="en-GB" sz="2000" dirty="0" err="1">
                <a:hlinkClick r:id="rId3"/>
              </a:rPr>
              <a:t>Fpa</a:t>
            </a:r>
            <a:r>
              <a:rPr lang="en-GB" sz="2000" dirty="0">
                <a:hlinkClick r:id="rId3"/>
              </a:rPr>
              <a:t> - </a:t>
            </a:r>
            <a:r>
              <a:rPr lang="en-GB" sz="2000" dirty="0" err="1">
                <a:hlinkClick r:id="rId3"/>
              </a:rPr>
              <a:t>Kela</a:t>
            </a:r>
            <a:endParaRPr lang="en-GB" sz="2000" dirty="0">
              <a:hlinkClick r:id="rId3"/>
            </a:endParaRPr>
          </a:p>
          <a:p>
            <a:pPr marL="0" indent="0">
              <a:buNone/>
            </a:pPr>
            <a:r>
              <a:rPr lang="en-GB" sz="2000" dirty="0" err="1">
                <a:hlinkClick r:id="rId4"/>
              </a:rPr>
              <a:t>Kela</a:t>
            </a:r>
            <a:r>
              <a:rPr lang="en-GB" sz="2000" dirty="0">
                <a:hlinkClick r:id="rId4"/>
              </a:rPr>
              <a:t>-Kerttu</a:t>
            </a:r>
            <a:r>
              <a:rPr lang="en-GB" dirty="0"/>
              <a:t> </a:t>
            </a:r>
          </a:p>
          <a:p>
            <a:pPr marL="0" indent="0">
              <a:buNone/>
            </a:pPr>
            <a:r>
              <a:rPr lang="en-GB" sz="2000" dirty="0">
                <a:hlinkClick r:id="rId5"/>
              </a:rPr>
              <a:t>Financial aid for students</a:t>
            </a:r>
            <a:r>
              <a:rPr lang="en-GB" sz="2000" dirty="0"/>
              <a:t> </a:t>
            </a:r>
          </a:p>
          <a:p>
            <a:pPr marL="0" indent="0">
              <a:buNone/>
            </a:pPr>
            <a:r>
              <a:rPr lang="en-GB" sz="2000" dirty="0" err="1">
                <a:hlinkClick r:id="rId6"/>
              </a:rPr>
              <a:t>Kanta</a:t>
            </a:r>
            <a:endParaRPr lang="en-GB" dirty="0"/>
          </a:p>
          <a:p>
            <a:pPr marL="0" indent="0">
              <a:buNone/>
            </a:pPr>
            <a:r>
              <a:rPr lang="en-GB" sz="2000" dirty="0">
                <a:hlinkClick r:id="rId7"/>
              </a:rPr>
              <a:t>Contact Point</a:t>
            </a:r>
            <a:br>
              <a:rPr lang="en-GB" sz="2000" dirty="0">
                <a:hlinkClick r:id="rId7"/>
              </a:rPr>
            </a:br>
            <a:r>
              <a:rPr lang="en-GB" sz="2000" dirty="0">
                <a:hlinkClick r:id="rId7"/>
              </a:rPr>
              <a:t>for </a:t>
            </a:r>
            <a:r>
              <a:rPr lang="en-GB" sz="2000" dirty="0">
                <a:hlinkClick r:id="" action="ppaction://noaction"/>
              </a:rPr>
              <a:t>Cross-Border Healthcare </a:t>
            </a:r>
          </a:p>
          <a:p>
            <a:pPr marL="0" indent="0">
              <a:buNone/>
            </a:pPr>
            <a:r>
              <a:rPr lang="en-GB" sz="2000" dirty="0">
                <a:hlinkClick r:id="" action="ppaction://noaction"/>
              </a:rPr>
              <a:t>  </a:t>
            </a:r>
          </a:p>
        </p:txBody>
      </p:sp>
      <p:pic>
        <p:nvPicPr>
          <p:cNvPr id="6" name="Kuva 5"/>
          <p:cNvPicPr>
            <a:picLocks noChangeAspect="1"/>
          </p:cNvPicPr>
          <p:nvPr/>
        </p:nvPicPr>
        <p:blipFill>
          <a:blip r:embed="rId8"/>
          <a:stretch>
            <a:fillRect/>
          </a:stretch>
        </p:blipFill>
        <p:spPr>
          <a:xfrm>
            <a:off x="2261565" y="1323473"/>
            <a:ext cx="247720" cy="276864"/>
          </a:xfrm>
          <a:prstGeom prst="rect">
            <a:avLst/>
          </a:prstGeom>
        </p:spPr>
      </p:pic>
      <p:sp>
        <p:nvSpPr>
          <p:cNvPr id="20" name="Tekstiruutu 19"/>
          <p:cNvSpPr txBox="1"/>
          <p:nvPr/>
        </p:nvSpPr>
        <p:spPr>
          <a:xfrm>
            <a:off x="855042" y="1216040"/>
            <a:ext cx="1465060" cy="461665"/>
          </a:xfrm>
          <a:prstGeom prst="rect">
            <a:avLst/>
          </a:prstGeom>
          <a:noFill/>
        </p:spPr>
        <p:txBody>
          <a:bodyPr wrap="square" rtlCol="0">
            <a:spAutoFit/>
          </a:bodyPr>
          <a:lstStyle/>
          <a:p>
            <a:r>
              <a:rPr lang="en-GB" b="1">
                <a:solidFill>
                  <a:srgbClr val="002060"/>
                </a:solidFill>
              </a:rPr>
              <a:t>Facebook</a:t>
            </a:r>
            <a:r>
              <a:rPr lang="en-GB">
                <a:solidFill>
                  <a:srgbClr val="002060"/>
                </a:solidFill>
              </a:rPr>
              <a:t> </a:t>
            </a:r>
          </a:p>
        </p:txBody>
      </p:sp>
      <p:sp>
        <p:nvSpPr>
          <p:cNvPr id="21" name="Tekstiruutu 20"/>
          <p:cNvSpPr txBox="1"/>
          <p:nvPr/>
        </p:nvSpPr>
        <p:spPr>
          <a:xfrm>
            <a:off x="4970036" y="1241190"/>
            <a:ext cx="3001617" cy="461665"/>
          </a:xfrm>
          <a:prstGeom prst="rect">
            <a:avLst/>
          </a:prstGeom>
          <a:noFill/>
        </p:spPr>
        <p:txBody>
          <a:bodyPr wrap="square" rtlCol="0">
            <a:spAutoFit/>
          </a:bodyPr>
          <a:lstStyle/>
          <a:p>
            <a:r>
              <a:rPr lang="en-GB" b="1">
                <a:solidFill>
                  <a:srgbClr val="002060"/>
                </a:solidFill>
              </a:rPr>
              <a:t>Twitter</a:t>
            </a:r>
          </a:p>
        </p:txBody>
      </p:sp>
      <p:sp>
        <p:nvSpPr>
          <p:cNvPr id="23" name="Sisällön paikkamerkki 2"/>
          <p:cNvSpPr txBox="1">
            <a:spLocks/>
          </p:cNvSpPr>
          <p:nvPr/>
        </p:nvSpPr>
        <p:spPr>
          <a:xfrm>
            <a:off x="5463231" y="1760649"/>
            <a:ext cx="4439822" cy="1634419"/>
          </a:xfrm>
          <a:prstGeom prst="rect">
            <a:avLst/>
          </a:prstGeom>
        </p:spPr>
        <p:txBody>
          <a:bodyPr vert="horz" lIns="0" tIns="0" rIns="0" bIns="0" rtlCol="0">
            <a:noAutofit/>
          </a:bodyPr>
          <a:lstStyle>
            <a:lvl1pPr marL="359991" indent="-359991" algn="l" defTabSz="1219170" rtl="0" eaLnBrk="1" latinLnBrk="0" hangingPunct="1">
              <a:spcBef>
                <a:spcPts val="0"/>
              </a:spcBef>
              <a:spcAft>
                <a:spcPts val="533"/>
              </a:spcAft>
              <a:buClr>
                <a:srgbClr val="006F84"/>
              </a:buClr>
              <a:buFont typeface="Arial" pitchFamily="34" charset="0"/>
              <a:buChar char="•"/>
              <a:defRPr sz="2400" kern="1200">
                <a:solidFill>
                  <a:schemeClr val="tx1"/>
                </a:solidFill>
                <a:latin typeface="+mn-lt"/>
                <a:ea typeface="+mn-ea"/>
                <a:cs typeface="+mn-cs"/>
              </a:defRPr>
            </a:lvl1pPr>
            <a:lvl2pPr marL="719982" indent="-359991" algn="l" defTabSz="1219170" rtl="0" eaLnBrk="1" latinLnBrk="0" hangingPunct="1">
              <a:spcBef>
                <a:spcPts val="0"/>
              </a:spcBef>
              <a:spcAft>
                <a:spcPts val="533"/>
              </a:spcAft>
              <a:buClr>
                <a:srgbClr val="006F84"/>
              </a:buClr>
              <a:buFont typeface="Arial"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3pPr>
            <a:lvl4pPr marL="1439964"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4pPr>
            <a:lvl5pPr marL="1799955"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5pPr>
            <a:lvl6pPr marL="2159946"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6pPr>
            <a:lvl7pPr marL="2519937"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7pPr>
            <a:lvl8pPr marL="2879928"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8pPr>
            <a:lvl9pPr marL="3165678" indent="-285750"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9pPr>
          </a:lstStyle>
          <a:p>
            <a:pPr marL="0" indent="0">
              <a:buFont typeface="Arial" pitchFamily="34" charset="0"/>
              <a:buNone/>
            </a:pPr>
            <a:r>
              <a:rPr lang="en-GB" sz="2000"/>
              <a:t>@KelaFpa   </a:t>
            </a:r>
          </a:p>
          <a:p>
            <a:pPr marL="0" indent="0">
              <a:buNone/>
            </a:pPr>
            <a:r>
              <a:rPr lang="en-GB" sz="2000"/>
              <a:t>@Kantapalvelut</a:t>
            </a:r>
          </a:p>
          <a:p>
            <a:pPr marL="0" indent="0">
              <a:buNone/>
            </a:pPr>
            <a:r>
              <a:rPr lang="en-GB" sz="2000">
                <a:solidFill>
                  <a:srgbClr val="000000"/>
                </a:solidFill>
              </a:rPr>
              <a:t>@kelankuntoutus</a:t>
            </a:r>
          </a:p>
          <a:p>
            <a:pPr marL="0" indent="0">
              <a:buNone/>
            </a:pPr>
            <a:r>
              <a:rPr lang="en-GB" sz="2000">
                <a:solidFill>
                  <a:srgbClr val="000000"/>
                </a:solidFill>
              </a:rPr>
              <a:t>@kelantutkimus </a:t>
            </a:r>
          </a:p>
          <a:p>
            <a:pPr marL="0" indent="0">
              <a:buNone/>
            </a:pPr>
            <a:endParaRPr lang="en-US" sz="1800" dirty="0">
              <a:solidFill>
                <a:srgbClr val="000000"/>
              </a:solidFill>
            </a:endParaRPr>
          </a:p>
        </p:txBody>
      </p:sp>
      <p:pic>
        <p:nvPicPr>
          <p:cNvPr id="24" name="Object 23" descr="preencoded.png"/>
          <p:cNvPicPr>
            <a:picLocks noChangeAspect="1"/>
          </p:cNvPicPr>
          <p:nvPr/>
        </p:nvPicPr>
        <p:blipFill>
          <a:blip r:embed="rId9" cstate="print"/>
          <a:stretch>
            <a:fillRect/>
          </a:stretch>
        </p:blipFill>
        <p:spPr>
          <a:xfrm>
            <a:off x="6002764" y="1362298"/>
            <a:ext cx="249645" cy="276864"/>
          </a:xfrm>
          <a:prstGeom prst="rect">
            <a:avLst/>
          </a:prstGeom>
        </p:spPr>
      </p:pic>
      <p:grpSp>
        <p:nvGrpSpPr>
          <p:cNvPr id="57" name="Ryhmä 56"/>
          <p:cNvGrpSpPr/>
          <p:nvPr/>
        </p:nvGrpSpPr>
        <p:grpSpPr>
          <a:xfrm>
            <a:off x="5064249" y="1732662"/>
            <a:ext cx="316832" cy="1452094"/>
            <a:chOff x="4742022" y="1556896"/>
            <a:chExt cx="316832" cy="1452094"/>
          </a:xfrm>
        </p:grpSpPr>
        <p:pic>
          <p:nvPicPr>
            <p:cNvPr id="25" name="Object 30" descr="preencoded.png"/>
            <p:cNvPicPr>
              <a:picLocks noChangeAspect="1"/>
            </p:cNvPicPr>
            <p:nvPr/>
          </p:nvPicPr>
          <p:blipFill>
            <a:blip r:embed="rId10" cstate="print"/>
            <a:stretch>
              <a:fillRect/>
            </a:stretch>
          </p:blipFill>
          <p:spPr>
            <a:xfrm>
              <a:off x="4742022" y="1556896"/>
              <a:ext cx="316832" cy="342253"/>
            </a:xfrm>
            <a:prstGeom prst="rect">
              <a:avLst/>
            </a:prstGeom>
          </p:spPr>
        </p:pic>
        <p:pic>
          <p:nvPicPr>
            <p:cNvPr id="26" name="Object 10" descr="preencoded.png"/>
            <p:cNvPicPr>
              <a:picLocks noChangeAspect="1"/>
            </p:cNvPicPr>
            <p:nvPr/>
          </p:nvPicPr>
          <p:blipFill>
            <a:blip r:embed="rId11" cstate="print"/>
            <a:stretch>
              <a:fillRect/>
            </a:stretch>
          </p:blipFill>
          <p:spPr>
            <a:xfrm>
              <a:off x="4747607" y="1948171"/>
              <a:ext cx="305662" cy="338548"/>
            </a:xfrm>
            <a:prstGeom prst="rect">
              <a:avLst/>
            </a:prstGeom>
          </p:spPr>
        </p:pic>
        <p:pic>
          <p:nvPicPr>
            <p:cNvPr id="27" name="Object 51" descr="preencoded.png"/>
            <p:cNvPicPr>
              <a:picLocks noChangeAspect="1"/>
            </p:cNvPicPr>
            <p:nvPr/>
          </p:nvPicPr>
          <p:blipFill>
            <a:blip r:embed="rId12" cstate="print"/>
            <a:stretch>
              <a:fillRect/>
            </a:stretch>
          </p:blipFill>
          <p:spPr>
            <a:xfrm>
              <a:off x="4742022" y="2320449"/>
              <a:ext cx="287167" cy="318478"/>
            </a:xfrm>
            <a:prstGeom prst="rect">
              <a:avLst/>
            </a:prstGeom>
          </p:spPr>
        </p:pic>
        <p:pic>
          <p:nvPicPr>
            <p:cNvPr id="28" name="Object 56" descr="preencoded.png"/>
            <p:cNvPicPr>
              <a:picLocks noChangeAspect="1"/>
            </p:cNvPicPr>
            <p:nvPr/>
          </p:nvPicPr>
          <p:blipFill>
            <a:blip r:embed="rId13" cstate="print"/>
            <a:stretch>
              <a:fillRect/>
            </a:stretch>
          </p:blipFill>
          <p:spPr>
            <a:xfrm>
              <a:off x="4752225" y="2690512"/>
              <a:ext cx="287167" cy="318478"/>
            </a:xfrm>
            <a:prstGeom prst="rect">
              <a:avLst/>
            </a:prstGeom>
          </p:spPr>
        </p:pic>
      </p:grpSp>
      <p:sp>
        <p:nvSpPr>
          <p:cNvPr id="29" name="Sisällön paikkamerkki 2"/>
          <p:cNvSpPr txBox="1">
            <a:spLocks/>
          </p:cNvSpPr>
          <p:nvPr/>
        </p:nvSpPr>
        <p:spPr>
          <a:xfrm>
            <a:off x="5490801" y="4187656"/>
            <a:ext cx="4439822" cy="2008607"/>
          </a:xfrm>
          <a:prstGeom prst="rect">
            <a:avLst/>
          </a:prstGeom>
        </p:spPr>
        <p:txBody>
          <a:bodyPr vert="horz" lIns="0" tIns="0" rIns="0" bIns="0" rtlCol="0">
            <a:noAutofit/>
          </a:bodyPr>
          <a:lstStyle>
            <a:lvl1pPr marL="359991" indent="-359991" algn="l" defTabSz="1219170" rtl="0" eaLnBrk="1" latinLnBrk="0" hangingPunct="1">
              <a:spcBef>
                <a:spcPts val="0"/>
              </a:spcBef>
              <a:spcAft>
                <a:spcPts val="533"/>
              </a:spcAft>
              <a:buClr>
                <a:srgbClr val="006F84"/>
              </a:buClr>
              <a:buFont typeface="Arial" pitchFamily="34" charset="0"/>
              <a:buChar char="•"/>
              <a:defRPr sz="2400" kern="1200">
                <a:solidFill>
                  <a:schemeClr val="tx1"/>
                </a:solidFill>
                <a:latin typeface="+mn-lt"/>
                <a:ea typeface="+mn-ea"/>
                <a:cs typeface="+mn-cs"/>
              </a:defRPr>
            </a:lvl1pPr>
            <a:lvl2pPr marL="719982" indent="-359991" algn="l" defTabSz="1219170" rtl="0" eaLnBrk="1" latinLnBrk="0" hangingPunct="1">
              <a:spcBef>
                <a:spcPts val="0"/>
              </a:spcBef>
              <a:spcAft>
                <a:spcPts val="533"/>
              </a:spcAft>
              <a:buClr>
                <a:srgbClr val="006F84"/>
              </a:buClr>
              <a:buFont typeface="Arial" pitchFamily="34" charset="0"/>
              <a:buChar char="•"/>
              <a:defRPr sz="2000" kern="1200">
                <a:solidFill>
                  <a:schemeClr val="tx1"/>
                </a:solidFill>
                <a:latin typeface="+mn-lt"/>
                <a:ea typeface="+mn-ea"/>
                <a:cs typeface="+mn-cs"/>
              </a:defRPr>
            </a:lvl2pPr>
            <a:lvl3pPr marL="1079973"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3pPr>
            <a:lvl4pPr marL="1439964"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4pPr>
            <a:lvl5pPr marL="1799955"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5pPr>
            <a:lvl6pPr marL="2159946"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6pPr>
            <a:lvl7pPr marL="2519937"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7pPr>
            <a:lvl8pPr marL="2879928" indent="-359991"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8pPr>
            <a:lvl9pPr marL="3165678" indent="-285750" algn="l" defTabSz="1219170" rtl="0" eaLnBrk="1" latinLnBrk="0" hangingPunct="1">
              <a:spcBef>
                <a:spcPts val="0"/>
              </a:spcBef>
              <a:spcAft>
                <a:spcPts val="533"/>
              </a:spcAft>
              <a:buClrTx/>
              <a:buFont typeface="Segoe UI" panose="020B0502040204020203" pitchFamily="34" charset="0"/>
              <a:buChar char="–"/>
              <a:defRPr sz="1800" kern="1200">
                <a:solidFill>
                  <a:schemeClr val="tx1"/>
                </a:solidFill>
                <a:latin typeface="+mn-lt"/>
                <a:ea typeface="+mn-ea"/>
                <a:cs typeface="+mn-cs"/>
              </a:defRPr>
            </a:lvl9pPr>
          </a:lstStyle>
          <a:p>
            <a:pPr marL="0" indent="0">
              <a:buFont typeface="Arial" pitchFamily="34" charset="0"/>
              <a:buNone/>
            </a:pPr>
            <a:r>
              <a:rPr lang="en-GB" sz="2000" dirty="0"/>
              <a:t>Instagram: </a:t>
            </a:r>
            <a:r>
              <a:rPr lang="en-GB" sz="2000" dirty="0">
                <a:hlinkClick r:id="rId14"/>
              </a:rPr>
              <a:t>@</a:t>
            </a:r>
            <a:r>
              <a:rPr lang="en-GB" sz="2000" dirty="0" err="1">
                <a:hlinkClick r:id="rId14"/>
              </a:rPr>
              <a:t>kela_fpa</a:t>
            </a:r>
            <a:endParaRPr lang="en-GB" sz="2000" dirty="0">
              <a:hlinkClick r:id="rId14"/>
            </a:endParaRPr>
          </a:p>
          <a:p>
            <a:pPr marL="0" indent="0">
              <a:buFont typeface="Arial" pitchFamily="34" charset="0"/>
              <a:buNone/>
            </a:pPr>
            <a:r>
              <a:rPr lang="en-GB" sz="2000" dirty="0" err="1">
                <a:solidFill>
                  <a:srgbClr val="000000"/>
                </a:solidFill>
              </a:rPr>
              <a:t>Jodel</a:t>
            </a:r>
            <a:r>
              <a:rPr lang="en-GB" sz="2000" dirty="0">
                <a:solidFill>
                  <a:srgbClr val="000000"/>
                </a:solidFill>
              </a:rPr>
              <a:t> (verified </a:t>
            </a:r>
            <a:r>
              <a:rPr lang="en-GB" sz="2000" dirty="0" err="1">
                <a:solidFill>
                  <a:srgbClr val="000000"/>
                </a:solidFill>
              </a:rPr>
              <a:t>Kela</a:t>
            </a:r>
            <a:r>
              <a:rPr lang="en-GB" sz="2000" dirty="0">
                <a:solidFill>
                  <a:srgbClr val="000000"/>
                </a:solidFill>
              </a:rPr>
              <a:t> account)</a:t>
            </a:r>
          </a:p>
          <a:p>
            <a:pPr marL="0" indent="0">
              <a:buNone/>
            </a:pPr>
            <a:r>
              <a:rPr lang="en-GB" sz="2000" dirty="0">
                <a:solidFill>
                  <a:srgbClr val="000000"/>
                </a:solidFill>
              </a:rPr>
              <a:t>YouTube: </a:t>
            </a:r>
            <a:r>
              <a:rPr lang="en-GB" sz="2000" dirty="0" err="1">
                <a:solidFill>
                  <a:srgbClr val="000000"/>
                </a:solidFill>
                <a:hlinkClick r:id="rId15"/>
              </a:rPr>
              <a:t>Kelakanava</a:t>
            </a:r>
            <a:endParaRPr lang="en-GB" sz="2000" dirty="0">
              <a:solidFill>
                <a:srgbClr val="000000"/>
              </a:solidFill>
              <a:hlinkClick r:id="rId15"/>
            </a:endParaRPr>
          </a:p>
          <a:p>
            <a:pPr marL="0" indent="0">
              <a:buNone/>
            </a:pPr>
            <a:r>
              <a:rPr lang="en-GB" sz="2000" dirty="0">
                <a:solidFill>
                  <a:srgbClr val="000000"/>
                </a:solidFill>
              </a:rPr>
              <a:t>LinkedIn: </a:t>
            </a:r>
            <a:r>
              <a:rPr lang="en-GB" sz="2000" dirty="0" err="1">
                <a:solidFill>
                  <a:srgbClr val="000000"/>
                </a:solidFill>
                <a:hlinkClick r:id="rId16"/>
              </a:rPr>
              <a:t>Kela</a:t>
            </a:r>
            <a:endParaRPr lang="en-GB" sz="2000" dirty="0">
              <a:solidFill>
                <a:srgbClr val="000000"/>
              </a:solidFill>
              <a:hlinkClick r:id="rId16"/>
            </a:endParaRPr>
          </a:p>
          <a:p>
            <a:pPr marL="0" indent="0">
              <a:buNone/>
            </a:pPr>
            <a:r>
              <a:rPr lang="en-GB" sz="2000" dirty="0">
                <a:solidFill>
                  <a:srgbClr val="000000"/>
                </a:solidFill>
                <a:hlinkClick r:id="rId17"/>
              </a:rPr>
              <a:t>Kysy Kelasta discussion forum</a:t>
            </a:r>
          </a:p>
          <a:p>
            <a:pPr marL="0" indent="0">
              <a:buNone/>
            </a:pPr>
            <a:endParaRPr lang="en-US" sz="2000" dirty="0">
              <a:solidFill>
                <a:srgbClr val="000000"/>
              </a:solidFill>
            </a:endParaRPr>
          </a:p>
          <a:p>
            <a:pPr marL="0" indent="0">
              <a:buNone/>
            </a:pPr>
            <a:endParaRPr lang="en-US" sz="1800" dirty="0">
              <a:solidFill>
                <a:srgbClr val="000000"/>
              </a:solidFill>
            </a:endParaRPr>
          </a:p>
        </p:txBody>
      </p:sp>
      <p:sp>
        <p:nvSpPr>
          <p:cNvPr id="30" name="Tekstiruutu 29"/>
          <p:cNvSpPr txBox="1"/>
          <p:nvPr/>
        </p:nvSpPr>
        <p:spPr>
          <a:xfrm>
            <a:off x="4958004" y="3672820"/>
            <a:ext cx="3001617" cy="461665"/>
          </a:xfrm>
          <a:prstGeom prst="rect">
            <a:avLst/>
          </a:prstGeom>
          <a:noFill/>
        </p:spPr>
        <p:txBody>
          <a:bodyPr wrap="square" rtlCol="0">
            <a:spAutoFit/>
          </a:bodyPr>
          <a:lstStyle/>
          <a:p>
            <a:r>
              <a:rPr lang="en-GB" b="1">
                <a:solidFill>
                  <a:srgbClr val="002060"/>
                </a:solidFill>
              </a:rPr>
              <a:t>Other</a:t>
            </a:r>
          </a:p>
        </p:txBody>
      </p:sp>
      <p:grpSp>
        <p:nvGrpSpPr>
          <p:cNvPr id="36" name="Ryhmä 35"/>
          <p:cNvGrpSpPr/>
          <p:nvPr/>
        </p:nvGrpSpPr>
        <p:grpSpPr>
          <a:xfrm>
            <a:off x="8591217" y="1515973"/>
            <a:ext cx="2193369" cy="1416446"/>
            <a:chOff x="3748365" y="4551"/>
            <a:chExt cx="1643280" cy="657312"/>
          </a:xfrm>
        </p:grpSpPr>
        <p:sp>
          <p:nvSpPr>
            <p:cNvPr id="37" name="Suorakulmio 36"/>
            <p:cNvSpPr/>
            <p:nvPr/>
          </p:nvSpPr>
          <p:spPr>
            <a:xfrm>
              <a:off x="3748365" y="4551"/>
              <a:ext cx="1643280" cy="657312"/>
            </a:xfrm>
            <a:prstGeom prst="rect">
              <a:avLst/>
            </a:pr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8" name="Tekstiruutu 37"/>
            <p:cNvSpPr txBox="1"/>
            <p:nvPr/>
          </p:nvSpPr>
          <p:spPr>
            <a:xfrm>
              <a:off x="3748365" y="4551"/>
              <a:ext cx="1643280" cy="657312"/>
            </a:xfrm>
            <a:prstGeom prst="rect">
              <a:avLst/>
            </a:prstGeom>
            <a:solidFill>
              <a:schemeClr val="accent6"/>
            </a:solidFill>
            <a:ln>
              <a:solidFill>
                <a:schemeClr val="accent6"/>
              </a:solidFill>
            </a:ln>
          </p:spPr>
          <p:style>
            <a:lnRef idx="0">
              <a:scrgbClr r="0" g="0" b="0"/>
            </a:lnRef>
            <a:fillRef idx="0">
              <a:scrgbClr r="0" g="0" b="0"/>
            </a:fillRef>
            <a:effectRef idx="0">
              <a:scrgbClr r="0" g="0" b="0"/>
            </a:effectRef>
            <a:fontRef idx="minor">
              <a:schemeClr val="lt1"/>
            </a:fontRef>
          </p:style>
          <p:txBody>
            <a:bodyPr spcFirstLastPara="0" vert="horz" wrap="square" lIns="106680" tIns="60960" rIns="106680" bIns="6096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GB" sz="1800" b="0" i="0" u="none" strike="noStrike" cap="none" normalizeH="0" baseline="0" noProof="0" dirty="0">
                  <a:ln>
                    <a:noFill/>
                  </a:ln>
                  <a:solidFill>
                    <a:srgbClr val="002060"/>
                  </a:solidFill>
                  <a:uLnTx/>
                  <a:uFillTx/>
                  <a:latin typeface="Segoe UI Semilight"/>
                  <a:ea typeface="+mn-ea"/>
                  <a:cs typeface="+mn-cs"/>
                </a:rPr>
                <a:t>13 accounts, the Kysy Kelasta discussion forum, and </a:t>
              </a:r>
              <a:r>
                <a:rPr kumimoji="0" lang="en-GB" sz="1800" b="0" i="0" u="none" strike="noStrike" cap="none" normalizeH="0" baseline="0" noProof="0" dirty="0" err="1">
                  <a:ln>
                    <a:noFill/>
                  </a:ln>
                  <a:solidFill>
                    <a:srgbClr val="002060"/>
                  </a:solidFill>
                  <a:uLnTx/>
                  <a:uFillTx/>
                  <a:latin typeface="Segoe UI Semilight"/>
                  <a:ea typeface="+mn-ea"/>
                  <a:cs typeface="+mn-cs"/>
                </a:rPr>
                <a:t>Jodel</a:t>
              </a:r>
              <a:r>
                <a:rPr kumimoji="0" lang="en-GB" sz="1800" b="0" i="0" u="none" strike="noStrike" cap="none" normalizeH="0" baseline="0" noProof="0" dirty="0">
                  <a:ln>
                    <a:noFill/>
                  </a:ln>
                  <a:solidFill>
                    <a:srgbClr val="002060"/>
                  </a:solidFill>
                  <a:uLnTx/>
                  <a:uFillTx/>
                  <a:latin typeface="Segoe UI Semilight"/>
                  <a:ea typeface="+mn-ea"/>
                  <a:cs typeface="+mn-cs"/>
                </a:rPr>
                <a:t> AMA events</a:t>
              </a:r>
            </a:p>
          </p:txBody>
        </p:sp>
      </p:grpSp>
      <p:sp>
        <p:nvSpPr>
          <p:cNvPr id="48" name="Suorakulmio 47"/>
          <p:cNvSpPr/>
          <p:nvPr/>
        </p:nvSpPr>
        <p:spPr>
          <a:xfrm>
            <a:off x="8579186" y="3965645"/>
            <a:ext cx="2263159" cy="142399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1800" b="0" i="0" u="none" strike="noStrike" cap="none" normalizeH="0" baseline="0" noProof="0" dirty="0">
                <a:ln>
                  <a:noFill/>
                </a:ln>
                <a:solidFill>
                  <a:srgbClr val="002060"/>
                </a:solidFill>
                <a:uLnTx/>
                <a:uFillTx/>
                <a:latin typeface="Segoe UI Semilight"/>
                <a:ea typeface="+mn-ea"/>
                <a:cs typeface="+mn-cs"/>
              </a:rPr>
              <a:t>Customer service on Facebook, Instagram, </a:t>
            </a:r>
            <a:r>
              <a:rPr kumimoji="0" lang="en-GB" sz="1800" b="0" i="0" u="none" strike="noStrike" cap="none" normalizeH="0" baseline="0" noProof="0" dirty="0" err="1">
                <a:ln>
                  <a:noFill/>
                </a:ln>
                <a:solidFill>
                  <a:srgbClr val="002060"/>
                </a:solidFill>
                <a:uLnTx/>
                <a:uFillTx/>
                <a:latin typeface="Segoe UI Semilight"/>
                <a:ea typeface="+mn-ea"/>
                <a:cs typeface="+mn-cs"/>
              </a:rPr>
              <a:t>Jodel</a:t>
            </a:r>
            <a:r>
              <a:rPr kumimoji="0" lang="en-GB" sz="1800" b="0" i="0" u="none" strike="noStrike" cap="none" normalizeH="0" baseline="0" noProof="0" dirty="0">
                <a:ln>
                  <a:noFill/>
                </a:ln>
                <a:solidFill>
                  <a:srgbClr val="002060"/>
                </a:solidFill>
                <a:uLnTx/>
                <a:uFillTx/>
                <a:latin typeface="Segoe UI Semilight"/>
                <a:ea typeface="+mn-ea"/>
                <a:cs typeface="+mn-cs"/>
              </a:rPr>
              <a:t> and the Kysy Kelasta discussion forum</a:t>
            </a:r>
          </a:p>
        </p:txBody>
      </p:sp>
      <p:grpSp>
        <p:nvGrpSpPr>
          <p:cNvPr id="59" name="Ryhmä 58"/>
          <p:cNvGrpSpPr/>
          <p:nvPr/>
        </p:nvGrpSpPr>
        <p:grpSpPr>
          <a:xfrm>
            <a:off x="903585" y="1760649"/>
            <a:ext cx="323863" cy="2294795"/>
            <a:chOff x="922941" y="1580175"/>
            <a:chExt cx="323863" cy="2294795"/>
          </a:xfrm>
        </p:grpSpPr>
        <p:pic>
          <p:nvPicPr>
            <p:cNvPr id="49" name="Object 30" descr="preencoded.png"/>
            <p:cNvPicPr>
              <a:picLocks noChangeAspect="1"/>
            </p:cNvPicPr>
            <p:nvPr/>
          </p:nvPicPr>
          <p:blipFill>
            <a:blip r:embed="rId10" cstate="print"/>
            <a:stretch>
              <a:fillRect/>
            </a:stretch>
          </p:blipFill>
          <p:spPr>
            <a:xfrm>
              <a:off x="929972" y="1580175"/>
              <a:ext cx="316832" cy="342253"/>
            </a:xfrm>
            <a:prstGeom prst="rect">
              <a:avLst/>
            </a:prstGeom>
          </p:spPr>
        </p:pic>
        <p:pic>
          <p:nvPicPr>
            <p:cNvPr id="51" name="Object 30" descr="preencoded.png"/>
            <p:cNvPicPr>
              <a:picLocks noChangeAspect="1"/>
            </p:cNvPicPr>
            <p:nvPr/>
          </p:nvPicPr>
          <p:blipFill>
            <a:blip r:embed="rId10" cstate="print"/>
            <a:stretch>
              <a:fillRect/>
            </a:stretch>
          </p:blipFill>
          <p:spPr>
            <a:xfrm>
              <a:off x="922941" y="1978676"/>
              <a:ext cx="316832" cy="342253"/>
            </a:xfrm>
            <a:prstGeom prst="rect">
              <a:avLst/>
            </a:prstGeom>
          </p:spPr>
        </p:pic>
        <p:pic>
          <p:nvPicPr>
            <p:cNvPr id="52" name="Object 35" descr="preencoded.png"/>
            <p:cNvPicPr>
              <a:picLocks noChangeAspect="1"/>
            </p:cNvPicPr>
            <p:nvPr/>
          </p:nvPicPr>
          <p:blipFill>
            <a:blip r:embed="rId18" cstate="print"/>
            <a:stretch>
              <a:fillRect/>
            </a:stretch>
          </p:blipFill>
          <p:spPr>
            <a:xfrm>
              <a:off x="957584" y="2374851"/>
              <a:ext cx="289220" cy="320338"/>
            </a:xfrm>
            <a:prstGeom prst="rect">
              <a:avLst/>
            </a:prstGeom>
          </p:spPr>
        </p:pic>
        <p:pic>
          <p:nvPicPr>
            <p:cNvPr id="53" name="Object 30" descr="preencoded.png"/>
            <p:cNvPicPr>
              <a:picLocks noChangeAspect="1"/>
            </p:cNvPicPr>
            <p:nvPr/>
          </p:nvPicPr>
          <p:blipFill>
            <a:blip r:embed="rId10" cstate="print"/>
            <a:stretch>
              <a:fillRect/>
            </a:stretch>
          </p:blipFill>
          <p:spPr>
            <a:xfrm>
              <a:off x="929972" y="2748762"/>
              <a:ext cx="316832" cy="342253"/>
            </a:xfrm>
            <a:prstGeom prst="rect">
              <a:avLst/>
            </a:prstGeom>
          </p:spPr>
        </p:pic>
        <p:pic>
          <p:nvPicPr>
            <p:cNvPr id="54" name="Object 10" descr="preencoded.png"/>
            <p:cNvPicPr>
              <a:picLocks noChangeAspect="1"/>
            </p:cNvPicPr>
            <p:nvPr/>
          </p:nvPicPr>
          <p:blipFill>
            <a:blip r:embed="rId11" cstate="print"/>
            <a:stretch>
              <a:fillRect/>
            </a:stretch>
          </p:blipFill>
          <p:spPr>
            <a:xfrm>
              <a:off x="941142" y="3169429"/>
              <a:ext cx="305662" cy="338548"/>
            </a:xfrm>
            <a:prstGeom prst="rect">
              <a:avLst/>
            </a:prstGeom>
          </p:spPr>
        </p:pic>
        <p:pic>
          <p:nvPicPr>
            <p:cNvPr id="55" name="Object 66" descr="preencoded.png"/>
            <p:cNvPicPr>
              <a:picLocks noChangeAspect="1"/>
            </p:cNvPicPr>
            <p:nvPr/>
          </p:nvPicPr>
          <p:blipFill>
            <a:blip r:embed="rId19" cstate="print"/>
            <a:stretch>
              <a:fillRect/>
            </a:stretch>
          </p:blipFill>
          <p:spPr>
            <a:xfrm>
              <a:off x="922941" y="3527227"/>
              <a:ext cx="313964" cy="347743"/>
            </a:xfrm>
            <a:prstGeom prst="rect">
              <a:avLst/>
            </a:prstGeom>
          </p:spPr>
        </p:pic>
      </p:grpSp>
      <p:pic>
        <p:nvPicPr>
          <p:cNvPr id="32" name="Object 28" descr="preencoded.png"/>
          <p:cNvPicPr>
            <a:picLocks noChangeAspect="1"/>
          </p:cNvPicPr>
          <p:nvPr/>
        </p:nvPicPr>
        <p:blipFill>
          <a:blip r:embed="rId20" cstate="print"/>
          <a:stretch>
            <a:fillRect/>
          </a:stretch>
        </p:blipFill>
        <p:spPr>
          <a:xfrm>
            <a:off x="5153656" y="4259899"/>
            <a:ext cx="214296" cy="231491"/>
          </a:xfrm>
          <a:prstGeom prst="rect">
            <a:avLst/>
          </a:prstGeom>
        </p:spPr>
      </p:pic>
      <p:pic>
        <p:nvPicPr>
          <p:cNvPr id="33" name="Object 38" descr="preencoded.png"/>
          <p:cNvPicPr>
            <a:picLocks noChangeAspect="1"/>
          </p:cNvPicPr>
          <p:nvPr/>
        </p:nvPicPr>
        <p:blipFill>
          <a:blip r:embed="rId21" cstate="print"/>
          <a:stretch>
            <a:fillRect/>
          </a:stretch>
        </p:blipFill>
        <p:spPr>
          <a:xfrm>
            <a:off x="5100337" y="4904816"/>
            <a:ext cx="302129" cy="373592"/>
          </a:xfrm>
          <a:prstGeom prst="rect">
            <a:avLst/>
          </a:prstGeom>
        </p:spPr>
      </p:pic>
      <p:pic>
        <p:nvPicPr>
          <p:cNvPr id="34" name="Object 44" descr="preencoded.png"/>
          <p:cNvPicPr>
            <a:picLocks noChangeAspect="1"/>
          </p:cNvPicPr>
          <p:nvPr/>
        </p:nvPicPr>
        <p:blipFill>
          <a:blip r:embed="rId22" cstate="print"/>
          <a:stretch>
            <a:fillRect/>
          </a:stretch>
        </p:blipFill>
        <p:spPr>
          <a:xfrm>
            <a:off x="5131477" y="5343748"/>
            <a:ext cx="204437" cy="232651"/>
          </a:xfrm>
          <a:prstGeom prst="rect">
            <a:avLst/>
          </a:prstGeom>
        </p:spPr>
      </p:pic>
      <p:pic>
        <p:nvPicPr>
          <p:cNvPr id="35" name="Object 30" descr="preencoded.png"/>
          <p:cNvPicPr>
            <a:picLocks noChangeAspect="1"/>
          </p:cNvPicPr>
          <p:nvPr/>
        </p:nvPicPr>
        <p:blipFill>
          <a:blip r:embed="rId10" cstate="print"/>
          <a:stretch>
            <a:fillRect/>
          </a:stretch>
        </p:blipFill>
        <p:spPr>
          <a:xfrm>
            <a:off x="5090522" y="5642771"/>
            <a:ext cx="297625" cy="321506"/>
          </a:xfrm>
          <a:prstGeom prst="rect">
            <a:avLst/>
          </a:prstGeom>
        </p:spPr>
      </p:pic>
      <p:pic>
        <p:nvPicPr>
          <p:cNvPr id="56" name="Kuva 55"/>
          <p:cNvPicPr>
            <a:picLocks noChangeAspect="1"/>
          </p:cNvPicPr>
          <p:nvPr/>
        </p:nvPicPr>
        <p:blipFill>
          <a:blip r:embed="rId23"/>
          <a:stretch>
            <a:fillRect/>
          </a:stretch>
        </p:blipFill>
        <p:spPr>
          <a:xfrm>
            <a:off x="5109495" y="4590803"/>
            <a:ext cx="274285" cy="274285"/>
          </a:xfrm>
          <a:prstGeom prst="rect">
            <a:avLst/>
          </a:prstGeom>
        </p:spPr>
      </p:pic>
      <p:sp>
        <p:nvSpPr>
          <p:cNvPr id="39" name="Dian numeron paikkamerkki 5"/>
          <p:cNvSpPr txBox="1">
            <a:spLocks/>
          </p:cNvSpPr>
          <p:nvPr/>
        </p:nvSpPr>
        <p:spPr>
          <a:xfrm>
            <a:off x="0" y="6146800"/>
            <a:ext cx="577516" cy="365125"/>
          </a:xfrm>
          <a:prstGeom prst="rect">
            <a:avLst/>
          </a:prstGeom>
        </p:spPr>
        <p:txBody>
          <a:bodyPr/>
          <a:lst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BACC974B-87C7-4714-BD29-488196E8CDD1}" type="slidenum">
              <a:rPr lang="fi-FI" sz="1500" smtClean="0">
                <a:solidFill>
                  <a:schemeClr val="tx2"/>
                </a:solidFill>
              </a:rPr>
              <a:pPr/>
              <a:t>65</a:t>
            </a:fld>
            <a:endParaRPr lang="fi-FI" sz="1500">
              <a:solidFill>
                <a:schemeClr val="tx2"/>
              </a:solidFill>
            </a:endParaRPr>
          </a:p>
        </p:txBody>
      </p:sp>
    </p:spTree>
    <p:extLst>
      <p:ext uri="{BB962C8B-B14F-4D97-AF65-F5344CB8AC3E}">
        <p14:creationId xmlns:p14="http://schemas.microsoft.com/office/powerpoint/2010/main" val="3356925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2668867" y="2416629"/>
            <a:ext cx="4758300" cy="1950098"/>
          </a:xfrm>
          <a:solidFill>
            <a:schemeClr val="accent4"/>
          </a:solidFill>
        </p:spPr>
        <p:txBody>
          <a:bodyPr/>
          <a:lstStyle/>
          <a:p>
            <a:r>
              <a:rPr lang="fi-FI" b="1" dirty="0"/>
              <a:t>Kela - </a:t>
            </a:r>
            <a:r>
              <a:rPr lang="fi-FI" b="1" dirty="0" err="1"/>
              <a:t>The</a:t>
            </a:r>
            <a:r>
              <a:rPr lang="fi-FI" b="1" dirty="0"/>
              <a:t> </a:t>
            </a:r>
            <a:r>
              <a:rPr lang="fi-FI" b="1" dirty="0" err="1"/>
              <a:t>Social</a:t>
            </a:r>
            <a:r>
              <a:rPr lang="fi-FI" b="1" dirty="0"/>
              <a:t> Insurance </a:t>
            </a:r>
            <a:r>
              <a:rPr lang="fi-FI" b="1" dirty="0" err="1"/>
              <a:t>institution</a:t>
            </a:r>
            <a:r>
              <a:rPr lang="fi-FI" b="1" dirty="0"/>
              <a:t> of Finland</a:t>
            </a:r>
          </a:p>
        </p:txBody>
      </p:sp>
    </p:spTree>
    <p:extLst>
      <p:ext uri="{BB962C8B-B14F-4D97-AF65-F5344CB8AC3E}">
        <p14:creationId xmlns:p14="http://schemas.microsoft.com/office/powerpoint/2010/main" val="1552206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496052" y="533087"/>
            <a:ext cx="10332000" cy="1008000"/>
          </a:xfrm>
          <a:solidFill>
            <a:schemeClr val="accent6"/>
          </a:solidFill>
        </p:spPr>
        <p:txBody>
          <a:bodyPr/>
          <a:lstStyle/>
          <a:p>
            <a:r>
              <a:rPr lang="en-GB" b="1" dirty="0"/>
              <a:t>With you throughout life </a:t>
            </a:r>
            <a:br>
              <a:rPr lang="en-GB" b="1" dirty="0"/>
            </a:br>
            <a:r>
              <a:rPr lang="en-GB" b="1" dirty="0"/>
              <a:t>– Supporting you through times of change</a:t>
            </a:r>
            <a:endParaRPr lang="fi-FI" dirty="0"/>
          </a:p>
        </p:txBody>
      </p:sp>
      <p:sp>
        <p:nvSpPr>
          <p:cNvPr id="7" name="Otsikko 1"/>
          <p:cNvSpPr>
            <a:spLocks noGrp="1"/>
          </p:cNvSpPr>
          <p:nvPr>
            <p:ph idx="1"/>
          </p:nvPr>
        </p:nvSpPr>
        <p:spPr>
          <a:xfrm>
            <a:off x="496052" y="1903445"/>
            <a:ext cx="8526650" cy="4837847"/>
          </a:xfrm>
          <a:solidFill>
            <a:srgbClr val="92D050"/>
          </a:solidFill>
        </p:spPr>
        <p:txBody>
          <a:bodyPr/>
          <a:lstStyle/>
          <a:p>
            <a:pPr marL="0" indent="0">
              <a:buNone/>
            </a:pPr>
            <a:r>
              <a:rPr lang="en-US" sz="2400" b="1" dirty="0" err="1"/>
              <a:t>Kela</a:t>
            </a:r>
            <a:r>
              <a:rPr lang="en-US" sz="2400" dirty="0"/>
              <a:t>, the Social Insurance Institution of Finland, is a government agency that provides basic economic security for everyone living in Finland. </a:t>
            </a:r>
          </a:p>
          <a:p>
            <a:pPr marL="0" indent="0">
              <a:buNone/>
            </a:pPr>
            <a:r>
              <a:rPr lang="en-US" sz="2400" dirty="0"/>
              <a:t> </a:t>
            </a:r>
          </a:p>
          <a:p>
            <a:pPr marL="0" indent="0">
              <a:buNone/>
            </a:pPr>
            <a:r>
              <a:rPr lang="en-US" sz="2400" b="1" dirty="0" err="1"/>
              <a:t>Kela’s</a:t>
            </a:r>
            <a:r>
              <a:rPr lang="en-US" sz="2400" b="1" dirty="0"/>
              <a:t> customers comprise everyone covered under the Finnish social security system. </a:t>
            </a:r>
            <a:r>
              <a:rPr lang="en-US" sz="2400" b="1" dirty="0" err="1"/>
              <a:t>Kela</a:t>
            </a:r>
            <a:r>
              <a:rPr lang="en-US" sz="2400" b="1" dirty="0"/>
              <a:t> provides basic social security for all persons resident in Finland through different stages of their lives</a:t>
            </a:r>
            <a:r>
              <a:rPr lang="en-US" sz="2400" dirty="0"/>
              <a:t>.</a:t>
            </a:r>
          </a:p>
          <a:p>
            <a:pPr marL="0" indent="0">
              <a:buNone/>
            </a:pPr>
            <a:endParaRPr lang="en-US" sz="2400" dirty="0"/>
          </a:p>
          <a:p>
            <a:pPr marL="0" indent="0">
              <a:buNone/>
            </a:pPr>
            <a:r>
              <a:rPr lang="fi-FI" dirty="0"/>
              <a:t>”</a:t>
            </a:r>
            <a:r>
              <a:rPr lang="en-GB" dirty="0"/>
              <a:t>Our mission is to secure the income and promote the health of the entire nation and support the capacity of individual citizens to care for themselves</a:t>
            </a:r>
            <a:r>
              <a:rPr lang="fi-FI" dirty="0"/>
              <a:t>.”</a:t>
            </a:r>
            <a:br>
              <a:rPr lang="fi-FI" sz="4000" dirty="0"/>
            </a:br>
            <a:endParaRPr lang="fi-FI" dirty="0"/>
          </a:p>
        </p:txBody>
      </p:sp>
      <p:pic>
        <p:nvPicPr>
          <p:cNvPr id="8" name="Picture 2" descr="Kuv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0613" y="1688842"/>
            <a:ext cx="2716160" cy="2444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527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A25CEC0-A31B-484D-80E4-84506BD519DF}"/>
              </a:ext>
            </a:extLst>
          </p:cNvPr>
          <p:cNvSpPr>
            <a:spLocks noGrp="1"/>
          </p:cNvSpPr>
          <p:nvPr>
            <p:ph type="title"/>
          </p:nvPr>
        </p:nvSpPr>
        <p:spPr>
          <a:xfrm>
            <a:off x="702679" y="365125"/>
            <a:ext cx="10724908" cy="833377"/>
          </a:xfrm>
        </p:spPr>
        <p:txBody>
          <a:bodyPr>
            <a:normAutofit fontScale="90000"/>
          </a:bodyPr>
          <a:lstStyle/>
          <a:p>
            <a:r>
              <a:rPr lang="fi-FI" sz="4400" b="0" i="0" u="none" strike="noStrike" baseline="0" dirty="0" err="1">
                <a:solidFill>
                  <a:srgbClr val="000000"/>
                </a:solidFill>
                <a:latin typeface="Segoe UI" panose="020B0502040204020203" pitchFamily="34" charset="0"/>
              </a:rPr>
              <a:t>What</a:t>
            </a:r>
            <a:r>
              <a:rPr lang="fi-FI" sz="4400" b="0" i="0" u="none" strike="noStrike" baseline="0" dirty="0">
                <a:solidFill>
                  <a:srgbClr val="000000"/>
                </a:solidFill>
                <a:latin typeface="Segoe UI" panose="020B0502040204020203" pitchFamily="34" charset="0"/>
              </a:rPr>
              <a:t> is Kela?</a:t>
            </a:r>
            <a:br>
              <a:rPr lang="fi-FI" sz="4400" b="0" i="0" u="none" strike="noStrike" baseline="0" dirty="0">
                <a:solidFill>
                  <a:srgbClr val="000000"/>
                </a:solidFill>
                <a:latin typeface="Segoe UI" panose="020B0502040204020203" pitchFamily="34" charset="0"/>
              </a:rPr>
            </a:br>
            <a:endParaRPr lang="fi-FI" dirty="0"/>
          </a:p>
        </p:txBody>
      </p:sp>
      <p:sp>
        <p:nvSpPr>
          <p:cNvPr id="3" name="Sisällön paikkamerkki 2">
            <a:extLst>
              <a:ext uri="{FF2B5EF4-FFF2-40B4-BE49-F238E27FC236}">
                <a16:creationId xmlns:a16="http://schemas.microsoft.com/office/drawing/2014/main" id="{C7E53474-0C39-4765-8AB0-98057DD40EFE}"/>
              </a:ext>
            </a:extLst>
          </p:cNvPr>
          <p:cNvSpPr>
            <a:spLocks noGrp="1"/>
          </p:cNvSpPr>
          <p:nvPr>
            <p:ph idx="1"/>
          </p:nvPr>
        </p:nvSpPr>
        <p:spPr>
          <a:xfrm>
            <a:off x="567159" y="949124"/>
            <a:ext cx="10995949" cy="5543751"/>
          </a:xfrm>
          <a:solidFill>
            <a:schemeClr val="accent4"/>
          </a:solidFill>
        </p:spPr>
        <p:txBody>
          <a:bodyPr/>
          <a:lstStyle/>
          <a:p>
            <a:endParaRPr lang="en-US" b="1" dirty="0">
              <a:solidFill>
                <a:srgbClr val="000000"/>
              </a:solidFill>
              <a:latin typeface="Arial" panose="020B0604020202020204" pitchFamily="34" charset="0"/>
            </a:endParaRPr>
          </a:p>
          <a:p>
            <a:r>
              <a:rPr lang="en-US" b="1" i="0" u="none" strike="noStrike" baseline="0" dirty="0" err="1">
                <a:solidFill>
                  <a:srgbClr val="000000"/>
                </a:solidFill>
                <a:latin typeface="Segoe UI" panose="020B0502040204020203" pitchFamily="34" charset="0"/>
              </a:rPr>
              <a:t>Kela</a:t>
            </a:r>
            <a:r>
              <a:rPr lang="en-US" b="1" i="0" u="none" strike="noStrike" baseline="0" dirty="0">
                <a:solidFill>
                  <a:srgbClr val="000000"/>
                </a:solidFill>
                <a:latin typeface="Segoe UI" panose="020B0502040204020203" pitchFamily="34" charset="0"/>
              </a:rPr>
              <a:t> is a public social insurance institution</a:t>
            </a:r>
            <a:r>
              <a:rPr lang="en-US" b="0" i="0" u="none" strike="noStrike" baseline="0" dirty="0">
                <a:solidFill>
                  <a:srgbClr val="000000"/>
                </a:solidFill>
                <a:latin typeface="Segoe UI" panose="020B0502040204020203" pitchFamily="34" charset="0"/>
              </a:rPr>
              <a:t>, which is supervised by the Finnish Parliament, but enjoys considerable operational autonomy.</a:t>
            </a:r>
          </a:p>
          <a:p>
            <a:r>
              <a:rPr lang="en-US" b="0" i="0" u="none" strike="noStrike" baseline="0" dirty="0">
                <a:solidFill>
                  <a:srgbClr val="000000"/>
                </a:solidFill>
                <a:latin typeface="Segoe UI" panose="020B0502040204020203" pitchFamily="34" charset="0"/>
              </a:rPr>
              <a:t>12 Parliamentary trustees and 8 auditors supervise </a:t>
            </a:r>
            <a:r>
              <a:rPr lang="en-US" b="0" i="0" u="none" strike="noStrike" baseline="0" dirty="0" err="1">
                <a:solidFill>
                  <a:srgbClr val="000000"/>
                </a:solidFill>
                <a:latin typeface="Segoe UI" panose="020B0502040204020203" pitchFamily="34" charset="0"/>
              </a:rPr>
              <a:t>Kela’s</a:t>
            </a:r>
            <a:r>
              <a:rPr lang="en-US" b="0" i="0" u="none" strike="noStrike" baseline="0" dirty="0">
                <a:solidFill>
                  <a:srgbClr val="000000"/>
                </a:solidFill>
                <a:latin typeface="Segoe UI" panose="020B0502040204020203" pitchFamily="34" charset="0"/>
              </a:rPr>
              <a:t> administration and operation.</a:t>
            </a:r>
          </a:p>
          <a:p>
            <a:r>
              <a:rPr lang="en-US" b="0" i="0" u="none" strike="noStrike" baseline="0" dirty="0" err="1">
                <a:solidFill>
                  <a:srgbClr val="000000"/>
                </a:solidFill>
                <a:latin typeface="Segoe UI" panose="020B0502040204020203" pitchFamily="34" charset="0"/>
              </a:rPr>
              <a:t>Kela’s</a:t>
            </a:r>
            <a:r>
              <a:rPr lang="en-US" b="0" i="0" u="none" strike="noStrike" baseline="0" dirty="0">
                <a:solidFill>
                  <a:srgbClr val="000000"/>
                </a:solidFill>
                <a:latin typeface="Segoe UI" panose="020B0502040204020203" pitchFamily="34" charset="0"/>
              </a:rPr>
              <a:t> operation is managed by a 10-member </a:t>
            </a:r>
            <a:r>
              <a:rPr lang="en-US" b="1" i="0" u="none" strike="noStrike" baseline="0" dirty="0">
                <a:solidFill>
                  <a:srgbClr val="000000"/>
                </a:solidFill>
                <a:latin typeface="Segoe UI" panose="020B0502040204020203" pitchFamily="34" charset="0"/>
              </a:rPr>
              <a:t>Board of  Directors </a:t>
            </a:r>
            <a:r>
              <a:rPr lang="en-US" b="0" i="0" u="none" strike="noStrike" baseline="0" dirty="0">
                <a:solidFill>
                  <a:srgbClr val="000000"/>
                </a:solidFill>
                <a:latin typeface="Segoe UI" panose="020B0502040204020203" pitchFamily="34" charset="0"/>
              </a:rPr>
              <a:t>chosen by the trustees for 3 years at a time . </a:t>
            </a:r>
          </a:p>
          <a:p>
            <a:r>
              <a:rPr lang="en-US" b="0" i="0" u="none" strike="noStrike" baseline="0" dirty="0" err="1">
                <a:solidFill>
                  <a:srgbClr val="000000"/>
                </a:solidFill>
                <a:latin typeface="Segoe UI" panose="020B0502040204020203" pitchFamily="34" charset="0"/>
              </a:rPr>
              <a:t>Kela’s</a:t>
            </a:r>
            <a:r>
              <a:rPr lang="en-US" b="0" i="0" u="none" strike="noStrike" baseline="0" dirty="0">
                <a:solidFill>
                  <a:srgbClr val="000000"/>
                </a:solidFill>
                <a:latin typeface="Segoe UI" panose="020B0502040204020203" pitchFamily="34" charset="0"/>
              </a:rPr>
              <a:t> legal status, responsibilities and administrative structure are defined in </a:t>
            </a:r>
            <a:r>
              <a:rPr lang="en-US" b="1" dirty="0">
                <a:solidFill>
                  <a:srgbClr val="000000"/>
                </a:solidFill>
                <a:latin typeface="Segoe UI" panose="020B0502040204020203" pitchFamily="34" charset="0"/>
              </a:rPr>
              <a:t>T</a:t>
            </a:r>
            <a:r>
              <a:rPr lang="en-US" b="1" i="0" u="none" strike="noStrike" baseline="0" dirty="0">
                <a:solidFill>
                  <a:srgbClr val="000000"/>
                </a:solidFill>
                <a:latin typeface="Segoe UI" panose="020B0502040204020203" pitchFamily="34" charset="0"/>
              </a:rPr>
              <a:t>he Act on the Social Insurance Institution</a:t>
            </a:r>
            <a:r>
              <a:rPr lang="en-US" b="0" i="0" u="none" strike="noStrike" baseline="0" dirty="0">
                <a:solidFill>
                  <a:srgbClr val="000000"/>
                </a:solidFill>
                <a:latin typeface="Segoe UI" panose="020B0502040204020203" pitchFamily="34" charset="0"/>
              </a:rPr>
              <a:t>. </a:t>
            </a:r>
          </a:p>
          <a:p>
            <a:endParaRPr lang="fi-FI" dirty="0"/>
          </a:p>
        </p:txBody>
      </p:sp>
    </p:spTree>
    <p:extLst>
      <p:ext uri="{BB962C8B-B14F-4D97-AF65-F5344CB8AC3E}">
        <p14:creationId xmlns:p14="http://schemas.microsoft.com/office/powerpoint/2010/main" val="520371389"/>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ela sininen">
  <a:themeElements>
    <a:clrScheme name="Mukautettu 1">
      <a:dk1>
        <a:srgbClr val="000000"/>
      </a:dk1>
      <a:lt1>
        <a:srgbClr val="FFFFFF"/>
      </a:lt1>
      <a:dk2>
        <a:srgbClr val="003580"/>
      </a:dk2>
      <a:lt2>
        <a:srgbClr val="8C8B8D"/>
      </a:lt2>
      <a:accent1>
        <a:srgbClr val="0EB24C"/>
      </a:accent1>
      <a:accent2>
        <a:srgbClr val="009CDB"/>
      </a:accent2>
      <a:accent3>
        <a:srgbClr val="F15B23"/>
      </a:accent3>
      <a:accent4>
        <a:srgbClr val="EE145B"/>
      </a:accent4>
      <a:accent5>
        <a:srgbClr val="003580"/>
      </a:accent5>
      <a:accent6>
        <a:srgbClr val="FDB916"/>
      </a:accent6>
      <a:hlink>
        <a:srgbClr val="009CDB"/>
      </a:hlink>
      <a:folHlink>
        <a:srgbClr val="662584"/>
      </a:folHlink>
    </a:clrScheme>
    <a:fontScheme name="Kela">
      <a:majorFont>
        <a:latin typeface="Segoe UI Semiligh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CDB"/>
        </a:solidFill>
        <a:ln>
          <a:solidFill>
            <a:srgbClr val="009CDB"/>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Kela PowerPoint sini-harmaa.potx" id="{877EBFC8-0CEA-4192-BB23-DADBF26EF34B}" vid="{CC06CF02-8C8B-4711-A9A8-9186470A6803}"/>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45400</TotalTime>
  <Words>6415</Words>
  <Application>Microsoft Office PowerPoint</Application>
  <PresentationFormat>Widescreen</PresentationFormat>
  <Paragraphs>573</Paragraphs>
  <Slides>65</Slides>
  <Notes>22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65</vt:i4>
      </vt:variant>
    </vt:vector>
  </HeadingPairs>
  <TitlesOfParts>
    <vt:vector size="79" baseType="lpstr">
      <vt:lpstr>ＭＳ Ｐゴシック</vt:lpstr>
      <vt:lpstr>Arial</vt:lpstr>
      <vt:lpstr>Calibri</vt:lpstr>
      <vt:lpstr>Calibri Light</vt:lpstr>
      <vt:lpstr>Lato</vt:lpstr>
      <vt:lpstr>MetaNormalLF-Caps</vt:lpstr>
      <vt:lpstr>Segoe UI</vt:lpstr>
      <vt:lpstr>Segoe UI Semibold</vt:lpstr>
      <vt:lpstr>Segoe UI Semilight</vt:lpstr>
      <vt:lpstr>Times</vt:lpstr>
      <vt:lpstr>Times-Italic</vt:lpstr>
      <vt:lpstr>Wingdings</vt:lpstr>
      <vt:lpstr>Office-teema</vt:lpstr>
      <vt:lpstr>Kela sininen</vt:lpstr>
      <vt:lpstr>Social Security in the eyes of Kela work (Social assistance approach)</vt:lpstr>
      <vt:lpstr>Who I am..</vt:lpstr>
      <vt:lpstr>Presentation</vt:lpstr>
      <vt:lpstr>Social security in Finland - briefly </vt:lpstr>
      <vt:lpstr>PowerPoint Presentation</vt:lpstr>
      <vt:lpstr>Health and social services reform in Finland </vt:lpstr>
      <vt:lpstr>Kela - The Social Insurance institution of Finland</vt:lpstr>
      <vt:lpstr>With you throughout life  – Supporting you through times of change</vt:lpstr>
      <vt:lpstr>What is Kela? </vt:lpstr>
      <vt:lpstr>PowerPoint Presentation</vt:lpstr>
      <vt:lpstr>Kela’s organisational structure</vt:lpstr>
      <vt:lpstr>Responsibilities of the operational sectors involved in service delivery</vt:lpstr>
      <vt:lpstr>Kela’s operations</vt:lpstr>
      <vt:lpstr>From a pension institution  to the Social Insurance Institution</vt:lpstr>
      <vt:lpstr>History of the maternity grant</vt:lpstr>
      <vt:lpstr>PowerPoint Presentation</vt:lpstr>
      <vt:lpstr>PowerPoint Presentation</vt:lpstr>
      <vt:lpstr>PowerPoint Presentation</vt:lpstr>
      <vt:lpstr>PowerPoint Presentation</vt:lpstr>
      <vt:lpstr>PowerPoint Presentation</vt:lpstr>
      <vt:lpstr>My Kanta Pages  </vt:lpstr>
      <vt:lpstr>Actors behind the Kanta Services</vt:lpstr>
      <vt:lpstr>My Kanta Pages - online service for the general public</vt:lpstr>
      <vt:lpstr>Something of the Kela benefits</vt:lpstr>
      <vt:lpstr>From maternity grant to retirement pension</vt:lpstr>
      <vt:lpstr>Kela benefits and benefit components (61!)</vt:lpstr>
      <vt:lpstr>Undertstanding better </vt:lpstr>
      <vt:lpstr>Understanding the customer’s situation</vt:lpstr>
      <vt:lpstr>Identifying specific groups of customers in order to provide a better service. </vt:lpstr>
      <vt:lpstr>Sprint for the young Kela clients (10/22-3/23)</vt:lpstr>
      <vt:lpstr>Some Results of the sprint</vt:lpstr>
      <vt:lpstr>What this means for policy:  knowing is not the same as doing – compare to Kela work? </vt:lpstr>
      <vt:lpstr>Use of data and flow of information </vt:lpstr>
      <vt:lpstr>…Comment from audience:  Kela and Finnish social security does great job for material perspecitive for individuals, but how about strenghten peoples networks and support mutual help? How bonding people to help themselves in community based?  </vt:lpstr>
      <vt:lpstr>Social assistance covers last resort. What does it means? </vt:lpstr>
      <vt:lpstr>Social assistance - Last-resort financial assistance  </vt:lpstr>
      <vt:lpstr>There are three components to social assistance: </vt:lpstr>
      <vt:lpstr>PowerPoint Presentation</vt:lpstr>
      <vt:lpstr>Assistance is calculated for a period of one month </vt:lpstr>
      <vt:lpstr>How other benefits affect basic social assistance </vt:lpstr>
      <vt:lpstr>All family income, assets and expenses are taken into account</vt:lpstr>
      <vt:lpstr>Basic amount of social assistance </vt:lpstr>
      <vt:lpstr>Types of expenses for which you can get basic social assistance for example:</vt:lpstr>
      <vt:lpstr>Social assistance work in Kela by some numbers</vt:lpstr>
      <vt:lpstr>Poverty in the eyes of Kela work </vt:lpstr>
      <vt:lpstr>PowerPoint Presentation</vt:lpstr>
      <vt:lpstr>New risks?</vt:lpstr>
      <vt:lpstr>Summary to be noticed</vt:lpstr>
      <vt:lpstr>Temporary changes for benefits 2020-2023 – shall these come long term?</vt:lpstr>
      <vt:lpstr>What does and did Kela?</vt:lpstr>
      <vt:lpstr>Covid-19:</vt:lpstr>
      <vt:lpstr>Ukrainians in Finland - Temporary protection and later Kela benefits?</vt:lpstr>
      <vt:lpstr>Energy crisis and social security</vt:lpstr>
      <vt:lpstr>Energy crisis and social security </vt:lpstr>
      <vt:lpstr>Energy crisis and social security</vt:lpstr>
      <vt:lpstr> some thoughts…</vt:lpstr>
      <vt:lpstr>PowerPoint Presentation</vt:lpstr>
      <vt:lpstr>PowerPoint Presentation</vt:lpstr>
      <vt:lpstr>PowerPoint Presentation</vt:lpstr>
      <vt:lpstr>PowerPoint Presentation</vt:lpstr>
      <vt:lpstr>PowerPoint Presentation</vt:lpstr>
      <vt:lpstr>Stormy times - we must do things together</vt:lpstr>
      <vt:lpstr>Credits and thanks to</vt:lpstr>
      <vt:lpstr> If you have some feedback  –  I’ll take it gladly!  matti.keranen@kela.fi   Thank You! </vt:lpstr>
      <vt:lpstr>Kela on social media</vt:lpstr>
    </vt:vector>
  </TitlesOfParts>
  <Company>Kela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Security and Poverty in eyes of Kela</dc:title>
  <dc:creator>Keränen Matti</dc:creator>
  <cp:lastModifiedBy>Pirskanen Henna</cp:lastModifiedBy>
  <cp:revision>264</cp:revision>
  <cp:lastPrinted>2022-05-24T05:41:59Z</cp:lastPrinted>
  <dcterms:created xsi:type="dcterms:W3CDTF">2022-04-28T10:01:54Z</dcterms:created>
  <dcterms:modified xsi:type="dcterms:W3CDTF">2023-06-15T05:26:53Z</dcterms:modified>
</cp:coreProperties>
</file>