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14"/>
  </p:handoutMasterIdLst>
  <p:sldIdLst>
    <p:sldId id="256" r:id="rId5"/>
    <p:sldId id="257" r:id="rId6"/>
    <p:sldId id="259" r:id="rId7"/>
    <p:sldId id="260" r:id="rId8"/>
    <p:sldId id="263" r:id="rId9"/>
    <p:sldId id="262" r:id="rId10"/>
    <p:sldId id="261" r:id="rId11"/>
    <p:sldId id="264" r:id="rId12"/>
    <p:sldId id="258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A8"/>
    <a:srgbClr val="012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ABABC4-95D0-6E4F-5BA9-745177CAF0E8}" v="9" dt="2025-05-16T06:57:29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kola-Aikio Inker-Anni" userId="S::ilinkola@ulapland.fi::be586994-fc68-4aeb-8d31-fe3834490fa2" providerId="AD" clId="Web-{E9ABABC4-95D0-6E4F-5BA9-745177CAF0E8}"/>
    <pc:docChg chg="modSld">
      <pc:chgData name="Linkola-Aikio Inker-Anni" userId="S::ilinkola@ulapland.fi::be586994-fc68-4aeb-8d31-fe3834490fa2" providerId="AD" clId="Web-{E9ABABC4-95D0-6E4F-5BA9-745177CAF0E8}" dt="2025-05-16T06:57:28.495" v="7" actId="20577"/>
      <pc:docMkLst>
        <pc:docMk/>
      </pc:docMkLst>
      <pc:sldChg chg="modSp">
        <pc:chgData name="Linkola-Aikio Inker-Anni" userId="S::ilinkola@ulapland.fi::be586994-fc68-4aeb-8d31-fe3834490fa2" providerId="AD" clId="Web-{E9ABABC4-95D0-6E4F-5BA9-745177CAF0E8}" dt="2025-05-16T06:57:28.495" v="7" actId="20577"/>
        <pc:sldMkLst>
          <pc:docMk/>
          <pc:sldMk cId="3390627797" sldId="256"/>
        </pc:sldMkLst>
        <pc:spChg chg="mod">
          <ac:chgData name="Linkola-Aikio Inker-Anni" userId="S::ilinkola@ulapland.fi::be586994-fc68-4aeb-8d31-fe3834490fa2" providerId="AD" clId="Web-{E9ABABC4-95D0-6E4F-5BA9-745177CAF0E8}" dt="2025-05-16T06:57:28.495" v="7" actId="20577"/>
          <ac:spMkLst>
            <pc:docMk/>
            <pc:sldMk cId="3390627797" sldId="256"/>
            <ac:spMk id="13" creationId="{A91DD995-61CD-9118-08C5-085C0B4BBC9D}"/>
          </ac:spMkLst>
        </pc:spChg>
      </pc:sldChg>
    </pc:docChg>
  </pc:docChgLst>
  <pc:docChgLst>
    <pc:chgData name="Linkola-Aikio Inker-Anni" userId="S::ilinkola@ulapland.fi::be586994-fc68-4aeb-8d31-fe3834490fa2" providerId="AD" clId="Web-{01DAE69D-4A6C-2C60-1D8B-4EDEAD001788}"/>
    <pc:docChg chg="delSld">
      <pc:chgData name="Linkola-Aikio Inker-Anni" userId="S::ilinkola@ulapland.fi::be586994-fc68-4aeb-8d31-fe3834490fa2" providerId="AD" clId="Web-{01DAE69D-4A6C-2C60-1D8B-4EDEAD001788}" dt="2025-05-13T08:20:50.380" v="0"/>
      <pc:docMkLst>
        <pc:docMk/>
      </pc:docMkLst>
      <pc:sldChg chg="del">
        <pc:chgData name="Linkola-Aikio Inker-Anni" userId="S::ilinkola@ulapland.fi::be586994-fc68-4aeb-8d31-fe3834490fa2" providerId="AD" clId="Web-{01DAE69D-4A6C-2C60-1D8B-4EDEAD001788}" dt="2025-05-13T08:20:50.380" v="0"/>
        <pc:sldMkLst>
          <pc:docMk/>
          <pc:sldMk cId="2872121334" sldId="26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309F2A14-0F48-377B-C7AC-013446B207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8994524-6BC4-A1D8-62D7-02AABD9340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81737-7973-6747-91F5-9B359248D3EB}" type="datetimeFigureOut">
              <a:rPr lang="fi-FI" smtClean="0"/>
              <a:t>15.5.2025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5ACCC14-1404-EEEB-B627-18F1F9BD89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A61C514-C1FC-8A0A-9CEF-B8D77F7FF8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30F55-E53B-4049-ADCF-D257BEC916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6869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tusiv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E9EF2A-4C8C-4E87-73A7-A972F58BE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3892" y="2452452"/>
            <a:ext cx="7524853" cy="1366838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rgbClr val="0057A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2C11678-643A-5C92-F4CF-39AAFF582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3891" y="3819290"/>
            <a:ext cx="7524853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03768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siv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70F841-80EE-D839-2E57-F17BF9006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49"/>
            <a:ext cx="10515600" cy="101943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057A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B3A117-054A-EFCC-B535-A02A8C9E2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5403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siv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E9EF2A-4C8C-4E87-73A7-A972F58BE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3573" y="2166847"/>
            <a:ext cx="7524853" cy="1366838"/>
          </a:xfrm>
        </p:spPr>
        <p:txBody>
          <a:bodyPr anchor="b">
            <a:normAutofit/>
          </a:bodyPr>
          <a:lstStyle>
            <a:lvl1pPr algn="ctr">
              <a:defRPr sz="4000" b="1" i="0">
                <a:solidFill>
                  <a:srgbClr val="0057A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2C11678-643A-5C92-F4CF-39AAFF582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3573" y="3743750"/>
            <a:ext cx="7524853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75792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4F0DD2C-27EF-122F-BB38-AB73CBD2E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F8FCF46-7B96-3ACD-9309-4C771A0B0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ABBE885-F2DA-7406-A166-1A5A49DA5C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E697F-7A9C-B14C-80F0-B6606F2A2F56}" type="datetimeFigureOut">
              <a:rPr lang="fi-FI" smtClean="0"/>
              <a:t>15.5.2025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1EED09-8A3D-AAB7-32F6-CDF7F470A8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AF43F3-B542-514A-E29F-C2646B087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285BC-8BB9-C54A-957E-16293B5D8C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491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lapland.fi/Saitit/Lincosy/Lincosy-in-Englis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ker-anni.linkola-aikio@ulapland.fi" TargetMode="External"/><Relationship Id="rId2" Type="http://schemas.openxmlformats.org/officeDocument/2006/relationships/hyperlink" Target="https://www.ulapland.fi/Saitit/Lincosy/Lincosy-in-English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pigga.keskitalo@ulapland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E4D154D-D1B8-E317-34E7-BFB416D49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2339" y="1394751"/>
            <a:ext cx="7217779" cy="2970449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fi-FI" sz="4400">
                <a:latin typeface="Arial"/>
                <a:cs typeface="Calibri"/>
              </a:rPr>
            </a:br>
            <a:br>
              <a:rPr lang="fi-FI" sz="4400">
                <a:latin typeface="Arial"/>
                <a:cs typeface="Calibri"/>
              </a:rPr>
            </a:br>
            <a:br>
              <a:rPr lang="fi-FI" sz="4400">
                <a:latin typeface="Arial"/>
                <a:cs typeface="Calibri"/>
              </a:rPr>
            </a:br>
            <a:br>
              <a:rPr lang="fi-FI" sz="4400">
                <a:latin typeface="Arial"/>
                <a:cs typeface="Calibri"/>
              </a:rPr>
            </a:br>
            <a:r>
              <a:rPr lang="fi-FI" sz="4400" err="1">
                <a:latin typeface="Arial"/>
                <a:cs typeface="Calibri"/>
              </a:rPr>
              <a:t>Linguistically</a:t>
            </a:r>
            <a:r>
              <a:rPr lang="en-US" sz="4400">
                <a:latin typeface="Arial"/>
                <a:cs typeface="Arial"/>
              </a:rPr>
              <a:t> Responsive Teaching as a </a:t>
            </a:r>
            <a:r>
              <a:rPr lang="en-US" sz="4400" err="1">
                <a:latin typeface="Arial"/>
                <a:cs typeface="Arial"/>
              </a:rPr>
              <a:t>A</a:t>
            </a:r>
            <a:r>
              <a:rPr lang="en-US" sz="4400">
                <a:latin typeface="Arial"/>
                <a:cs typeface="Arial"/>
              </a:rPr>
              <a:t> Cross-Cutting Theme in Teacher Education</a:t>
            </a:r>
          </a:p>
        </p:txBody>
      </p:sp>
      <p:sp>
        <p:nvSpPr>
          <p:cNvPr id="13" name="Alaotsikko 12">
            <a:extLst>
              <a:ext uri="{FF2B5EF4-FFF2-40B4-BE49-F238E27FC236}">
                <a16:creationId xmlns:a16="http://schemas.microsoft.com/office/drawing/2014/main" id="{A91DD995-61CD-9118-08C5-085C0B4BBC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endParaRPr lang="fi-FI"/>
          </a:p>
          <a:p>
            <a:endParaRPr lang="fi-FI">
              <a:latin typeface="Arial"/>
              <a:cs typeface="Arial"/>
            </a:endParaRPr>
          </a:p>
          <a:p>
            <a:r>
              <a:rPr lang="fi-FI">
                <a:latin typeface="Arial"/>
                <a:cs typeface="Arial"/>
              </a:rPr>
              <a:t>Inker-Anni Linkola-Aikio &amp; </a:t>
            </a:r>
            <a:r>
              <a:rPr lang="fi-FI" err="1">
                <a:latin typeface="Arial"/>
                <a:cs typeface="Arial"/>
              </a:rPr>
              <a:t>Pigga</a:t>
            </a:r>
            <a:r>
              <a:rPr lang="fi-FI">
                <a:latin typeface="Arial"/>
                <a:cs typeface="Arial"/>
              </a:rPr>
              <a:t> Keskitalo</a:t>
            </a:r>
          </a:p>
          <a:p>
            <a:r>
              <a:rPr lang="fi-FI">
                <a:latin typeface="Arial"/>
                <a:cs typeface="Arial"/>
              </a:rPr>
              <a:t>ACCESS </a:t>
            </a:r>
            <a:r>
              <a:rPr lang="fi-FI" err="1">
                <a:latin typeface="Arial"/>
                <a:cs typeface="Arial"/>
              </a:rPr>
              <a:t>conference</a:t>
            </a:r>
            <a:r>
              <a:rPr lang="fi-FI">
                <a:latin typeface="Arial"/>
                <a:cs typeface="Arial"/>
              </a:rPr>
              <a:t>, </a:t>
            </a:r>
            <a:r>
              <a:rPr lang="fi-FI" err="1">
                <a:latin typeface="Arial"/>
                <a:cs typeface="Arial"/>
              </a:rPr>
              <a:t>University</a:t>
            </a:r>
            <a:r>
              <a:rPr lang="fi-FI">
                <a:latin typeface="Arial"/>
                <a:cs typeface="Arial"/>
              </a:rPr>
              <a:t> of </a:t>
            </a:r>
            <a:r>
              <a:rPr lang="fi-FI" err="1">
                <a:latin typeface="Arial"/>
                <a:cs typeface="Arial"/>
              </a:rPr>
              <a:t>Lapland</a:t>
            </a:r>
            <a:endParaRPr lang="fi-FI">
              <a:latin typeface="Arial"/>
              <a:cs typeface="Arial"/>
            </a:endParaRPr>
          </a:p>
          <a:p>
            <a:r>
              <a:rPr lang="fi-FI">
                <a:latin typeface="Arial"/>
                <a:cs typeface="Arial"/>
              </a:rPr>
              <a:t>September 19, 2024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62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255D60-7BEA-B5D9-01EE-DA036E412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rial"/>
                <a:cs typeface="Arial"/>
              </a:rPr>
              <a:t>LINCOSY-</a:t>
            </a:r>
            <a:r>
              <a:rPr lang="fi-FI" err="1">
                <a:latin typeface="Arial"/>
                <a:cs typeface="Arial"/>
              </a:rPr>
              <a:t>project</a:t>
            </a:r>
            <a:endParaRPr lang="fi-FI" err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0247F7-6701-BDAE-A9D4-457F08282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53" y="1291088"/>
            <a:ext cx="11550554" cy="48858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e-NO" sz="2000">
                <a:latin typeface="Arial"/>
                <a:cs typeface="Arial"/>
              </a:rPr>
              <a:t>Co-creating Linguistically Responsive Teaching in the Context of Endangered Sami Languages</a:t>
            </a:r>
          </a:p>
          <a:p>
            <a:r>
              <a:rPr lang="fi-FI" sz="2000">
                <a:latin typeface="Arial"/>
                <a:cs typeface="Arial"/>
              </a:rPr>
              <a:t>2023 – 2027, </a:t>
            </a:r>
            <a:r>
              <a:rPr lang="fi-FI" sz="2000" err="1">
                <a:latin typeface="Arial"/>
                <a:cs typeface="Arial"/>
              </a:rPr>
              <a:t>University</a:t>
            </a:r>
            <a:r>
              <a:rPr lang="fi-FI" sz="2000">
                <a:latin typeface="Arial"/>
                <a:cs typeface="Arial"/>
              </a:rPr>
              <a:t> of </a:t>
            </a:r>
            <a:r>
              <a:rPr lang="fi-FI" sz="2000" err="1">
                <a:latin typeface="Arial"/>
                <a:cs typeface="Arial"/>
              </a:rPr>
              <a:t>Lapland</a:t>
            </a:r>
            <a:r>
              <a:rPr lang="fi-FI" sz="2000">
                <a:latin typeface="Arial"/>
                <a:cs typeface="Arial"/>
              </a:rPr>
              <a:t>, </a:t>
            </a:r>
            <a:r>
              <a:rPr lang="fi-FI" sz="2000" err="1">
                <a:latin typeface="Arial"/>
                <a:cs typeface="Arial"/>
              </a:rPr>
              <a:t>Research</a:t>
            </a:r>
            <a:r>
              <a:rPr lang="fi-FI" sz="2000">
                <a:latin typeface="Arial"/>
                <a:cs typeface="Arial"/>
              </a:rPr>
              <a:t> </a:t>
            </a:r>
            <a:r>
              <a:rPr lang="fi-FI" sz="2000" err="1">
                <a:latin typeface="Arial"/>
                <a:cs typeface="Arial"/>
              </a:rPr>
              <a:t>Council</a:t>
            </a:r>
            <a:r>
              <a:rPr lang="fi-FI" sz="2000">
                <a:latin typeface="Arial"/>
                <a:cs typeface="Arial"/>
              </a:rPr>
              <a:t> of Finland</a:t>
            </a:r>
            <a:r>
              <a:rPr lang="se-NO" sz="2000">
                <a:latin typeface="Arial"/>
                <a:cs typeface="Arial"/>
              </a:rPr>
              <a:t> </a:t>
            </a:r>
            <a:r>
              <a:rPr lang="fi-FI" sz="2000">
                <a:latin typeface="Arial"/>
                <a:cs typeface="Arial"/>
              </a:rPr>
              <a:t>(</a:t>
            </a:r>
            <a:r>
              <a:rPr lang="fi-FI" sz="2000" err="1">
                <a:latin typeface="Arial"/>
                <a:cs typeface="Arial"/>
              </a:rPr>
              <a:t>Finnish</a:t>
            </a:r>
            <a:r>
              <a:rPr lang="fi-FI" sz="2000">
                <a:latin typeface="Arial"/>
                <a:cs typeface="Arial"/>
              </a:rPr>
              <a:t> Academy)</a:t>
            </a:r>
            <a:endParaRPr lang="se-NO" sz="2000">
              <a:latin typeface="Arial"/>
              <a:cs typeface="Arial"/>
            </a:endParaRPr>
          </a:p>
          <a:p>
            <a:r>
              <a:rPr lang="fi-FI" sz="2000">
                <a:hlinkClick r:id="rId2"/>
              </a:rPr>
              <a:t>https://www.ulapland.fi/Saitit/Lincosy/Lincosy-in-English</a:t>
            </a:r>
            <a:endParaRPr lang="se-NO" b="1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fi-FI" b="1">
                <a:latin typeface="Calibri"/>
                <a:cs typeface="Calibri"/>
              </a:rPr>
              <a:t>RQ1:  </a:t>
            </a:r>
            <a:r>
              <a:rPr lang="fi-FI" err="1">
                <a:latin typeface="Calibri"/>
                <a:cs typeface="Calibri"/>
              </a:rPr>
              <a:t>What</a:t>
            </a:r>
            <a:r>
              <a:rPr lang="fi-FI">
                <a:latin typeface="Calibri"/>
                <a:cs typeface="Calibri"/>
              </a:rPr>
              <a:t> </a:t>
            </a:r>
            <a:r>
              <a:rPr lang="fi-FI" err="1">
                <a:latin typeface="Calibri"/>
                <a:cs typeface="Calibri"/>
              </a:rPr>
              <a:t>kind</a:t>
            </a:r>
            <a:r>
              <a:rPr lang="fi-FI">
                <a:latin typeface="Calibri"/>
                <a:cs typeface="Calibri"/>
              </a:rPr>
              <a:t> of </a:t>
            </a:r>
            <a:r>
              <a:rPr lang="fi-FI" err="1">
                <a:latin typeface="Calibri"/>
                <a:cs typeface="Calibri"/>
              </a:rPr>
              <a:t>frames</a:t>
            </a:r>
            <a:r>
              <a:rPr lang="fi-FI">
                <a:latin typeface="Calibri"/>
                <a:cs typeface="Calibri"/>
              </a:rPr>
              <a:t> </a:t>
            </a:r>
            <a:r>
              <a:rPr lang="fi-FI" err="1">
                <a:latin typeface="Calibri"/>
                <a:cs typeface="Calibri"/>
              </a:rPr>
              <a:t>can</a:t>
            </a:r>
            <a:r>
              <a:rPr lang="fi-FI">
                <a:latin typeface="Calibri"/>
                <a:cs typeface="Calibri"/>
              </a:rPr>
              <a:t> </a:t>
            </a:r>
            <a:r>
              <a:rPr lang="fi-FI" err="1">
                <a:latin typeface="Calibri"/>
                <a:cs typeface="Calibri"/>
              </a:rPr>
              <a:t>be</a:t>
            </a:r>
            <a:r>
              <a:rPr lang="fi-FI">
                <a:latin typeface="Calibri"/>
                <a:cs typeface="Calibri"/>
              </a:rPr>
              <a:t> </a:t>
            </a:r>
            <a:r>
              <a:rPr lang="fi-FI" err="1">
                <a:latin typeface="Calibri"/>
                <a:cs typeface="Calibri"/>
              </a:rPr>
              <a:t>identified</a:t>
            </a:r>
            <a:r>
              <a:rPr lang="fi-FI">
                <a:latin typeface="Calibri"/>
                <a:cs typeface="Calibri"/>
              </a:rPr>
              <a:t> for </a:t>
            </a:r>
            <a:r>
              <a:rPr lang="fi-FI" err="1">
                <a:latin typeface="Calibri"/>
                <a:cs typeface="Calibri"/>
              </a:rPr>
              <a:t>teaching</a:t>
            </a:r>
            <a:r>
              <a:rPr lang="fi-FI">
                <a:latin typeface="Calibri"/>
                <a:cs typeface="Calibri"/>
              </a:rPr>
              <a:t> in </a:t>
            </a:r>
            <a:r>
              <a:rPr lang="fi-FI" err="1">
                <a:latin typeface="Calibri"/>
                <a:cs typeface="Calibri"/>
              </a:rPr>
              <a:t>endangered</a:t>
            </a:r>
            <a:r>
              <a:rPr lang="fi-FI">
                <a:latin typeface="Calibri"/>
                <a:cs typeface="Calibri"/>
              </a:rPr>
              <a:t> Sami </a:t>
            </a:r>
            <a:r>
              <a:rPr lang="se-NO">
                <a:latin typeface="Calibri"/>
                <a:cs typeface="Calibri"/>
              </a:rPr>
              <a:t>	</a:t>
            </a:r>
            <a:r>
              <a:rPr lang="fi-FI" err="1">
                <a:latin typeface="Calibri"/>
                <a:cs typeface="Calibri"/>
              </a:rPr>
              <a:t>languages</a:t>
            </a:r>
            <a:r>
              <a:rPr lang="fi-FI">
                <a:latin typeface="Calibri"/>
                <a:cs typeface="Calibri"/>
              </a:rPr>
              <a:t>  in </a:t>
            </a:r>
            <a:r>
              <a:rPr lang="fi-FI" err="1">
                <a:latin typeface="Calibri"/>
                <a:cs typeface="Calibri"/>
              </a:rPr>
              <a:t>primary</a:t>
            </a:r>
            <a:r>
              <a:rPr lang="fi-FI">
                <a:latin typeface="Calibri"/>
                <a:cs typeface="Calibri"/>
              </a:rPr>
              <a:t> </a:t>
            </a:r>
            <a:r>
              <a:rPr lang="fi-FI" err="1">
                <a:latin typeface="Calibri"/>
                <a:cs typeface="Calibri"/>
              </a:rPr>
              <a:t>schools</a:t>
            </a:r>
            <a:r>
              <a:rPr lang="fi-FI">
                <a:latin typeface="Calibri"/>
                <a:cs typeface="Calibri"/>
              </a:rPr>
              <a:t> in Nordic </a:t>
            </a:r>
            <a:r>
              <a:rPr lang="fi-FI" err="1">
                <a:latin typeface="Calibri"/>
                <a:cs typeface="Calibri"/>
              </a:rPr>
              <a:t>countries</a:t>
            </a:r>
            <a:r>
              <a:rPr lang="fi-FI">
                <a:latin typeface="Calibri"/>
                <a:cs typeface="Calibri"/>
              </a:rPr>
              <a:t>?</a:t>
            </a:r>
            <a:endParaRPr lang="se-NO"/>
          </a:p>
          <a:p>
            <a:pPr marL="0" indent="0">
              <a:buNone/>
            </a:pPr>
            <a:r>
              <a:rPr lang="fi-FI" b="1">
                <a:latin typeface="Calibri"/>
                <a:cs typeface="Calibri"/>
              </a:rPr>
              <a:t>RQ2: </a:t>
            </a:r>
            <a:r>
              <a:rPr lang="fi-FI">
                <a:latin typeface="Calibri"/>
                <a:cs typeface="Calibri"/>
              </a:rPr>
              <a:t> How is Sami </a:t>
            </a:r>
            <a:r>
              <a:rPr lang="fi-FI" err="1">
                <a:latin typeface="Calibri"/>
                <a:cs typeface="Calibri"/>
              </a:rPr>
              <a:t>languages</a:t>
            </a:r>
            <a:r>
              <a:rPr lang="fi-FI">
                <a:latin typeface="Calibri"/>
                <a:cs typeface="Calibri"/>
              </a:rPr>
              <a:t> </a:t>
            </a:r>
            <a:r>
              <a:rPr lang="fi-FI" err="1">
                <a:latin typeface="Calibri"/>
                <a:cs typeface="Calibri"/>
              </a:rPr>
              <a:t>teaching</a:t>
            </a:r>
            <a:r>
              <a:rPr lang="fi-FI">
                <a:latin typeface="Calibri"/>
                <a:cs typeface="Calibri"/>
              </a:rPr>
              <a:t> </a:t>
            </a:r>
            <a:r>
              <a:rPr lang="fi-FI" err="1">
                <a:latin typeface="Calibri"/>
                <a:cs typeface="Calibri"/>
              </a:rPr>
              <a:t>context</a:t>
            </a:r>
            <a:r>
              <a:rPr lang="fi-FI">
                <a:latin typeface="Calibri"/>
                <a:cs typeface="Calibri"/>
              </a:rPr>
              <a:t> </a:t>
            </a:r>
            <a:r>
              <a:rPr lang="fi-FI" err="1">
                <a:latin typeface="Calibri"/>
                <a:cs typeface="Calibri"/>
              </a:rPr>
              <a:t>perceived</a:t>
            </a:r>
            <a:r>
              <a:rPr lang="fi-FI">
                <a:latin typeface="Calibri"/>
                <a:cs typeface="Calibri"/>
              </a:rPr>
              <a:t> </a:t>
            </a:r>
            <a:r>
              <a:rPr lang="fi-FI" err="1">
                <a:latin typeface="Calibri"/>
                <a:cs typeface="Calibri"/>
              </a:rPr>
              <a:t>by</a:t>
            </a:r>
            <a:r>
              <a:rPr lang="fi-FI">
                <a:latin typeface="Calibri"/>
                <a:cs typeface="Calibri"/>
              </a:rPr>
              <a:t> </a:t>
            </a:r>
            <a:r>
              <a:rPr lang="fi-FI" err="1">
                <a:latin typeface="Calibri"/>
                <a:cs typeface="Calibri"/>
              </a:rPr>
              <a:t>pupils</a:t>
            </a:r>
            <a:r>
              <a:rPr lang="fi-FI">
                <a:latin typeface="Calibri"/>
                <a:cs typeface="Calibri"/>
              </a:rPr>
              <a:t>, </a:t>
            </a:r>
            <a:r>
              <a:rPr lang="fi-FI" err="1">
                <a:latin typeface="Calibri"/>
                <a:cs typeface="Calibri"/>
              </a:rPr>
              <a:t>parents</a:t>
            </a:r>
            <a:r>
              <a:rPr lang="fi-FI">
                <a:latin typeface="Calibri"/>
                <a:cs typeface="Calibri"/>
              </a:rPr>
              <a:t>,</a:t>
            </a:r>
          </a:p>
          <a:p>
            <a:pPr marL="0" indent="0">
              <a:buNone/>
            </a:pPr>
            <a:r>
              <a:rPr lang="fi-FI">
                <a:latin typeface="Calibri"/>
                <a:cs typeface="Calibri"/>
              </a:rPr>
              <a:t>   </a:t>
            </a:r>
            <a:r>
              <a:rPr lang="se-NO">
                <a:latin typeface="Calibri"/>
                <a:cs typeface="Calibri"/>
              </a:rPr>
              <a:t>	</a:t>
            </a:r>
            <a:r>
              <a:rPr lang="fi-FI" err="1">
                <a:latin typeface="Calibri"/>
                <a:cs typeface="Calibri"/>
              </a:rPr>
              <a:t>teachers</a:t>
            </a:r>
            <a:r>
              <a:rPr lang="fi-FI">
                <a:latin typeface="Calibri"/>
                <a:cs typeface="Calibri"/>
              </a:rPr>
              <a:t>, </a:t>
            </a:r>
            <a:r>
              <a:rPr lang="fi-FI" err="1">
                <a:latin typeface="Calibri"/>
                <a:cs typeface="Calibri"/>
              </a:rPr>
              <a:t>school</a:t>
            </a:r>
            <a:r>
              <a:rPr lang="fi-FI">
                <a:latin typeface="Calibri"/>
                <a:cs typeface="Calibri"/>
              </a:rPr>
              <a:t> </a:t>
            </a:r>
            <a:r>
              <a:rPr lang="fi-FI" err="1">
                <a:latin typeface="Calibri"/>
                <a:cs typeface="Calibri"/>
              </a:rPr>
              <a:t>leaders</a:t>
            </a:r>
            <a:r>
              <a:rPr lang="fi-FI">
                <a:latin typeface="Calibri"/>
                <a:cs typeface="Calibri"/>
              </a:rPr>
              <a:t> and </a:t>
            </a:r>
            <a:r>
              <a:rPr lang="fi-FI" err="1">
                <a:latin typeface="Calibri"/>
                <a:cs typeface="Calibri"/>
              </a:rPr>
              <a:t>policymakers</a:t>
            </a:r>
            <a:r>
              <a:rPr lang="fi-FI">
                <a:latin typeface="Calibri"/>
                <a:cs typeface="Calibri"/>
              </a:rPr>
              <a:t>?</a:t>
            </a:r>
            <a:endParaRPr lang="fi-FI"/>
          </a:p>
          <a:p>
            <a:pPr marL="0" indent="0">
              <a:buNone/>
            </a:pPr>
            <a:r>
              <a:rPr lang="fi-FI" b="1">
                <a:latin typeface="Calibri"/>
                <a:cs typeface="Calibri"/>
              </a:rPr>
              <a:t>RQ3: </a:t>
            </a:r>
            <a:r>
              <a:rPr lang="fi-FI">
                <a:latin typeface="Calibri"/>
                <a:cs typeface="Calibri"/>
              </a:rPr>
              <a:t>How </a:t>
            </a:r>
            <a:r>
              <a:rPr lang="fi-FI" err="1">
                <a:latin typeface="Calibri"/>
                <a:cs typeface="Calibri"/>
              </a:rPr>
              <a:t>can</a:t>
            </a:r>
            <a:r>
              <a:rPr lang="fi-FI">
                <a:latin typeface="Calibri"/>
                <a:cs typeface="Calibri"/>
              </a:rPr>
              <a:t> </a:t>
            </a:r>
            <a:r>
              <a:rPr lang="fi-FI" err="1">
                <a:latin typeface="Calibri"/>
                <a:cs typeface="Calibri"/>
              </a:rPr>
              <a:t>Indigenous</a:t>
            </a:r>
            <a:r>
              <a:rPr lang="fi-FI">
                <a:latin typeface="Calibri"/>
                <a:cs typeface="Calibri"/>
              </a:rPr>
              <a:t> </a:t>
            </a:r>
            <a:r>
              <a:rPr lang="fi-FI" err="1">
                <a:latin typeface="Calibri"/>
                <a:cs typeface="Calibri"/>
              </a:rPr>
              <a:t>school</a:t>
            </a:r>
            <a:r>
              <a:rPr lang="fi-FI">
                <a:latin typeface="Calibri"/>
                <a:cs typeface="Calibri"/>
              </a:rPr>
              <a:t> </a:t>
            </a:r>
            <a:r>
              <a:rPr lang="fi-FI" err="1">
                <a:latin typeface="Calibri"/>
                <a:cs typeface="Calibri"/>
              </a:rPr>
              <a:t>research</a:t>
            </a:r>
            <a:r>
              <a:rPr lang="fi-FI">
                <a:latin typeface="Calibri"/>
                <a:cs typeface="Calibri"/>
              </a:rPr>
              <a:t> </a:t>
            </a:r>
            <a:r>
              <a:rPr lang="fi-FI" err="1">
                <a:latin typeface="Calibri"/>
                <a:cs typeface="Calibri"/>
              </a:rPr>
              <a:t>improve</a:t>
            </a:r>
            <a:r>
              <a:rPr lang="fi-FI">
                <a:latin typeface="Calibri"/>
                <a:cs typeface="Calibri"/>
              </a:rPr>
              <a:t> </a:t>
            </a:r>
            <a:r>
              <a:rPr lang="fi-FI" err="1">
                <a:latin typeface="Calibri"/>
                <a:cs typeface="Calibri"/>
              </a:rPr>
              <a:t>language</a:t>
            </a:r>
            <a:r>
              <a:rPr lang="fi-FI">
                <a:latin typeface="Calibri"/>
                <a:cs typeface="Calibri"/>
              </a:rPr>
              <a:t> </a:t>
            </a:r>
            <a:r>
              <a:rPr lang="fi-FI" err="1">
                <a:latin typeface="Calibri"/>
                <a:cs typeface="Calibri"/>
              </a:rPr>
              <a:t>teaching</a:t>
            </a:r>
            <a:r>
              <a:rPr lang="fi-FI">
                <a:latin typeface="Calibri"/>
                <a:cs typeface="Calibri"/>
              </a:rPr>
              <a:t> in</a:t>
            </a:r>
          </a:p>
          <a:p>
            <a:pPr marL="0" indent="0">
              <a:buNone/>
            </a:pPr>
            <a:r>
              <a:rPr lang="fi-FI">
                <a:latin typeface="Calibri"/>
                <a:cs typeface="Calibri"/>
              </a:rPr>
              <a:t>  </a:t>
            </a:r>
            <a:r>
              <a:rPr lang="se-NO">
                <a:latin typeface="Calibri"/>
                <a:cs typeface="Calibri"/>
              </a:rPr>
              <a:t>	</a:t>
            </a:r>
            <a:r>
              <a:rPr lang="fi-FI" err="1">
                <a:latin typeface="Calibri"/>
                <a:cs typeface="Calibri"/>
              </a:rPr>
              <a:t>endangered</a:t>
            </a:r>
            <a:r>
              <a:rPr lang="fi-FI">
                <a:latin typeface="Calibri"/>
                <a:cs typeface="Calibri"/>
              </a:rPr>
              <a:t> </a:t>
            </a:r>
            <a:r>
              <a:rPr lang="fi-FI" err="1">
                <a:latin typeface="Calibri"/>
                <a:cs typeface="Calibri"/>
              </a:rPr>
              <a:t>languages</a:t>
            </a:r>
            <a:r>
              <a:rPr lang="fi-FI">
                <a:latin typeface="Calibri"/>
                <a:cs typeface="Calibri"/>
              </a:rPr>
              <a:t> in a </a:t>
            </a:r>
            <a:r>
              <a:rPr lang="fi-FI" b="1" err="1">
                <a:latin typeface="Calibri"/>
                <a:cs typeface="Calibri"/>
              </a:rPr>
              <a:t>linguistically</a:t>
            </a:r>
            <a:r>
              <a:rPr lang="fi-FI" b="1">
                <a:latin typeface="Calibri"/>
                <a:cs typeface="Calibri"/>
              </a:rPr>
              <a:t> </a:t>
            </a:r>
            <a:r>
              <a:rPr lang="fi-FI" b="1" err="1">
                <a:latin typeface="Calibri"/>
                <a:cs typeface="Calibri"/>
              </a:rPr>
              <a:t>responsive</a:t>
            </a:r>
            <a:r>
              <a:rPr lang="fi-FI">
                <a:latin typeface="Calibri"/>
                <a:cs typeface="Calibri"/>
              </a:rPr>
              <a:t> </a:t>
            </a:r>
            <a:r>
              <a:rPr lang="fi-FI" err="1">
                <a:latin typeface="Calibri"/>
                <a:cs typeface="Calibri"/>
              </a:rPr>
              <a:t>way</a:t>
            </a:r>
            <a:r>
              <a:rPr lang="fi-FI">
                <a:latin typeface="Calibri"/>
                <a:cs typeface="Calibri"/>
              </a:rPr>
              <a:t>?</a:t>
            </a: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999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56743-4E77-7751-81A2-358BAAF1C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/>
                <a:cs typeface="Arial"/>
              </a:rPr>
              <a:t>Linquistically</a:t>
            </a:r>
            <a:r>
              <a:rPr lang="en-US">
                <a:latin typeface="Arial"/>
                <a:cs typeface="Arial"/>
              </a:rPr>
              <a:t> responsive teaching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F17A1-AF08-8F3F-5969-0AF2C0B55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212121"/>
                </a:solidFill>
                <a:latin typeface="Arial"/>
                <a:cs typeface="Arial"/>
              </a:rPr>
              <a:t>linguistically responsive teaching (LRT) - language awareness</a:t>
            </a:r>
            <a:endParaRPr lang="se-NO">
              <a:solidFill>
                <a:srgbClr val="212121"/>
              </a:solidFill>
              <a:latin typeface="Arial"/>
              <a:cs typeface="Arial"/>
            </a:endParaRPr>
          </a:p>
          <a:p>
            <a:r>
              <a:rPr lang="en-US">
                <a:solidFill>
                  <a:srgbClr val="212121"/>
                </a:solidFill>
                <a:latin typeface="Arial"/>
                <a:cs typeface="Arial"/>
              </a:rPr>
              <a:t>Lucas &amp; Villegas (2011, 2013) 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>
                <a:solidFill>
                  <a:srgbClr val="212121"/>
                </a:solidFill>
                <a:latin typeface="Arial"/>
                <a:cs typeface="Arial"/>
              </a:rPr>
              <a:t>LRT relates in particular to the importance of teachers’ </a:t>
            </a:r>
            <a:r>
              <a:rPr lang="en-US" b="1">
                <a:solidFill>
                  <a:srgbClr val="212121"/>
                </a:solidFill>
                <a:latin typeface="Arial"/>
                <a:cs typeface="Arial"/>
              </a:rPr>
              <a:t>pedagogical actions </a:t>
            </a:r>
            <a:r>
              <a:rPr lang="en-US">
                <a:solidFill>
                  <a:srgbClr val="212121"/>
                </a:solidFill>
                <a:latin typeface="Arial"/>
                <a:cs typeface="Arial"/>
              </a:rPr>
              <a:t>when working with </a:t>
            </a:r>
            <a:r>
              <a:rPr lang="en-US" b="1">
                <a:solidFill>
                  <a:srgbClr val="212121"/>
                </a:solidFill>
                <a:latin typeface="Arial"/>
                <a:cs typeface="Arial"/>
              </a:rPr>
              <a:t>linguistically diverse </a:t>
            </a:r>
            <a:r>
              <a:rPr lang="en-US">
                <a:solidFill>
                  <a:srgbClr val="212121"/>
                </a:solidFill>
                <a:latin typeface="Arial"/>
                <a:cs typeface="Arial"/>
              </a:rPr>
              <a:t>learners (see, e.g., Alisaari &amp; </a:t>
            </a:r>
            <a:r>
              <a:rPr lang="en-US" err="1">
                <a:solidFill>
                  <a:srgbClr val="212121"/>
                </a:solidFill>
                <a:latin typeface="Arial"/>
                <a:cs typeface="Arial"/>
              </a:rPr>
              <a:t>Heikkola</a:t>
            </a:r>
            <a:r>
              <a:rPr lang="en-US">
                <a:solidFill>
                  <a:srgbClr val="212121"/>
                </a:solidFill>
                <a:latin typeface="Arial"/>
                <a:cs typeface="Arial"/>
              </a:rPr>
              <a:t>, 2020)</a:t>
            </a:r>
          </a:p>
          <a:p>
            <a:r>
              <a:rPr lang="se-NO">
                <a:solidFill>
                  <a:srgbClr val="212121"/>
                </a:solidFill>
                <a:latin typeface="Arial"/>
                <a:cs typeface="Arial"/>
              </a:rPr>
              <a:t>Tool to a</a:t>
            </a:r>
            <a:r>
              <a:rPr lang="en-US" err="1">
                <a:solidFill>
                  <a:srgbClr val="212121"/>
                </a:solidFill>
                <a:latin typeface="Arial"/>
                <a:cs typeface="Arial"/>
              </a:rPr>
              <a:t>nalyse</a:t>
            </a:r>
            <a:r>
              <a:rPr lang="en-US">
                <a:solidFill>
                  <a:srgbClr val="212121"/>
                </a:solidFill>
                <a:latin typeface="Arial"/>
                <a:cs typeface="Arial"/>
              </a:rPr>
              <a:t> teachers’ </a:t>
            </a:r>
            <a:r>
              <a:rPr lang="en-US" b="1">
                <a:solidFill>
                  <a:srgbClr val="212121"/>
                </a:solidFill>
                <a:latin typeface="Arial"/>
                <a:cs typeface="Arial"/>
              </a:rPr>
              <a:t>attitudinal</a:t>
            </a:r>
            <a:r>
              <a:rPr lang="en-US">
                <a:solidFill>
                  <a:srgbClr val="212121"/>
                </a:solidFill>
                <a:latin typeface="Arial"/>
                <a:cs typeface="Arial"/>
              </a:rPr>
              <a:t>, </a:t>
            </a:r>
            <a:r>
              <a:rPr lang="en-US" b="1">
                <a:solidFill>
                  <a:srgbClr val="212121"/>
                </a:solidFill>
                <a:latin typeface="Arial"/>
                <a:cs typeface="Arial"/>
              </a:rPr>
              <a:t>cognitive</a:t>
            </a:r>
            <a:r>
              <a:rPr lang="en-US">
                <a:solidFill>
                  <a:srgbClr val="212121"/>
                </a:solidFill>
                <a:latin typeface="Arial"/>
                <a:cs typeface="Arial"/>
              </a:rPr>
              <a:t>, and </a:t>
            </a:r>
            <a:r>
              <a:rPr lang="en-US" b="1">
                <a:solidFill>
                  <a:srgbClr val="212121"/>
                </a:solidFill>
                <a:latin typeface="Arial"/>
                <a:cs typeface="Arial"/>
              </a:rPr>
              <a:t>motivational</a:t>
            </a:r>
            <a:r>
              <a:rPr lang="en-US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US" b="1">
                <a:solidFill>
                  <a:srgbClr val="212121"/>
                </a:solidFill>
                <a:latin typeface="Arial"/>
                <a:cs typeface="Arial"/>
              </a:rPr>
              <a:t>resources</a:t>
            </a:r>
            <a:r>
              <a:rPr lang="en-US">
                <a:solidFill>
                  <a:srgbClr val="212121"/>
                </a:solidFill>
                <a:latin typeface="Arial"/>
                <a:cs typeface="Arial"/>
              </a:rPr>
              <a:t> and their </a:t>
            </a:r>
            <a:r>
              <a:rPr lang="en-US" b="1">
                <a:solidFill>
                  <a:srgbClr val="212121"/>
                </a:solidFill>
                <a:latin typeface="Arial"/>
                <a:cs typeface="Arial"/>
              </a:rPr>
              <a:t>capabilities</a:t>
            </a:r>
            <a:r>
              <a:rPr lang="en-US">
                <a:solidFill>
                  <a:srgbClr val="212121"/>
                </a:solidFill>
                <a:latin typeface="Arial"/>
                <a:cs typeface="Arial"/>
              </a:rPr>
              <a:t> to facilitate and advance the learning of language learners (Repo 2023)</a:t>
            </a:r>
          </a:p>
          <a:p>
            <a:r>
              <a:rPr lang="en-US" b="1">
                <a:solidFill>
                  <a:srgbClr val="212121"/>
                </a:solidFill>
                <a:latin typeface="Arial"/>
                <a:cs typeface="Arial"/>
              </a:rPr>
              <a:t>Scaffolding</a:t>
            </a:r>
            <a:r>
              <a:rPr lang="en-US">
                <a:solidFill>
                  <a:srgbClr val="212121"/>
                </a:solidFill>
                <a:latin typeface="Arial"/>
                <a:cs typeface="Arial"/>
              </a:rPr>
              <a:t>: </a:t>
            </a:r>
            <a:r>
              <a:rPr lang="fi-FI" err="1"/>
              <a:t>Modelling</a:t>
            </a:r>
            <a:r>
              <a:rPr lang="fi-FI"/>
              <a:t>, </a:t>
            </a:r>
            <a:r>
              <a:rPr lang="fi-FI" err="1"/>
              <a:t>Bridging</a:t>
            </a:r>
            <a:r>
              <a:rPr lang="fi-FI"/>
              <a:t>, </a:t>
            </a:r>
            <a:r>
              <a:rPr lang="fi-FI" err="1"/>
              <a:t>Contextualisation</a:t>
            </a:r>
            <a:r>
              <a:rPr lang="fi-FI"/>
              <a:t>, Building </a:t>
            </a:r>
            <a:r>
              <a:rPr lang="fi-FI" err="1"/>
              <a:t>schema</a:t>
            </a:r>
            <a:r>
              <a:rPr lang="fi-FI"/>
              <a:t>, </a:t>
            </a:r>
            <a:r>
              <a:rPr lang="fi-FI" err="1"/>
              <a:t>Re-presenting</a:t>
            </a:r>
            <a:r>
              <a:rPr lang="fi-FI"/>
              <a:t> </a:t>
            </a:r>
            <a:r>
              <a:rPr lang="fi-FI" err="1"/>
              <a:t>tex</a:t>
            </a:r>
            <a:r>
              <a:rPr lang="fi-FI"/>
              <a:t>, </a:t>
            </a:r>
            <a:r>
              <a:rPr lang="fi-FI" err="1"/>
              <a:t>Developing</a:t>
            </a:r>
            <a:r>
              <a:rPr lang="fi-FI"/>
              <a:t> </a:t>
            </a:r>
            <a:r>
              <a:rPr lang="fi-FI" err="1"/>
              <a:t>metacognition</a:t>
            </a:r>
            <a:endParaRPr lang="en-US">
              <a:solidFill>
                <a:srgbClr val="21212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415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C7A8-1A0A-E8C6-B357-6DB483540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Indigenous linguistically</a:t>
            </a:r>
            <a:r>
              <a:rPr lang="se-NO">
                <a:latin typeface="Arial"/>
                <a:cs typeface="Arial"/>
              </a:rPr>
              <a:t> (and culturally)</a:t>
            </a:r>
            <a:r>
              <a:rPr lang="en-US">
                <a:latin typeface="Arial"/>
                <a:cs typeface="Arial"/>
              </a:rPr>
              <a:t> responsive teaching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431D2-6AF3-E811-6900-F48BDD3A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4880"/>
            <a:ext cx="10515600" cy="5232083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endParaRPr lang="en-US" sz="7000"/>
          </a:p>
          <a:p>
            <a:pPr marL="0" indent="0">
              <a:buNone/>
            </a:pPr>
            <a:endParaRPr lang="en-US" sz="6000"/>
          </a:p>
          <a:p>
            <a:r>
              <a:rPr lang="en-US" sz="6000">
                <a:solidFill>
                  <a:srgbClr val="555555"/>
                </a:solidFill>
                <a:latin typeface="Arial"/>
                <a:cs typeface="Arial"/>
              </a:rPr>
              <a:t>classroom teaching</a:t>
            </a:r>
            <a:r>
              <a:rPr lang="se-NO" sz="6000">
                <a:solidFill>
                  <a:srgbClr val="555555"/>
                </a:solidFill>
                <a:latin typeface="Arial"/>
                <a:cs typeface="Arial"/>
              </a:rPr>
              <a:t> should </a:t>
            </a:r>
            <a:r>
              <a:rPr lang="en-US" sz="6000" b="1">
                <a:solidFill>
                  <a:srgbClr val="555555"/>
                </a:solidFill>
                <a:latin typeface="Arial"/>
                <a:cs typeface="Arial"/>
              </a:rPr>
              <a:t>authenticate</a:t>
            </a:r>
            <a:r>
              <a:rPr lang="en-US" sz="6000">
                <a:solidFill>
                  <a:srgbClr val="555555"/>
                </a:solidFill>
                <a:latin typeface="Arial"/>
                <a:cs typeface="Arial"/>
              </a:rPr>
              <a:t> and </a:t>
            </a:r>
            <a:r>
              <a:rPr lang="en-US" sz="6000" b="1">
                <a:solidFill>
                  <a:srgbClr val="555555"/>
                </a:solidFill>
                <a:latin typeface="Arial"/>
                <a:cs typeface="Arial"/>
              </a:rPr>
              <a:t>support</a:t>
            </a:r>
            <a:r>
              <a:rPr lang="en-US" sz="6000">
                <a:solidFill>
                  <a:srgbClr val="555555"/>
                </a:solidFill>
                <a:latin typeface="Arial"/>
                <a:cs typeface="Arial"/>
              </a:rPr>
              <a:t> students’ cultural and linguistic </a:t>
            </a:r>
            <a:r>
              <a:rPr lang="en-US" sz="6000" b="1">
                <a:solidFill>
                  <a:srgbClr val="555555"/>
                </a:solidFill>
                <a:latin typeface="Arial"/>
                <a:cs typeface="Arial"/>
              </a:rPr>
              <a:t>backgrounds</a:t>
            </a:r>
            <a:r>
              <a:rPr lang="en-US" sz="6000">
                <a:solidFill>
                  <a:srgbClr val="555555"/>
                </a:solidFill>
                <a:latin typeface="Arial"/>
                <a:cs typeface="Arial"/>
              </a:rPr>
              <a:t> and behaviors (Hollie &amp; al. 2022)</a:t>
            </a:r>
          </a:p>
          <a:p>
            <a:r>
              <a:rPr lang="en-US" sz="6000">
                <a:solidFill>
                  <a:srgbClr val="212121"/>
                </a:solidFill>
                <a:latin typeface="Arial"/>
                <a:cs typeface="Arial"/>
              </a:rPr>
              <a:t>teachers can engage with the </a:t>
            </a:r>
            <a:r>
              <a:rPr lang="en-US" sz="6000" b="1">
                <a:solidFill>
                  <a:srgbClr val="212121"/>
                </a:solidFill>
                <a:latin typeface="Arial"/>
                <a:cs typeface="Arial"/>
              </a:rPr>
              <a:t>cultural foundations </a:t>
            </a:r>
            <a:r>
              <a:rPr lang="en-US" sz="6000">
                <a:solidFill>
                  <a:srgbClr val="212121"/>
                </a:solidFill>
                <a:latin typeface="Arial"/>
                <a:cs typeface="Arial"/>
              </a:rPr>
              <a:t>of </a:t>
            </a:r>
            <a:r>
              <a:rPr lang="en-US" sz="6000" b="1" err="1">
                <a:solidFill>
                  <a:srgbClr val="212121"/>
                </a:solidFill>
                <a:latin typeface="Arial"/>
                <a:cs typeface="Arial"/>
              </a:rPr>
              <a:t>socialemotional</a:t>
            </a:r>
            <a:r>
              <a:rPr lang="en-US" sz="6000" b="1">
                <a:solidFill>
                  <a:srgbClr val="212121"/>
                </a:solidFill>
                <a:latin typeface="Arial"/>
                <a:cs typeface="Arial"/>
              </a:rPr>
              <a:t> wellbeing</a:t>
            </a:r>
            <a:r>
              <a:rPr lang="en-US" sz="6000">
                <a:solidFill>
                  <a:srgbClr val="212121"/>
                </a:solidFill>
                <a:latin typeface="Arial"/>
                <a:cs typeface="Arial"/>
              </a:rPr>
              <a:t>. </a:t>
            </a:r>
            <a:r>
              <a:rPr lang="se-NO" sz="600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lang="en-US" sz="60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US" sz="6000" b="1">
                <a:solidFill>
                  <a:srgbClr val="212121"/>
                </a:solidFill>
                <a:latin typeface="Arial"/>
                <a:cs typeface="Arial"/>
              </a:rPr>
              <a:t>holistic</a:t>
            </a:r>
            <a:r>
              <a:rPr lang="en-US" sz="6000">
                <a:solidFill>
                  <a:srgbClr val="212121"/>
                </a:solidFill>
                <a:latin typeface="Arial"/>
                <a:cs typeface="Arial"/>
              </a:rPr>
              <a:t> approach, where the child is  placed at the </a:t>
            </a:r>
            <a:r>
              <a:rPr lang="en-US" sz="6000" err="1">
                <a:solidFill>
                  <a:srgbClr val="212121"/>
                </a:solidFill>
                <a:latin typeface="Arial"/>
                <a:cs typeface="Arial"/>
              </a:rPr>
              <a:t>centre</a:t>
            </a:r>
            <a:r>
              <a:rPr lang="en-US" sz="6000">
                <a:solidFill>
                  <a:srgbClr val="212121"/>
                </a:solidFill>
                <a:latin typeface="Arial"/>
                <a:cs typeface="Arial"/>
              </a:rPr>
              <a:t> alongside family, spiritual, physical, and emotional elements (</a:t>
            </a:r>
            <a:r>
              <a:rPr lang="en-US" sz="6000" err="1">
                <a:solidFill>
                  <a:srgbClr val="212121"/>
                </a:solidFill>
                <a:latin typeface="Arial"/>
                <a:cs typeface="Arial"/>
              </a:rPr>
              <a:t>Denston</a:t>
            </a:r>
            <a:r>
              <a:rPr lang="en-US" sz="6000">
                <a:solidFill>
                  <a:srgbClr val="212121"/>
                </a:solidFill>
                <a:latin typeface="Arial"/>
                <a:cs typeface="Arial"/>
              </a:rPr>
              <a:t> et al 2022)</a:t>
            </a:r>
          </a:p>
          <a:p>
            <a:r>
              <a:rPr lang="en-US" sz="6000">
                <a:solidFill>
                  <a:srgbClr val="444746"/>
                </a:solidFill>
                <a:latin typeface="Arial"/>
                <a:cs typeface="Arial"/>
              </a:rPr>
              <a:t>a) </a:t>
            </a:r>
            <a:r>
              <a:rPr lang="en-US" sz="6000" b="1">
                <a:solidFill>
                  <a:srgbClr val="444746"/>
                </a:solidFill>
                <a:latin typeface="Arial"/>
                <a:cs typeface="Arial"/>
              </a:rPr>
              <a:t>holistic</a:t>
            </a:r>
            <a:r>
              <a:rPr lang="en-US" sz="6000">
                <a:solidFill>
                  <a:srgbClr val="444746"/>
                </a:solidFill>
                <a:latin typeface="Arial"/>
                <a:cs typeface="Arial"/>
              </a:rPr>
              <a:t> learning; (b)</a:t>
            </a:r>
            <a:r>
              <a:rPr lang="se-NO" sz="6000">
                <a:solidFill>
                  <a:srgbClr val="444746"/>
                </a:solidFill>
                <a:latin typeface="Arial"/>
                <a:cs typeface="Arial"/>
              </a:rPr>
              <a:t> </a:t>
            </a:r>
            <a:r>
              <a:rPr lang="en-US" sz="6000" b="1">
                <a:solidFill>
                  <a:srgbClr val="444746"/>
                </a:solidFill>
                <a:latin typeface="Arial"/>
                <a:cs typeface="Arial"/>
              </a:rPr>
              <a:t>spirituality</a:t>
            </a:r>
            <a:r>
              <a:rPr lang="en-US" sz="6000">
                <a:solidFill>
                  <a:srgbClr val="444746"/>
                </a:solidFill>
                <a:latin typeface="Arial"/>
                <a:cs typeface="Arial"/>
              </a:rPr>
              <a:t>, </a:t>
            </a:r>
            <a:r>
              <a:rPr lang="en-US" sz="6000" b="1">
                <a:solidFill>
                  <a:srgbClr val="444746"/>
                </a:solidFill>
                <a:latin typeface="Arial"/>
                <a:cs typeface="Arial"/>
              </a:rPr>
              <a:t>culture</a:t>
            </a:r>
            <a:r>
              <a:rPr lang="en-US" sz="6000">
                <a:solidFill>
                  <a:srgbClr val="444746"/>
                </a:solidFill>
                <a:latin typeface="Arial"/>
                <a:cs typeface="Arial"/>
              </a:rPr>
              <a:t>, and </a:t>
            </a:r>
            <a:r>
              <a:rPr lang="en-US" sz="6000" b="1">
                <a:solidFill>
                  <a:srgbClr val="444746"/>
                </a:solidFill>
                <a:latin typeface="Arial"/>
                <a:cs typeface="Arial"/>
              </a:rPr>
              <a:t>language</a:t>
            </a:r>
            <a:r>
              <a:rPr lang="en-US" sz="6000">
                <a:solidFill>
                  <a:srgbClr val="444746"/>
                </a:solidFill>
                <a:latin typeface="Arial"/>
                <a:cs typeface="Arial"/>
              </a:rPr>
              <a:t>; (c) learning from </a:t>
            </a:r>
            <a:r>
              <a:rPr lang="en-US" sz="6000" b="1">
                <a:solidFill>
                  <a:srgbClr val="444746"/>
                </a:solidFill>
                <a:latin typeface="Arial"/>
                <a:cs typeface="Arial"/>
              </a:rPr>
              <a:t>nature</a:t>
            </a:r>
            <a:r>
              <a:rPr lang="en-US" sz="6000">
                <a:solidFill>
                  <a:srgbClr val="444746"/>
                </a:solidFill>
                <a:latin typeface="Arial"/>
                <a:cs typeface="Arial"/>
              </a:rPr>
              <a:t> and from </a:t>
            </a:r>
            <a:r>
              <a:rPr lang="en-US" sz="6000" b="1">
                <a:solidFill>
                  <a:srgbClr val="444746"/>
                </a:solidFill>
                <a:latin typeface="Arial"/>
                <a:cs typeface="Arial"/>
              </a:rPr>
              <a:t>elders</a:t>
            </a:r>
            <a:r>
              <a:rPr lang="en-US" sz="6000">
                <a:solidFill>
                  <a:srgbClr val="444746"/>
                </a:solidFill>
                <a:latin typeface="Arial"/>
                <a:cs typeface="Arial"/>
              </a:rPr>
              <a:t>; (d)</a:t>
            </a:r>
            <a:r>
              <a:rPr lang="en-US" sz="6000" b="1">
                <a:solidFill>
                  <a:srgbClr val="444746"/>
                </a:solidFill>
                <a:latin typeface="Arial"/>
                <a:cs typeface="Arial"/>
              </a:rPr>
              <a:t>storytelling</a:t>
            </a:r>
            <a:r>
              <a:rPr lang="en-US" sz="6000">
                <a:solidFill>
                  <a:srgbClr val="444746"/>
                </a:solidFill>
                <a:latin typeface="Arial"/>
                <a:cs typeface="Arial"/>
              </a:rPr>
              <a:t> as a pedagogical tool; (</a:t>
            </a:r>
            <a:r>
              <a:rPr lang="se-NO" sz="6000">
                <a:solidFill>
                  <a:srgbClr val="444746"/>
                </a:solidFill>
                <a:latin typeface="Arial"/>
                <a:cs typeface="Arial"/>
              </a:rPr>
              <a:t>e</a:t>
            </a:r>
            <a:r>
              <a:rPr lang="en-US" sz="6000">
                <a:solidFill>
                  <a:srgbClr val="444746"/>
                </a:solidFill>
                <a:latin typeface="Arial"/>
                <a:cs typeface="Arial"/>
              </a:rPr>
              <a:t>) encouraging </a:t>
            </a:r>
            <a:r>
              <a:rPr lang="en-US" sz="6000" b="1">
                <a:solidFill>
                  <a:srgbClr val="444746"/>
                </a:solidFill>
                <a:latin typeface="Arial"/>
                <a:cs typeface="Arial"/>
              </a:rPr>
              <a:t>critical thinking </a:t>
            </a:r>
            <a:r>
              <a:rPr lang="en-US" sz="6000">
                <a:solidFill>
                  <a:srgbClr val="444746"/>
                </a:solidFill>
                <a:latin typeface="Arial"/>
                <a:cs typeface="Arial"/>
              </a:rPr>
              <a:t>(</a:t>
            </a:r>
            <a:r>
              <a:rPr lang="se-NO" sz="6000">
                <a:solidFill>
                  <a:srgbClr val="444746"/>
                </a:solidFill>
                <a:latin typeface="Arial"/>
                <a:cs typeface="Arial"/>
              </a:rPr>
              <a:t>f</a:t>
            </a:r>
            <a:r>
              <a:rPr lang="en-US" sz="6000">
                <a:solidFill>
                  <a:srgbClr val="444746"/>
                </a:solidFill>
                <a:latin typeface="Arial"/>
                <a:cs typeface="Arial"/>
              </a:rPr>
              <a:t>) learning about </a:t>
            </a:r>
            <a:r>
              <a:rPr lang="en-US" sz="6000" b="1">
                <a:solidFill>
                  <a:srgbClr val="444746"/>
                </a:solidFill>
                <a:latin typeface="Arial"/>
                <a:cs typeface="Arial"/>
              </a:rPr>
              <a:t>intergenerational trauma </a:t>
            </a:r>
            <a:r>
              <a:rPr lang="en-US" sz="6000">
                <a:solidFill>
                  <a:srgbClr val="444746"/>
                </a:solidFill>
                <a:latin typeface="Arial"/>
                <a:cs typeface="Arial"/>
              </a:rPr>
              <a:t>on students;  (</a:t>
            </a:r>
            <a:r>
              <a:rPr lang="se-NO" sz="6000">
                <a:solidFill>
                  <a:srgbClr val="444746"/>
                </a:solidFill>
                <a:latin typeface="Arial"/>
                <a:cs typeface="Arial"/>
              </a:rPr>
              <a:t>g</a:t>
            </a:r>
            <a:r>
              <a:rPr lang="en-US" sz="6000">
                <a:solidFill>
                  <a:srgbClr val="444746"/>
                </a:solidFill>
                <a:latin typeface="Arial"/>
                <a:cs typeface="Arial"/>
              </a:rPr>
              <a:t>) ensuring tribal justice and </a:t>
            </a:r>
            <a:r>
              <a:rPr lang="en-US" sz="6000" b="1">
                <a:solidFill>
                  <a:srgbClr val="444746"/>
                </a:solidFill>
                <a:latin typeface="Arial"/>
                <a:cs typeface="Arial"/>
              </a:rPr>
              <a:t>Indigenous sovereignty</a:t>
            </a:r>
            <a:r>
              <a:rPr lang="en-US" sz="6000">
                <a:solidFill>
                  <a:srgbClr val="444746"/>
                </a:solidFill>
                <a:latin typeface="Arial"/>
                <a:cs typeface="Arial"/>
              </a:rPr>
              <a:t> (Ganesan)</a:t>
            </a:r>
          </a:p>
          <a:p>
            <a:r>
              <a:rPr lang="en-US" sz="6000">
                <a:solidFill>
                  <a:srgbClr val="444746"/>
                </a:solidFill>
                <a:latin typeface="Arial"/>
                <a:cs typeface="Arial"/>
              </a:rPr>
              <a:t>Relationality</a:t>
            </a:r>
            <a:r>
              <a:rPr lang="se-NO" sz="6000">
                <a:solidFill>
                  <a:srgbClr val="212121"/>
                </a:solidFill>
                <a:latin typeface="Arial"/>
                <a:cs typeface="Arial"/>
              </a:rPr>
              <a:t>, </a:t>
            </a:r>
            <a:r>
              <a:rPr lang="en-US" sz="6000">
                <a:solidFill>
                  <a:srgbClr val="212121"/>
                </a:solidFill>
                <a:latin typeface="Arial"/>
                <a:cs typeface="Arial"/>
              </a:rPr>
              <a:t>community</a:t>
            </a:r>
            <a:r>
              <a:rPr lang="se-NO" sz="6000">
                <a:solidFill>
                  <a:srgbClr val="212121"/>
                </a:solidFill>
                <a:latin typeface="Arial"/>
                <a:cs typeface="Arial"/>
              </a:rPr>
              <a:t>, speach community, narratives, storytelling, wellbeing</a:t>
            </a:r>
            <a:r>
              <a:rPr lang="en-US" sz="6000">
                <a:solidFill>
                  <a:srgbClr val="212121"/>
                </a:solidFill>
                <a:latin typeface="Arial"/>
                <a:cs typeface="Arial"/>
              </a:rPr>
              <a:t> </a:t>
            </a:r>
            <a:endParaRPr lang="en-US" sz="6000">
              <a:solidFill>
                <a:srgbClr val="44474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160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7B47A3-8897-4B6C-AC6C-ECDBCF76D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729"/>
            <a:ext cx="10515600" cy="1019433"/>
          </a:xfrm>
        </p:spPr>
        <p:txBody>
          <a:bodyPr/>
          <a:lstStyle/>
          <a:p>
            <a:r>
              <a:rPr lang="fi-FI"/>
              <a:t>LINCOSY</a:t>
            </a:r>
            <a:r>
              <a:rPr lang="se-NO"/>
              <a:t> 2023 - 2027</a:t>
            </a:r>
            <a:endParaRPr lang="fi-FI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E3697149-EA4E-4A29-9890-B4AEAB05DED2}"/>
              </a:ext>
            </a:extLst>
          </p:cNvPr>
          <p:cNvSpPr/>
          <p:nvPr/>
        </p:nvSpPr>
        <p:spPr>
          <a:xfrm>
            <a:off x="293914" y="1121229"/>
            <a:ext cx="4615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>
                <a:solidFill>
                  <a:srgbClr val="595959"/>
                </a:solidFill>
                <a:latin typeface="Calibri" panose="020F0502020204030204" pitchFamily="34" charset="0"/>
              </a:rPr>
              <a:t>Autumn 2023</a:t>
            </a:r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​</a:t>
            </a:r>
            <a:endParaRPr lang="en-US">
              <a:solidFill>
                <a:srgbClr val="595959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Planning, research ethical evaluation, contacting the schools</a:t>
            </a:r>
            <a:endParaRPr lang="se-NO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n-US" b="1">
                <a:solidFill>
                  <a:srgbClr val="595959"/>
                </a:solidFill>
                <a:latin typeface="Calibri" panose="020F0502020204030204" pitchFamily="34" charset="0"/>
              </a:rPr>
              <a:t>year 2024</a:t>
            </a:r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​</a:t>
            </a:r>
            <a:endParaRPr lang="en-US">
              <a:solidFill>
                <a:srgbClr val="595959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data collecting​ (schools, teachers, school leaders, parents, pupils, policy makers)</a:t>
            </a:r>
            <a:r>
              <a:rPr lang="se-NO">
                <a:solidFill>
                  <a:srgbClr val="595959"/>
                </a:solidFill>
                <a:latin typeface="Calibri" panose="020F0502020204030204" pitchFamily="34" charset="0"/>
              </a:rPr>
              <a:t> Map the situation (observations, interviews, survey)</a:t>
            </a:r>
          </a:p>
          <a:p>
            <a:pPr fontAlgn="base"/>
            <a:r>
              <a:rPr lang="en-US" b="1">
                <a:solidFill>
                  <a:srgbClr val="595959"/>
                </a:solidFill>
                <a:latin typeface="Calibri" panose="020F0502020204030204" pitchFamily="34" charset="0"/>
              </a:rPr>
              <a:t>year 2025</a:t>
            </a:r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​</a:t>
            </a:r>
            <a:endParaRPr lang="en-US">
              <a:solidFill>
                <a:srgbClr val="595959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se-NO">
                <a:solidFill>
                  <a:srgbClr val="595959"/>
                </a:solidFill>
                <a:latin typeface="Calibri" panose="020F0502020204030204" pitchFamily="34" charset="0"/>
              </a:rPr>
              <a:t>data collecting, </a:t>
            </a:r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teaching innovations, co-creating​</a:t>
            </a:r>
            <a:r>
              <a:rPr lang="se-NO">
                <a:solidFill>
                  <a:srgbClr val="595959"/>
                </a:solidFill>
                <a:latin typeface="Calibri" panose="020F0502020204030204" pitchFamily="34" charset="0"/>
              </a:rPr>
              <a:t>, workshops (diary)</a:t>
            </a:r>
            <a:endParaRPr lang="en-US">
              <a:solidFill>
                <a:srgbClr val="595959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b="1">
                <a:solidFill>
                  <a:srgbClr val="595959"/>
                </a:solidFill>
                <a:latin typeface="Calibri" panose="020F0502020204030204" pitchFamily="34" charset="0"/>
              </a:rPr>
              <a:t>year  2026</a:t>
            </a:r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​</a:t>
            </a:r>
            <a:endParaRPr lang="en-US">
              <a:solidFill>
                <a:srgbClr val="595959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international visits</a:t>
            </a:r>
            <a:r>
              <a:rPr lang="se-NO">
                <a:solidFill>
                  <a:srgbClr val="595959"/>
                </a:solidFill>
                <a:latin typeface="Calibri" panose="020F0502020204030204" pitchFamily="34" charset="0"/>
              </a:rPr>
              <a:t> </a:t>
            </a:r>
          </a:p>
          <a:p>
            <a:pPr fontAlgn="base"/>
            <a:r>
              <a:rPr lang="en-US" b="1">
                <a:solidFill>
                  <a:srgbClr val="595959"/>
                </a:solidFill>
                <a:latin typeface="Calibri" panose="020F0502020204030204" pitchFamily="34" charset="0"/>
              </a:rPr>
              <a:t>year 2027</a:t>
            </a:r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​</a:t>
            </a:r>
            <a:endParaRPr lang="en-US">
              <a:solidFill>
                <a:srgbClr val="595959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dissemination (several languages, giving back)​</a:t>
            </a:r>
            <a:endParaRPr lang="en-US">
              <a:solidFill>
                <a:srgbClr val="595959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4A57B16-C78A-40B3-94A0-E533DD41F71A}"/>
              </a:ext>
            </a:extLst>
          </p:cNvPr>
          <p:cNvSpPr txBox="1"/>
          <p:nvPr/>
        </p:nvSpPr>
        <p:spPr>
          <a:xfrm>
            <a:off x="6226630" y="1895296"/>
            <a:ext cx="47461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e-NO"/>
              <a:t>Data by now: </a:t>
            </a:r>
            <a:r>
              <a:rPr lang="se-NO" b="1"/>
              <a:t>Teachers’ interviews and observations</a:t>
            </a:r>
          </a:p>
          <a:p>
            <a:r>
              <a:rPr lang="se-NO" b="1"/>
              <a:t> </a:t>
            </a:r>
            <a:r>
              <a:rPr lang="se-NO"/>
              <a:t>10 teachers, 2 countries</a:t>
            </a:r>
          </a:p>
          <a:p>
            <a:endParaRPr lang="se-NO"/>
          </a:p>
          <a:p>
            <a:endParaRPr lang="se-NO"/>
          </a:p>
          <a:p>
            <a:endParaRPr lang="fi-FI"/>
          </a:p>
        </p:txBody>
      </p:sp>
      <p:sp>
        <p:nvSpPr>
          <p:cNvPr id="5" name="Nuoli: Oikea 4">
            <a:extLst>
              <a:ext uri="{FF2B5EF4-FFF2-40B4-BE49-F238E27FC236}">
                <a16:creationId xmlns:a16="http://schemas.microsoft.com/office/drawing/2014/main" id="{43F830FD-D951-42A4-BA78-FC6B5C0431F5}"/>
              </a:ext>
            </a:extLst>
          </p:cNvPr>
          <p:cNvSpPr/>
          <p:nvPr/>
        </p:nvSpPr>
        <p:spPr>
          <a:xfrm flipV="1">
            <a:off x="4863739" y="1700349"/>
            <a:ext cx="1101632" cy="661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63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uva, joka sisältää kohteen kartta, teksti&#10;&#10;Kuvaus luotu automaattisesti">
            <a:extLst>
              <a:ext uri="{FF2B5EF4-FFF2-40B4-BE49-F238E27FC236}">
                <a16:creationId xmlns:a16="http://schemas.microsoft.com/office/drawing/2014/main" id="{251ADFC8-B0DC-4D74-AA1D-5A41679B2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389" y="425144"/>
            <a:ext cx="4804611" cy="58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0B21013-3131-4E40-8A0F-74E50313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Sami language teaching</a:t>
            </a:r>
            <a:r>
              <a:rPr lang="se-NO">
                <a:latin typeface="Arial"/>
                <a:cs typeface="Arial"/>
              </a:rPr>
              <a:t> context</a:t>
            </a:r>
            <a:br>
              <a:rPr lang="en-US">
                <a:latin typeface="Arial"/>
                <a:cs typeface="Arial"/>
              </a:rPr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D56591-45B9-4A1B-9A32-4B2A86AC2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040" y="955040"/>
            <a:ext cx="7335520" cy="522192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sz="2400" err="1">
                <a:latin typeface="Arial"/>
                <a:cs typeface="Arial"/>
              </a:rPr>
              <a:t>Several</a:t>
            </a:r>
            <a:r>
              <a:rPr lang="fi-FI" sz="2400">
                <a:latin typeface="Arial"/>
                <a:cs typeface="Arial"/>
              </a:rPr>
              <a:t> Sami </a:t>
            </a:r>
            <a:r>
              <a:rPr lang="fi-FI" sz="2400" err="1">
                <a:latin typeface="Arial"/>
                <a:cs typeface="Arial"/>
              </a:rPr>
              <a:t>languages</a:t>
            </a:r>
            <a:r>
              <a:rPr lang="fi-FI" sz="2400">
                <a:latin typeface="Arial"/>
                <a:cs typeface="Arial"/>
              </a:rPr>
              <a:t> (</a:t>
            </a:r>
            <a:r>
              <a:rPr lang="fi-FI" sz="2400" err="1">
                <a:latin typeface="Arial"/>
                <a:cs typeface="Arial"/>
              </a:rPr>
              <a:t>also</a:t>
            </a:r>
            <a:r>
              <a:rPr lang="fi-FI" sz="2400">
                <a:latin typeface="Arial"/>
                <a:cs typeface="Arial"/>
              </a:rPr>
              <a:t> in </a:t>
            </a:r>
            <a:r>
              <a:rPr lang="fi-FI" sz="2400" err="1">
                <a:latin typeface="Arial"/>
                <a:cs typeface="Arial"/>
              </a:rPr>
              <a:t>one</a:t>
            </a:r>
            <a:r>
              <a:rPr lang="fi-FI" sz="2400">
                <a:latin typeface="Arial"/>
                <a:cs typeface="Arial"/>
              </a:rPr>
              <a:t> </a:t>
            </a:r>
            <a:r>
              <a:rPr lang="fi-FI" sz="2400" err="1">
                <a:latin typeface="Arial"/>
                <a:cs typeface="Arial"/>
              </a:rPr>
              <a:t>school</a:t>
            </a:r>
            <a:r>
              <a:rPr lang="fi-FI" sz="2400">
                <a:latin typeface="Arial"/>
                <a:cs typeface="Arial"/>
              </a:rPr>
              <a:t>)</a:t>
            </a:r>
          </a:p>
          <a:p>
            <a:r>
              <a:rPr lang="fi-FI" sz="2400" err="1">
                <a:latin typeface="Arial"/>
                <a:cs typeface="Arial"/>
              </a:rPr>
              <a:t>Endangered</a:t>
            </a:r>
            <a:r>
              <a:rPr lang="fi-FI" sz="2400">
                <a:latin typeface="Arial"/>
                <a:cs typeface="Arial"/>
              </a:rPr>
              <a:t> </a:t>
            </a:r>
            <a:r>
              <a:rPr lang="fi-FI" sz="2400" err="1">
                <a:latin typeface="Arial"/>
                <a:cs typeface="Arial"/>
              </a:rPr>
              <a:t>languages</a:t>
            </a:r>
            <a:r>
              <a:rPr lang="fi-FI" sz="2400">
                <a:latin typeface="Arial"/>
                <a:cs typeface="Arial"/>
              </a:rPr>
              <a:t> (UNESCO)</a:t>
            </a:r>
          </a:p>
          <a:p>
            <a:r>
              <a:rPr lang="fi-FI" sz="2400" err="1">
                <a:latin typeface="Arial"/>
                <a:cs typeface="Arial"/>
              </a:rPr>
              <a:t>Assimilation</a:t>
            </a:r>
            <a:r>
              <a:rPr lang="fi-FI" sz="2400">
                <a:latin typeface="Arial"/>
                <a:cs typeface="Arial"/>
              </a:rPr>
              <a:t>, </a:t>
            </a:r>
            <a:r>
              <a:rPr lang="fi-FI" sz="2400" err="1">
                <a:latin typeface="Arial"/>
                <a:cs typeface="Arial"/>
              </a:rPr>
              <a:t>language</a:t>
            </a:r>
            <a:r>
              <a:rPr lang="fi-FI" sz="2400">
                <a:latin typeface="Arial"/>
                <a:cs typeface="Arial"/>
              </a:rPr>
              <a:t> </a:t>
            </a:r>
            <a:r>
              <a:rPr lang="fi-FI" sz="2400" err="1">
                <a:latin typeface="Arial"/>
                <a:cs typeface="Arial"/>
              </a:rPr>
              <a:t>change</a:t>
            </a:r>
            <a:r>
              <a:rPr lang="fi-FI" sz="2400">
                <a:latin typeface="Arial"/>
                <a:cs typeface="Arial"/>
              </a:rPr>
              <a:t>, </a:t>
            </a:r>
            <a:r>
              <a:rPr lang="fi-FI" sz="2400" err="1">
                <a:latin typeface="Arial"/>
                <a:cs typeface="Arial"/>
              </a:rPr>
              <a:t>revitalisation</a:t>
            </a:r>
            <a:endParaRPr lang="fi-FI" sz="2400" err="1"/>
          </a:p>
          <a:p>
            <a:r>
              <a:rPr lang="fi-FI" sz="2400" err="1">
                <a:latin typeface="Arial"/>
                <a:cs typeface="Arial"/>
              </a:rPr>
              <a:t>Multilingualism</a:t>
            </a:r>
            <a:r>
              <a:rPr lang="fi-FI" sz="2400">
                <a:latin typeface="Arial"/>
                <a:cs typeface="Arial"/>
              </a:rPr>
              <a:t>  </a:t>
            </a:r>
          </a:p>
          <a:p>
            <a:r>
              <a:rPr lang="fi-FI" sz="2400">
                <a:latin typeface="Arial"/>
                <a:cs typeface="Arial"/>
              </a:rPr>
              <a:t>Position of </a:t>
            </a:r>
            <a:r>
              <a:rPr lang="fi-FI" sz="2400" err="1">
                <a:latin typeface="Arial"/>
                <a:cs typeface="Arial"/>
              </a:rPr>
              <a:t>the</a:t>
            </a:r>
            <a:r>
              <a:rPr lang="fi-FI" sz="2400">
                <a:latin typeface="Arial"/>
                <a:cs typeface="Arial"/>
              </a:rPr>
              <a:t> Sami </a:t>
            </a:r>
            <a:r>
              <a:rPr lang="fi-FI" sz="2400" err="1">
                <a:latin typeface="Arial"/>
                <a:cs typeface="Arial"/>
              </a:rPr>
              <a:t>languages</a:t>
            </a:r>
            <a:r>
              <a:rPr lang="fi-FI" sz="2400">
                <a:latin typeface="Arial"/>
                <a:cs typeface="Arial"/>
              </a:rPr>
              <a:t> (in </a:t>
            </a:r>
            <a:r>
              <a:rPr lang="fi-FI" sz="2400" err="1">
                <a:latin typeface="Arial"/>
                <a:cs typeface="Arial"/>
              </a:rPr>
              <a:t>the</a:t>
            </a:r>
            <a:r>
              <a:rPr lang="fi-FI" sz="2400">
                <a:latin typeface="Arial"/>
                <a:cs typeface="Arial"/>
              </a:rPr>
              <a:t> </a:t>
            </a:r>
            <a:r>
              <a:rPr lang="fi-FI" sz="2400" err="1">
                <a:latin typeface="Arial"/>
                <a:cs typeface="Arial"/>
              </a:rPr>
              <a:t>school</a:t>
            </a:r>
            <a:r>
              <a:rPr lang="fi-FI" sz="2400">
                <a:latin typeface="Arial"/>
                <a:cs typeface="Arial"/>
              </a:rPr>
              <a:t>, in </a:t>
            </a:r>
            <a:r>
              <a:rPr lang="fi-FI" sz="2400" err="1">
                <a:latin typeface="Arial"/>
                <a:cs typeface="Arial"/>
              </a:rPr>
              <a:t>the</a:t>
            </a:r>
            <a:r>
              <a:rPr lang="fi-FI" sz="2400">
                <a:latin typeface="Arial"/>
                <a:cs typeface="Arial"/>
              </a:rPr>
              <a:t> </a:t>
            </a:r>
            <a:r>
              <a:rPr lang="se-NO" sz="2400">
                <a:latin typeface="Arial"/>
                <a:cs typeface="Arial"/>
              </a:rPr>
              <a:t>community, </a:t>
            </a:r>
            <a:r>
              <a:rPr lang="fi-FI" sz="2400">
                <a:latin typeface="Arial"/>
                <a:cs typeface="Arial"/>
              </a:rPr>
              <a:t>m</a:t>
            </a:r>
            <a:r>
              <a:rPr lang="se-NO" sz="2400">
                <a:latin typeface="Arial"/>
                <a:cs typeface="Arial"/>
              </a:rPr>
              <a:t>unicipality</a:t>
            </a:r>
            <a:r>
              <a:rPr lang="fi-FI" sz="2400">
                <a:latin typeface="Arial"/>
                <a:cs typeface="Arial"/>
              </a:rPr>
              <a:t>, in </a:t>
            </a:r>
            <a:r>
              <a:rPr lang="fi-FI" sz="2400" err="1">
                <a:latin typeface="Arial"/>
                <a:cs typeface="Arial"/>
              </a:rPr>
              <a:t>the</a:t>
            </a:r>
            <a:r>
              <a:rPr lang="fi-FI" sz="2400">
                <a:latin typeface="Arial"/>
                <a:cs typeface="Arial"/>
              </a:rPr>
              <a:t> country)</a:t>
            </a:r>
          </a:p>
          <a:p>
            <a:r>
              <a:rPr lang="fi-FI" sz="2400" err="1">
                <a:latin typeface="Arial"/>
                <a:cs typeface="Arial"/>
              </a:rPr>
              <a:t>Community</a:t>
            </a:r>
            <a:r>
              <a:rPr lang="fi-FI" sz="2400">
                <a:latin typeface="Arial"/>
                <a:cs typeface="Arial"/>
              </a:rPr>
              <a:t> </a:t>
            </a:r>
            <a:r>
              <a:rPr lang="fi-FI" sz="2400" err="1">
                <a:latin typeface="Arial"/>
                <a:cs typeface="Arial"/>
              </a:rPr>
              <a:t>support</a:t>
            </a:r>
            <a:r>
              <a:rPr lang="fi-FI" sz="2400">
                <a:latin typeface="Arial"/>
                <a:cs typeface="Arial"/>
              </a:rPr>
              <a:t> </a:t>
            </a:r>
            <a:endParaRPr lang="se-NO" sz="2400">
              <a:latin typeface="Arial"/>
              <a:cs typeface="Arial"/>
            </a:endParaRPr>
          </a:p>
          <a:p>
            <a:r>
              <a:rPr lang="fi-FI" sz="2400" err="1">
                <a:latin typeface="Arial"/>
                <a:cs typeface="Arial"/>
              </a:rPr>
              <a:t>Legislative</a:t>
            </a:r>
            <a:r>
              <a:rPr lang="fi-FI" sz="2400">
                <a:latin typeface="Arial"/>
                <a:cs typeface="Arial"/>
              </a:rPr>
              <a:t> </a:t>
            </a:r>
            <a:r>
              <a:rPr lang="fi-FI" sz="2400" err="1">
                <a:latin typeface="Arial"/>
                <a:cs typeface="Arial"/>
              </a:rPr>
              <a:t>support</a:t>
            </a:r>
            <a:r>
              <a:rPr lang="fi-FI" sz="2400">
                <a:latin typeface="Arial"/>
                <a:cs typeface="Arial"/>
              </a:rPr>
              <a:t>, </a:t>
            </a:r>
            <a:r>
              <a:rPr lang="fi-FI" sz="2400" err="1">
                <a:latin typeface="Arial"/>
                <a:cs typeface="Arial"/>
              </a:rPr>
              <a:t>different</a:t>
            </a:r>
            <a:r>
              <a:rPr lang="fi-FI" sz="2400">
                <a:latin typeface="Arial"/>
                <a:cs typeface="Arial"/>
              </a:rPr>
              <a:t> </a:t>
            </a:r>
            <a:r>
              <a:rPr lang="fi-FI" sz="2400" err="1">
                <a:latin typeface="Arial"/>
                <a:cs typeface="Arial"/>
              </a:rPr>
              <a:t>countries</a:t>
            </a:r>
            <a:endParaRPr lang="fi-FI" sz="2400" err="1"/>
          </a:p>
          <a:p>
            <a:r>
              <a:rPr lang="fi-FI" sz="2400" err="1">
                <a:latin typeface="Arial"/>
                <a:cs typeface="Arial"/>
              </a:rPr>
              <a:t>Curricula</a:t>
            </a:r>
            <a:r>
              <a:rPr lang="fi-FI" sz="2400">
                <a:latin typeface="Arial"/>
                <a:cs typeface="Arial"/>
              </a:rPr>
              <a:t> </a:t>
            </a:r>
            <a:r>
              <a:rPr lang="fi-FI" sz="2400" err="1">
                <a:latin typeface="Arial"/>
                <a:cs typeface="Arial"/>
              </a:rPr>
              <a:t>support</a:t>
            </a:r>
            <a:r>
              <a:rPr lang="fi-FI" sz="2400">
                <a:latin typeface="Arial"/>
                <a:cs typeface="Arial"/>
              </a:rPr>
              <a:t> </a:t>
            </a:r>
            <a:endParaRPr lang="se-NO" sz="2400">
              <a:latin typeface="Arial"/>
              <a:cs typeface="Arial"/>
            </a:endParaRPr>
          </a:p>
          <a:p>
            <a:r>
              <a:rPr lang="fi-FI" sz="2400" err="1">
                <a:latin typeface="Arial"/>
                <a:cs typeface="Arial"/>
              </a:rPr>
              <a:t>Diverse</a:t>
            </a:r>
            <a:r>
              <a:rPr lang="fi-FI" sz="2400">
                <a:latin typeface="Arial"/>
                <a:cs typeface="Arial"/>
              </a:rPr>
              <a:t> </a:t>
            </a:r>
            <a:r>
              <a:rPr lang="fi-FI" sz="2400" err="1">
                <a:latin typeface="Arial"/>
                <a:cs typeface="Arial"/>
              </a:rPr>
              <a:t>linguistic</a:t>
            </a:r>
            <a:r>
              <a:rPr lang="fi-FI" sz="2400">
                <a:latin typeface="Arial"/>
                <a:cs typeface="Arial"/>
              </a:rPr>
              <a:t> </a:t>
            </a:r>
            <a:r>
              <a:rPr lang="fi-FI" sz="2400" err="1">
                <a:latin typeface="Arial"/>
                <a:cs typeface="Arial"/>
              </a:rPr>
              <a:t>backgrou</a:t>
            </a:r>
            <a:r>
              <a:rPr lang="se-NO" sz="2400">
                <a:latin typeface="Arial"/>
                <a:cs typeface="Arial"/>
              </a:rPr>
              <a:t>n</a:t>
            </a:r>
            <a:r>
              <a:rPr lang="fi-FI" sz="2400" err="1">
                <a:latin typeface="Arial"/>
                <a:cs typeface="Arial"/>
              </a:rPr>
              <a:t>ds</a:t>
            </a:r>
            <a:r>
              <a:rPr lang="fi-FI" sz="2400">
                <a:latin typeface="Arial"/>
                <a:cs typeface="Arial"/>
              </a:rPr>
              <a:t> (</a:t>
            </a:r>
            <a:r>
              <a:rPr lang="fi-FI" sz="2400" err="1">
                <a:latin typeface="Arial"/>
                <a:cs typeface="Arial"/>
              </a:rPr>
              <a:t>pupils</a:t>
            </a:r>
            <a:r>
              <a:rPr lang="fi-FI" sz="2400">
                <a:latin typeface="Arial"/>
                <a:cs typeface="Arial"/>
              </a:rPr>
              <a:t>, </a:t>
            </a:r>
            <a:r>
              <a:rPr lang="fi-FI" sz="2400" err="1">
                <a:latin typeface="Arial"/>
                <a:cs typeface="Arial"/>
              </a:rPr>
              <a:t>parents</a:t>
            </a:r>
            <a:r>
              <a:rPr lang="fi-FI" sz="2400">
                <a:latin typeface="Arial"/>
                <a:cs typeface="Arial"/>
              </a:rPr>
              <a:t>, </a:t>
            </a:r>
            <a:r>
              <a:rPr lang="fi-FI" sz="2400" err="1">
                <a:latin typeface="Arial"/>
                <a:cs typeface="Arial"/>
              </a:rPr>
              <a:t>teachers</a:t>
            </a:r>
            <a:r>
              <a:rPr lang="fi-FI" sz="2400">
                <a:latin typeface="Arial"/>
                <a:cs typeface="Arial"/>
              </a:rPr>
              <a:t>)</a:t>
            </a:r>
          </a:p>
          <a:p>
            <a:r>
              <a:rPr lang="fi-FI" sz="2400" err="1">
                <a:latin typeface="Arial"/>
                <a:cs typeface="Arial"/>
              </a:rPr>
              <a:t>Teacher</a:t>
            </a:r>
            <a:r>
              <a:rPr lang="fi-FI" sz="2400">
                <a:latin typeface="Arial"/>
                <a:cs typeface="Arial"/>
              </a:rPr>
              <a:t>, </a:t>
            </a:r>
            <a:r>
              <a:rPr lang="fi-FI" sz="2400" err="1">
                <a:latin typeface="Arial"/>
                <a:cs typeface="Arial"/>
              </a:rPr>
              <a:t>parent</a:t>
            </a:r>
            <a:r>
              <a:rPr lang="fi-FI" sz="2400">
                <a:latin typeface="Arial"/>
                <a:cs typeface="Arial"/>
              </a:rPr>
              <a:t>, </a:t>
            </a:r>
            <a:r>
              <a:rPr lang="fi-FI" sz="2400" err="1">
                <a:latin typeface="Arial"/>
                <a:cs typeface="Arial"/>
              </a:rPr>
              <a:t>pupil</a:t>
            </a:r>
            <a:r>
              <a:rPr lang="fi-FI" sz="2400">
                <a:latin typeface="Arial"/>
                <a:cs typeface="Arial"/>
              </a:rPr>
              <a:t>, </a:t>
            </a:r>
            <a:r>
              <a:rPr lang="fi-FI" sz="2400" err="1">
                <a:latin typeface="Arial"/>
                <a:cs typeface="Arial"/>
              </a:rPr>
              <a:t>policy</a:t>
            </a:r>
            <a:r>
              <a:rPr lang="fi-FI" sz="2400">
                <a:latin typeface="Arial"/>
                <a:cs typeface="Arial"/>
              </a:rPr>
              <a:t> </a:t>
            </a:r>
            <a:r>
              <a:rPr lang="fi-FI" sz="2400" err="1">
                <a:latin typeface="Arial"/>
                <a:cs typeface="Arial"/>
              </a:rPr>
              <a:t>maker</a:t>
            </a:r>
            <a:r>
              <a:rPr lang="fi-FI" sz="2400">
                <a:latin typeface="Arial"/>
                <a:cs typeface="Arial"/>
              </a:rPr>
              <a:t>, </a:t>
            </a:r>
            <a:r>
              <a:rPr lang="fi-FI" sz="2400" err="1">
                <a:latin typeface="Arial"/>
                <a:cs typeface="Arial"/>
              </a:rPr>
              <a:t>school</a:t>
            </a:r>
            <a:r>
              <a:rPr lang="fi-FI" sz="2400">
                <a:latin typeface="Arial"/>
                <a:cs typeface="Arial"/>
              </a:rPr>
              <a:t> </a:t>
            </a:r>
            <a:r>
              <a:rPr lang="fi-FI" sz="2400" err="1">
                <a:latin typeface="Arial"/>
                <a:cs typeface="Arial"/>
              </a:rPr>
              <a:t>leaders</a:t>
            </a:r>
            <a:r>
              <a:rPr lang="se-NO" sz="2400">
                <a:latin typeface="Arial"/>
                <a:cs typeface="Arial"/>
              </a:rPr>
              <a:t>, community</a:t>
            </a:r>
            <a:r>
              <a:rPr lang="fi-FI" sz="2400">
                <a:latin typeface="Arial"/>
                <a:cs typeface="Arial"/>
              </a:rPr>
              <a:t> </a:t>
            </a:r>
            <a:r>
              <a:rPr lang="fi-FI" sz="2400" err="1">
                <a:latin typeface="Arial"/>
                <a:cs typeface="Arial"/>
              </a:rPr>
              <a:t>expectations</a:t>
            </a:r>
            <a:endParaRPr lang="fi-FI" sz="2400">
              <a:latin typeface="Arial"/>
              <a:cs typeface="Arial"/>
            </a:endParaRPr>
          </a:p>
          <a:p>
            <a:endParaRPr lang="fi-FI" sz="2000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413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8D903-BCF8-17B6-0F1E-A270BCDB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08" y="2658837"/>
            <a:ext cx="10515600" cy="25250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0">
                <a:latin typeface="Arial"/>
                <a:cs typeface="Arial"/>
              </a:rPr>
              <a:t> </a:t>
            </a:r>
            <a:r>
              <a:rPr lang="en-US" sz="1300" b="0">
                <a:latin typeface="Arial"/>
                <a:cs typeface="Arial"/>
              </a:rPr>
              <a:t> </a:t>
            </a:r>
            <a:br>
              <a:rPr lang="en-US" sz="1300" b="0">
                <a:latin typeface="Arial"/>
                <a:cs typeface="Arial"/>
              </a:rPr>
            </a:br>
            <a:endParaRPr lang="se-NO" sz="1300" b="0"/>
          </a:p>
          <a:p>
            <a:pPr marL="285750" indent="-285750" algn="just">
              <a:buFont typeface="Symbol"/>
              <a:buChar char="•"/>
            </a:pPr>
            <a:r>
              <a:rPr lang="en-US" sz="2400">
                <a:solidFill>
                  <a:schemeClr val="tx1"/>
                </a:solidFill>
                <a:latin typeface="Arial"/>
                <a:ea typeface="+mn-ea"/>
                <a:cs typeface="Arial"/>
              </a:rPr>
              <a:t>Multilingualism: </a:t>
            </a:r>
            <a:r>
              <a:rPr lang="en-US" sz="2400" b="0">
                <a:solidFill>
                  <a:schemeClr val="tx1"/>
                </a:solidFill>
                <a:latin typeface="Arial"/>
                <a:ea typeface="+mn-ea"/>
                <a:cs typeface="Arial"/>
              </a:rPr>
              <a:t>The presence of several Sámi languages, even within the same school. Several other languages</a:t>
            </a:r>
            <a:endParaRPr lang="se-NO" sz="2400" b="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marL="285750" indent="-285750" algn="just">
              <a:buFont typeface="Symbol"/>
              <a:buChar char="•"/>
            </a:pPr>
            <a:r>
              <a:rPr lang="en-US" sz="2400">
                <a:solidFill>
                  <a:schemeClr val="tx1"/>
                </a:solidFill>
                <a:latin typeface="Arial"/>
                <a:ea typeface="+mn-ea"/>
                <a:cs typeface="Arial"/>
              </a:rPr>
              <a:t>Position of Sámi Languages: </a:t>
            </a:r>
            <a:r>
              <a:rPr lang="en-US" sz="2400" b="0">
                <a:solidFill>
                  <a:schemeClr val="tx1"/>
                </a:solidFill>
                <a:latin typeface="Arial"/>
                <a:ea typeface="+mn-ea"/>
                <a:cs typeface="Arial"/>
              </a:rPr>
              <a:t>The status of Sámi languages within schools, communities, municipalities, and countries</a:t>
            </a:r>
            <a:r>
              <a:rPr lang="en-US" sz="2400">
                <a:solidFill>
                  <a:schemeClr val="tx1"/>
                </a:solidFill>
                <a:latin typeface="Arial"/>
                <a:ea typeface="+mn-ea"/>
                <a:cs typeface="Arial"/>
              </a:rPr>
              <a:t>.</a:t>
            </a:r>
            <a:endParaRPr lang="se-NO" sz="240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marL="285750" indent="-285750" algn="just">
              <a:buFont typeface="Symbol"/>
              <a:buChar char="•"/>
            </a:pPr>
            <a:r>
              <a:rPr lang="en-US" sz="2400">
                <a:solidFill>
                  <a:schemeClr val="tx1"/>
                </a:solidFill>
                <a:latin typeface="Arial"/>
                <a:ea typeface="+mn-ea"/>
                <a:cs typeface="Arial"/>
              </a:rPr>
              <a:t>Community Support: </a:t>
            </a:r>
            <a:r>
              <a:rPr lang="en-US" sz="2400" b="0">
                <a:solidFill>
                  <a:schemeClr val="tx1"/>
                </a:solidFill>
                <a:latin typeface="Arial"/>
                <a:ea typeface="+mn-ea"/>
                <a:cs typeface="Arial"/>
              </a:rPr>
              <a:t>The level of support from local communities for Sámi language use. Level of revitalisation</a:t>
            </a:r>
            <a:endParaRPr lang="se-NO" sz="2400" b="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marL="285750" indent="-285750" algn="just">
              <a:buFont typeface="Symbol"/>
              <a:buChar char="•"/>
            </a:pPr>
            <a:r>
              <a:rPr lang="en-US" sz="2400">
                <a:solidFill>
                  <a:schemeClr val="tx1"/>
                </a:solidFill>
                <a:latin typeface="Arial"/>
                <a:ea typeface="+mn-ea"/>
                <a:cs typeface="Arial"/>
              </a:rPr>
              <a:t>Legislative Support: </a:t>
            </a:r>
            <a:r>
              <a:rPr lang="en-US" sz="2400" b="0">
                <a:solidFill>
                  <a:schemeClr val="tx1"/>
                </a:solidFill>
                <a:latin typeface="Arial"/>
                <a:ea typeface="+mn-ea"/>
                <a:cs typeface="Arial"/>
              </a:rPr>
              <a:t>Differences in legal frameworks across nation states that impact Sámi language preservation.</a:t>
            </a:r>
            <a:endParaRPr lang="se-NO" sz="2400" b="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marL="285750" indent="-285750" algn="just">
              <a:buFont typeface="Symbol"/>
              <a:buChar char="•"/>
            </a:pPr>
            <a:r>
              <a:rPr lang="en-US" sz="2400">
                <a:solidFill>
                  <a:schemeClr val="tx1"/>
                </a:solidFill>
                <a:latin typeface="Arial"/>
                <a:ea typeface="+mn-ea"/>
                <a:cs typeface="Arial"/>
              </a:rPr>
              <a:t>Curriculum Support: </a:t>
            </a:r>
            <a:r>
              <a:rPr lang="en-US" sz="2400" b="0">
                <a:solidFill>
                  <a:schemeClr val="tx1"/>
                </a:solidFill>
                <a:latin typeface="Arial"/>
                <a:ea typeface="+mn-ea"/>
                <a:cs typeface="Arial"/>
              </a:rPr>
              <a:t>The extent to which Sámi languages are integrated into school curricula.</a:t>
            </a:r>
            <a:endParaRPr lang="se-NO" sz="2400" b="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marL="285750" indent="-285750" algn="just">
              <a:buFont typeface="Symbol"/>
              <a:buChar char="•"/>
            </a:pPr>
            <a:r>
              <a:rPr lang="en-US" sz="2400">
                <a:solidFill>
                  <a:schemeClr val="tx1"/>
                </a:solidFill>
                <a:latin typeface="Arial"/>
                <a:ea typeface="+mn-ea"/>
                <a:cs typeface="Arial"/>
              </a:rPr>
              <a:t>Diverse Linguistic Backgrounds: </a:t>
            </a:r>
            <a:r>
              <a:rPr lang="en-US" sz="2400" b="0">
                <a:solidFill>
                  <a:schemeClr val="tx1"/>
                </a:solidFill>
                <a:latin typeface="Arial"/>
                <a:ea typeface="+mn-ea"/>
                <a:cs typeface="Arial"/>
              </a:rPr>
              <a:t>The varying linguistic backgrounds of students, parents, and teachers in the schools.</a:t>
            </a:r>
            <a:endParaRPr lang="se-NO" sz="2400" b="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endParaRPr lang="se-NO" sz="2400" b="0">
              <a:solidFill>
                <a:schemeClr val="tx1"/>
              </a:solidFill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65263-28CF-4FBC-DC29-C546922C1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34" y="1446538"/>
            <a:ext cx="10663766" cy="4510088"/>
          </a:xfrm>
        </p:spPr>
        <p:txBody>
          <a:bodyPr/>
          <a:lstStyle/>
          <a:p>
            <a:pPr marL="0" indent="0">
              <a:buNone/>
            </a:pPr>
            <a:endParaRPr lang="se-NO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4A485-81AB-E68E-039A-6E6CACD0DB19}"/>
              </a:ext>
            </a:extLst>
          </p:cNvPr>
          <p:cNvSpPr txBox="1"/>
          <p:nvPr/>
        </p:nvSpPr>
        <p:spPr>
          <a:xfrm>
            <a:off x="1203158" y="381000"/>
            <a:ext cx="6764355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57A8"/>
                </a:solidFill>
                <a:latin typeface="Arial"/>
                <a:ea typeface="+mj-ea"/>
                <a:cs typeface="Arial"/>
              </a:rPr>
              <a:t>KEY RESULTS</a:t>
            </a:r>
          </a:p>
          <a:p>
            <a:r>
              <a:rPr lang="en-US" sz="2800">
                <a:solidFill>
                  <a:srgbClr val="000000"/>
                </a:solidFill>
                <a:latin typeface="Arial"/>
                <a:ea typeface="+mj-ea"/>
                <a:cs typeface="Arial"/>
              </a:rPr>
              <a:t>Navigating Ambivalences In Linguistically Responsive Teaching</a:t>
            </a:r>
            <a:endParaRPr lang="en-US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6358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1D81B-3B26-6C85-3A74-9C36E4CCC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Implications for teacher education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87EE2-1A12-09FE-B7AD-B959761AB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493"/>
            <a:ext cx="10515600" cy="43513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>
                <a:latin typeface="Arial"/>
                <a:cs typeface="Arial"/>
              </a:rPr>
              <a:t>[Culturally] and </a:t>
            </a:r>
            <a:r>
              <a:rPr lang="en-US" b="1">
                <a:latin typeface="Arial"/>
                <a:cs typeface="Arial"/>
              </a:rPr>
              <a:t>linguistically responsive</a:t>
            </a:r>
            <a:r>
              <a:rPr lang="en-US">
                <a:latin typeface="Arial"/>
                <a:cs typeface="Arial"/>
              </a:rPr>
              <a:t> teaching (</a:t>
            </a:r>
            <a:r>
              <a:rPr lang="en-US" b="1">
                <a:solidFill>
                  <a:srgbClr val="212121"/>
                </a:solidFill>
                <a:latin typeface="Arial"/>
                <a:cs typeface="Arial"/>
              </a:rPr>
              <a:t>attitudinal</a:t>
            </a:r>
            <a:r>
              <a:rPr lang="en-US">
                <a:solidFill>
                  <a:srgbClr val="212121"/>
                </a:solidFill>
                <a:latin typeface="Arial"/>
                <a:cs typeface="Arial"/>
              </a:rPr>
              <a:t>, </a:t>
            </a:r>
            <a:r>
              <a:rPr lang="en-US" b="1">
                <a:solidFill>
                  <a:srgbClr val="212121"/>
                </a:solidFill>
                <a:latin typeface="Arial"/>
                <a:cs typeface="Arial"/>
              </a:rPr>
              <a:t>cognitive</a:t>
            </a:r>
            <a:r>
              <a:rPr lang="en-US">
                <a:solidFill>
                  <a:srgbClr val="212121"/>
                </a:solidFill>
                <a:latin typeface="Arial"/>
                <a:cs typeface="Arial"/>
              </a:rPr>
              <a:t>, and </a:t>
            </a:r>
            <a:r>
              <a:rPr lang="en-US" b="1">
                <a:solidFill>
                  <a:srgbClr val="212121"/>
                </a:solidFill>
                <a:latin typeface="Arial"/>
                <a:cs typeface="Arial"/>
              </a:rPr>
              <a:t>motivational</a:t>
            </a:r>
            <a:r>
              <a:rPr lang="en-US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US" b="1">
                <a:solidFill>
                  <a:srgbClr val="212121"/>
                </a:solidFill>
                <a:latin typeface="Arial"/>
                <a:cs typeface="Arial"/>
              </a:rPr>
              <a:t>resources</a:t>
            </a:r>
            <a:r>
              <a:rPr lang="en-US">
                <a:solidFill>
                  <a:srgbClr val="212121"/>
                </a:solidFill>
                <a:latin typeface="Arial"/>
                <a:cs typeface="Arial"/>
              </a:rPr>
              <a:t> and their </a:t>
            </a:r>
            <a:r>
              <a:rPr lang="en-US" b="1">
                <a:solidFill>
                  <a:srgbClr val="212121"/>
                </a:solidFill>
                <a:latin typeface="Arial"/>
                <a:cs typeface="Arial"/>
              </a:rPr>
              <a:t>capabilities</a:t>
            </a:r>
            <a:r>
              <a:rPr lang="en-US">
                <a:solidFill>
                  <a:srgbClr val="212121"/>
                </a:solidFill>
                <a:latin typeface="Arial"/>
                <a:cs typeface="Arial"/>
              </a:rPr>
              <a:t> to facilitate and advance the learning of language learners (Repo 2023); s</a:t>
            </a:r>
            <a:r>
              <a:rPr lang="en-US" b="1">
                <a:solidFill>
                  <a:srgbClr val="212121"/>
                </a:solidFill>
                <a:latin typeface="Arial"/>
                <a:cs typeface="Arial"/>
              </a:rPr>
              <a:t>caffolding</a:t>
            </a:r>
            <a:endParaRPr lang="en-US"/>
          </a:p>
          <a:p>
            <a:r>
              <a:rPr lang="en-US" b="1">
                <a:latin typeface="Arial"/>
                <a:cs typeface="Arial"/>
              </a:rPr>
              <a:t>Intercultural education</a:t>
            </a:r>
            <a:r>
              <a:rPr lang="en-US">
                <a:latin typeface="Arial"/>
                <a:cs typeface="Arial"/>
              </a:rPr>
              <a:t> (dialogue and cooperation between diverse cultural and linguistic perspectives, collaboration between communities, educators and policymakers, bridge the gap between traditional and formal education systems, flexible, responsive and inclusive)</a:t>
            </a:r>
          </a:p>
          <a:p>
            <a:r>
              <a:rPr lang="en-US" b="1">
                <a:latin typeface="Arial"/>
                <a:cs typeface="Arial"/>
              </a:rPr>
              <a:t>Continuing education</a:t>
            </a:r>
            <a:r>
              <a:rPr lang="en-US">
                <a:latin typeface="Arial"/>
                <a:cs typeface="Arial"/>
              </a:rPr>
              <a:t> (Decrease ambivalences between Indigenous language educators and frameworks and practices that affect teaching; support teachers)   (multilingualism, multiculturalism)</a:t>
            </a:r>
            <a:endParaRPr lang="en-US"/>
          </a:p>
          <a:p>
            <a:r>
              <a:rPr lang="en-US" b="1">
                <a:latin typeface="Arial"/>
                <a:cs typeface="Arial"/>
              </a:rPr>
              <a:t>Collaboration</a:t>
            </a:r>
            <a:r>
              <a:rPr lang="en-US">
                <a:latin typeface="Arial"/>
                <a:cs typeface="Arial"/>
              </a:rPr>
              <a:t> between communities, educators, and policymakers; equitable distribution of power</a:t>
            </a:r>
          </a:p>
        </p:txBody>
      </p:sp>
      <p:sp>
        <p:nvSpPr>
          <p:cNvPr id="22" name="Nuoli: Oikea 4">
            <a:extLst>
              <a:ext uri="{FF2B5EF4-FFF2-40B4-BE49-F238E27FC236}">
                <a16:creationId xmlns:a16="http://schemas.microsoft.com/office/drawing/2014/main" id="{8212A325-FF00-8A68-7E58-0678B0347E5C}"/>
              </a:ext>
            </a:extLst>
          </p:cNvPr>
          <p:cNvSpPr/>
          <p:nvPr/>
        </p:nvSpPr>
        <p:spPr>
          <a:xfrm flipV="1">
            <a:off x="3600423" y="4247033"/>
            <a:ext cx="560211" cy="401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073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7D889F-36B6-804C-AC74-91876F2300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e-NO"/>
              <a:t>Thank you!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744F895-BAA9-9028-DD66-1D45E09756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>
                <a:hlinkClick r:id="rId2"/>
              </a:rPr>
              <a:t>https://www.ulapland.fi/Saitit/Lincosy/Lincosy-in-English</a:t>
            </a:r>
            <a:endParaRPr lang="se-NO" b="1">
              <a:latin typeface="Calibri"/>
              <a:cs typeface="Calibri"/>
            </a:endParaRPr>
          </a:p>
          <a:p>
            <a:endParaRPr lang="se-NO">
              <a:hlinkClick r:id="rId3"/>
            </a:endParaRPr>
          </a:p>
          <a:p>
            <a:r>
              <a:rPr lang="se-NO">
                <a:hlinkClick r:id="rId3"/>
              </a:rPr>
              <a:t>inker-anni.linkola-aikio@ulapland.fi</a:t>
            </a:r>
            <a:endParaRPr lang="se-NO"/>
          </a:p>
          <a:p>
            <a:endParaRPr lang="se-NO"/>
          </a:p>
          <a:p>
            <a:r>
              <a:rPr lang="se-NO">
                <a:hlinkClick r:id="rId4"/>
              </a:rPr>
              <a:t>pigga.keskitalo@ulapland.fi</a:t>
            </a:r>
            <a:endParaRPr lang="se-NO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4080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COSY_pp-pohja" id="{AE12F280-C84B-4F49-BB0D-8759E11E5CF3}" vid="{251298C9-F03C-C44A-8871-DA6A7902850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9CAB3A5C679BA42B96CBC93DB2E0624" ma:contentTypeVersion="15" ma:contentTypeDescription="Luo uusi asiakirja." ma:contentTypeScope="" ma:versionID="07b2f5e3b59b282a0e252a69bd0b5753">
  <xsd:schema xmlns:xsd="http://www.w3.org/2001/XMLSchema" xmlns:xs="http://www.w3.org/2001/XMLSchema" xmlns:p="http://schemas.microsoft.com/office/2006/metadata/properties" xmlns:ns2="4d6e97fd-7b0d-477a-86df-7a1cf594149c" xmlns:ns3="a310d1b2-a6d3-4107-a304-5a25183cdb67" targetNamespace="http://schemas.microsoft.com/office/2006/metadata/properties" ma:root="true" ma:fieldsID="7f99297b806d577c2e28208e2a5e4664" ns2:_="" ns3:_="">
    <xsd:import namespace="4d6e97fd-7b0d-477a-86df-7a1cf594149c"/>
    <xsd:import namespace="a310d1b2-a6d3-4107-a304-5a25183cdb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e97fd-7b0d-477a-86df-7a1cf59414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4453bc8f-1269-434e-ac00-62be680902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0d1b2-a6d3-4107-a304-5a25183cdb6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bf21bde-f5bd-4350-b722-a3f8a2bbed36}" ma:internalName="TaxCatchAll" ma:showField="CatchAllData" ma:web="a310d1b2-a6d3-4107-a304-5a25183cdb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6e97fd-7b0d-477a-86df-7a1cf594149c">
      <Terms xmlns="http://schemas.microsoft.com/office/infopath/2007/PartnerControls"/>
    </lcf76f155ced4ddcb4097134ff3c332f>
    <TaxCatchAll xmlns="a310d1b2-a6d3-4107-a304-5a25183cdb67" xsi:nil="true"/>
  </documentManagement>
</p:properties>
</file>

<file path=customXml/itemProps1.xml><?xml version="1.0" encoding="utf-8"?>
<ds:datastoreItem xmlns:ds="http://schemas.openxmlformats.org/officeDocument/2006/customXml" ds:itemID="{BA65966C-857B-4C87-A0EE-8A823E809D8B}">
  <ds:schemaRefs>
    <ds:schemaRef ds:uri="4d6e97fd-7b0d-477a-86df-7a1cf594149c"/>
    <ds:schemaRef ds:uri="a310d1b2-a6d3-4107-a304-5a25183cdb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F3BF719-EA8B-4D81-BB51-F9BF9630EF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247A00-30D4-4774-88A0-AA878D775667}">
  <ds:schemaRefs>
    <ds:schemaRef ds:uri="4d6e97fd-7b0d-477a-86df-7a1cf594149c"/>
    <ds:schemaRef ds:uri="a310d1b2-a6d3-4107-a304-5a25183cdb6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LINCOSY_pp-pohja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Office-teema</vt:lpstr>
      <vt:lpstr>    Linguistically Responsive Teaching as a A Cross-Cutting Theme in Teacher Education</vt:lpstr>
      <vt:lpstr>LINCOSY-project</vt:lpstr>
      <vt:lpstr>Linquistically responsive teaching</vt:lpstr>
      <vt:lpstr>Indigenous linguistically (and culturally) responsive teaching</vt:lpstr>
      <vt:lpstr>LINCOSY 2023 - 2027</vt:lpstr>
      <vt:lpstr>Sami language teaching context </vt:lpstr>
      <vt:lpstr>    Multilingualism: The presence of several Sámi languages, even within the same school. Several other languages Position of Sámi Languages: The status of Sámi languages within schools, communities, municipalities, and countries. Community Support: The level of support from local communities for Sámi language use. Level of revitalisation Legislative Support: Differences in legal frameworks across nation states that impact Sámi language preservation. Curriculum Support: The extent to which Sámi languages are integrated into school curricula. Diverse Linguistic Backgrounds: The varying linguistic backgrounds of students, parents, and teachers in the schools. </vt:lpstr>
      <vt:lpstr>Implications for teacher education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Keskitalo Pigga</dc:creator>
  <cp:revision>1</cp:revision>
  <dcterms:created xsi:type="dcterms:W3CDTF">2023-11-20T11:05:15Z</dcterms:created>
  <dcterms:modified xsi:type="dcterms:W3CDTF">2025-05-16T06:57:42Z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0x010100B9CAB3A5C679BA42B96CBC93DB2E0624</vt:lpwstr>
  </property>
  <property fmtid="{D5CDD505-2E9C-101B-9397-08002B2CF9AE}" pid="3" name="MediaServiceImageTags">
    <vt:lpwstr/>
  </property>
</Properties>
</file>