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72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4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October 3,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42120D2-3948-4F8F-BE5D-E7E7D97880B2}" type="datetime4">
              <a:rPr lang="en-US" smtClean="0"/>
              <a:pPr/>
              <a:t>October 3, 2013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Ihmisoikeudet osana kansainvälistä oikeutta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Mia Mari Spolander</a:t>
            </a:r>
          </a:p>
          <a:p>
            <a:r>
              <a:rPr lang="fi-FI" dirty="0" smtClean="0"/>
              <a:t>OTT, VT, lainsäädäntösihteeri</a:t>
            </a:r>
          </a:p>
          <a:p>
            <a:r>
              <a:rPr lang="fi-FI" dirty="0" err="1"/>
              <a:t>m</a:t>
            </a:r>
            <a:r>
              <a:rPr lang="fi-FI" dirty="0" err="1" smtClean="0"/>
              <a:t>ia.spolander@formin.fi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017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72067" y="2561167"/>
            <a:ext cx="7408333" cy="3735916"/>
          </a:xfrm>
        </p:spPr>
        <p:txBody>
          <a:bodyPr>
            <a:normAutofit lnSpcReduction="10000"/>
          </a:bodyPr>
          <a:lstStyle/>
          <a:p>
            <a:r>
              <a:rPr lang="fi-FI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Valtiosopimukset</a:t>
            </a:r>
          </a:p>
          <a:p>
            <a:r>
              <a:rPr lang="fi-FI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Kansainvälinen tapaoikeus</a:t>
            </a:r>
          </a:p>
          <a:p>
            <a:r>
              <a:rPr lang="fi-FI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Yleiset oikeusperiaatteet</a:t>
            </a:r>
          </a:p>
          <a:p>
            <a:pPr marL="627063" lvl="2" indent="0">
              <a:buNone/>
            </a:pPr>
            <a:r>
              <a:rPr lang="fi-FI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[Kansainvälisen tuomioistuimen perussäännön 38 art.]</a:t>
            </a:r>
          </a:p>
          <a:p>
            <a:r>
              <a:rPr lang="fi-FI" dirty="0" smtClean="0"/>
              <a:t>Kansainvälisten järjestöjen päätökset (soft </a:t>
            </a:r>
            <a:r>
              <a:rPr lang="fi-FI" dirty="0" err="1" smtClean="0"/>
              <a:t>law</a:t>
            </a:r>
            <a:r>
              <a:rPr lang="fi-FI" dirty="0" smtClean="0"/>
              <a:t>)</a:t>
            </a:r>
          </a:p>
          <a:p>
            <a:r>
              <a:rPr lang="fi-FI" dirty="0" smtClean="0"/>
              <a:t>Kansainvälisten tuomioistuinten ja välityselinten ratkaisut</a:t>
            </a:r>
            <a:endParaRPr lang="fi-FI" dirty="0"/>
          </a:p>
          <a:p>
            <a:r>
              <a:rPr lang="fi-FI" dirty="0" smtClean="0"/>
              <a:t>Kansainvälinen lainoppi (tutkijain kirjoitukset, tieteisoppi)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Kansainvälisen oikeuden lähteet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8540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Yleinen käytäntö, joka hyväksytään sitovaksi</a:t>
            </a:r>
          </a:p>
          <a:p>
            <a:r>
              <a:rPr lang="fi-FI" dirty="0" smtClean="0"/>
              <a:t>Tavan todentaminen edellyttää jonkinlaista näyttöä, esim. sopimuksista, lausunnoista, puheenvuoroista, tuomioistuinratkaisuista jne. </a:t>
            </a:r>
          </a:p>
          <a:p>
            <a:r>
              <a:rPr lang="fi-FI" dirty="0" smtClean="0"/>
              <a:t>”Jatkuva ja yhtenäinen käytäntö”</a:t>
            </a:r>
          </a:p>
          <a:p>
            <a:r>
              <a:rPr lang="fi-FI" dirty="0" smtClean="0"/>
              <a:t>Valtioiden käsitys noudattamansa tavan sitovuudesta</a:t>
            </a:r>
          </a:p>
          <a:p>
            <a:r>
              <a:rPr lang="fi-FI" dirty="0" smtClean="0"/>
              <a:t>Tapaoikeus voi sitoa myös sellaista valtiota, joka ei haluaisi sitä hyväksyä, jos tavan saama tuki on tarpeeksi laajaa</a:t>
            </a:r>
          </a:p>
          <a:p>
            <a:r>
              <a:rPr lang="fi-FI" dirty="0" smtClean="0"/>
              <a:t>Esim. valtion suvereenisuus, valtioseuraanto jne.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Kansainvälinen tapaoikeus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420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”Sivistysvaltioiden tunnustamat yleiset oikeusperiaatteet”</a:t>
            </a:r>
          </a:p>
          <a:p>
            <a:r>
              <a:rPr lang="fi-FI" dirty="0" smtClean="0"/>
              <a:t>Voi antaa tulkinta-apua tilanteissa, joissa sopimus- tai tapaoikeudesta ei löydy vastausta</a:t>
            </a:r>
          </a:p>
          <a:p>
            <a:r>
              <a:rPr lang="fi-FI" dirty="0" smtClean="0"/>
              <a:t>”Vilpitön mieli” (</a:t>
            </a:r>
            <a:r>
              <a:rPr lang="fi-FI" dirty="0" err="1" smtClean="0"/>
              <a:t>good</a:t>
            </a:r>
            <a:r>
              <a:rPr lang="fi-FI" dirty="0" smtClean="0"/>
              <a:t> </a:t>
            </a:r>
            <a:r>
              <a:rPr lang="fi-FI" dirty="0" err="1" smtClean="0"/>
              <a:t>faith</a:t>
            </a:r>
            <a:r>
              <a:rPr lang="fi-FI" dirty="0" smtClean="0"/>
              <a:t>); sopimusten sitovuus; osapuolten kuuleminen; tuomion oikeusvoima</a:t>
            </a:r>
          </a:p>
          <a:p>
            <a:r>
              <a:rPr lang="fi-FI" dirty="0" smtClean="0"/>
              <a:t>Usein johdetaan valtionsisäisestä oikeudesta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Yleiset oikeusperiaatteet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0348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Nykyisin keskeisin kansainvälisen oikeuden lähde</a:t>
            </a:r>
          </a:p>
          <a:p>
            <a:r>
              <a:rPr lang="fi-FI" dirty="0" smtClean="0"/>
              <a:t>Kaikki YK:n jäsenvaltioiden tekemät sopimukset rekisteröitävä YK:n sihteeristössä, joka julkaisee ne</a:t>
            </a:r>
          </a:p>
          <a:p>
            <a:pPr lvl="1"/>
            <a:r>
              <a:rPr lang="fi-FI" dirty="0" smtClean="0"/>
              <a:t>United </a:t>
            </a:r>
            <a:r>
              <a:rPr lang="fi-FI" dirty="0" err="1" smtClean="0"/>
              <a:t>Nations</a:t>
            </a:r>
            <a:r>
              <a:rPr lang="fi-FI" dirty="0" smtClean="0"/>
              <a:t> </a:t>
            </a:r>
            <a:r>
              <a:rPr lang="fi-FI" dirty="0" err="1" smtClean="0"/>
              <a:t>Treaty</a:t>
            </a:r>
            <a:r>
              <a:rPr lang="fi-FI" dirty="0" smtClean="0"/>
              <a:t> </a:t>
            </a:r>
            <a:r>
              <a:rPr lang="fi-FI" dirty="0" err="1" smtClean="0"/>
              <a:t>Series</a:t>
            </a:r>
            <a:r>
              <a:rPr lang="fi-FI" dirty="0" smtClean="0"/>
              <a:t> (n. 47 000 sopimusta)</a:t>
            </a:r>
          </a:p>
          <a:p>
            <a:r>
              <a:rPr lang="fi-FI" dirty="0" smtClean="0"/>
              <a:t>Jaotteluja:</a:t>
            </a:r>
          </a:p>
          <a:p>
            <a:pPr lvl="1"/>
            <a:r>
              <a:rPr lang="fi-FI" dirty="0" smtClean="0"/>
              <a:t>Valtioiden väliset / kansainvälinen järjestö osapuolena</a:t>
            </a:r>
          </a:p>
          <a:p>
            <a:pPr lvl="1"/>
            <a:r>
              <a:rPr lang="fi-FI" dirty="0" smtClean="0"/>
              <a:t>Bilateraaliset / multilateraaliset</a:t>
            </a:r>
          </a:p>
          <a:p>
            <a:pPr lvl="1"/>
            <a:r>
              <a:rPr lang="fi-FI" dirty="0" smtClean="0"/>
              <a:t>Suulliset / kirjalliset 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Valtiosopimukset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6881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886200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Valtiosopimusoikeutta koskeva </a:t>
            </a:r>
            <a:r>
              <a:rPr lang="fi-FI" dirty="0" smtClean="0">
                <a:solidFill>
                  <a:srgbClr val="FF0000"/>
                </a:solidFill>
              </a:rPr>
              <a:t>Wienin yleissopimus 1969</a:t>
            </a:r>
          </a:p>
          <a:p>
            <a:pPr lvl="1"/>
            <a:r>
              <a:rPr lang="fi-FI" dirty="0" err="1" smtClean="0"/>
              <a:t>SopS</a:t>
            </a:r>
            <a:r>
              <a:rPr lang="fi-FI" dirty="0" smtClean="0"/>
              <a:t> 32-33/1980</a:t>
            </a:r>
          </a:p>
          <a:p>
            <a:pPr lvl="1"/>
            <a:r>
              <a:rPr lang="fi-FI" dirty="0" smtClean="0"/>
              <a:t>Valtiosopimusten tekeminen ja niiden voimaantulo</a:t>
            </a:r>
          </a:p>
          <a:p>
            <a:pPr lvl="1"/>
            <a:r>
              <a:rPr lang="fi-FI" dirty="0" smtClean="0"/>
              <a:t>Valtiosopimusten noudattaminen, soveltaminen ja tulkinta</a:t>
            </a:r>
          </a:p>
          <a:p>
            <a:pPr lvl="1"/>
            <a:r>
              <a:rPr lang="fi-FI" dirty="0" smtClean="0"/>
              <a:t>Valtiosopimusten muuttaminen</a:t>
            </a:r>
          </a:p>
          <a:p>
            <a:pPr lvl="1"/>
            <a:r>
              <a:rPr lang="fi-FI" dirty="0" smtClean="0"/>
              <a:t>Valtiosopimusten pätemättömyys, päättyminen ja niiden soveltamisen keskeyttäminen</a:t>
            </a:r>
          </a:p>
          <a:p>
            <a:pPr lvl="1"/>
            <a:r>
              <a:rPr lang="fi-FI" dirty="0" smtClean="0"/>
              <a:t>Tallettajat, tiedotukset, oikaisut ja rekisteröinti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Valtiosopimukset (jatkuu)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0847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Valtiosopimusten tekeminen</a:t>
            </a:r>
            <a:br>
              <a:rPr lang="fi-FI" dirty="0" smtClean="0"/>
            </a:br>
            <a:r>
              <a:rPr lang="fi-FI" i="1" dirty="0" smtClean="0"/>
              <a:t>bilateraalinen</a:t>
            </a:r>
            <a:r>
              <a:rPr lang="fi-FI" dirty="0" smtClean="0"/>
              <a:t> vs. </a:t>
            </a:r>
            <a:r>
              <a:rPr lang="fi-FI" i="1" dirty="0" smtClean="0"/>
              <a:t>multilateraalinen</a:t>
            </a:r>
            <a:endParaRPr lang="fi-FI" i="1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3"/>
          </p:nvPr>
        </p:nvSpPr>
        <p:spPr>
          <a:xfrm>
            <a:off x="676655" y="2296583"/>
            <a:ext cx="3822192" cy="3829897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Aloite kummalta tahansa osapuolelta</a:t>
            </a:r>
          </a:p>
          <a:p>
            <a:r>
              <a:rPr lang="fi-FI" dirty="0" smtClean="0"/>
              <a:t>Neuvottelut tai noottienvaihto</a:t>
            </a:r>
          </a:p>
          <a:p>
            <a:r>
              <a:rPr lang="fi-FI" dirty="0" smtClean="0"/>
              <a:t>Parafointi</a:t>
            </a:r>
          </a:p>
          <a:p>
            <a:r>
              <a:rPr lang="fi-FI" dirty="0" smtClean="0"/>
              <a:t>(tiedottaminen </a:t>
            </a:r>
            <a:r>
              <a:rPr lang="fi-FI" dirty="0" err="1" smtClean="0"/>
              <a:t>EK:lle</a:t>
            </a:r>
            <a:r>
              <a:rPr lang="fi-FI" dirty="0" smtClean="0"/>
              <a:t>; </a:t>
            </a:r>
            <a:r>
              <a:rPr lang="fi-FI" dirty="0" err="1" smtClean="0"/>
              <a:t>PeL</a:t>
            </a:r>
            <a:r>
              <a:rPr lang="fi-FI" dirty="0" smtClean="0"/>
              <a:t> 47§, 97 §)</a:t>
            </a:r>
          </a:p>
          <a:p>
            <a:r>
              <a:rPr lang="fi-FI" dirty="0" smtClean="0"/>
              <a:t>Allekirjoitus</a:t>
            </a:r>
          </a:p>
          <a:p>
            <a:r>
              <a:rPr lang="fi-FI" dirty="0" smtClean="0"/>
              <a:t>Valtionsisäiset toimenpiteet</a:t>
            </a:r>
          </a:p>
          <a:p>
            <a:r>
              <a:rPr lang="fi-FI" dirty="0" smtClean="0"/>
              <a:t>Eduskunnan hyväksyntä</a:t>
            </a:r>
          </a:p>
          <a:p>
            <a:r>
              <a:rPr lang="fi-FI" dirty="0" smtClean="0"/>
              <a:t>Ratifiointi (TP)</a:t>
            </a:r>
          </a:p>
          <a:p>
            <a:r>
              <a:rPr lang="fi-FI" dirty="0" smtClean="0"/>
              <a:t>Tallettaminen</a:t>
            </a:r>
          </a:p>
          <a:p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4"/>
          </p:nvPr>
        </p:nvSpPr>
        <p:spPr>
          <a:xfrm>
            <a:off x="4645152" y="2296583"/>
            <a:ext cx="3822192" cy="3829897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Aloite miltä tahansa valtiolta</a:t>
            </a:r>
          </a:p>
          <a:p>
            <a:r>
              <a:rPr lang="fi-FI" dirty="0" smtClean="0"/>
              <a:t>Neuvottelut tai valmistelu </a:t>
            </a:r>
            <a:r>
              <a:rPr lang="fi-FI" dirty="0" err="1" smtClean="0"/>
              <a:t>kv-oikeuden</a:t>
            </a:r>
            <a:r>
              <a:rPr lang="fi-FI" dirty="0" smtClean="0"/>
              <a:t> toimikunnassa</a:t>
            </a:r>
          </a:p>
          <a:p>
            <a:r>
              <a:rPr lang="fi-FI" dirty="0" smtClean="0"/>
              <a:t>Lopullinen tekstin hyväksyntä</a:t>
            </a:r>
          </a:p>
          <a:p>
            <a:r>
              <a:rPr lang="fi-FI" dirty="0" smtClean="0"/>
              <a:t>(tiedottaminen </a:t>
            </a:r>
            <a:r>
              <a:rPr lang="fi-FI" dirty="0" err="1" smtClean="0"/>
              <a:t>EK:lle</a:t>
            </a:r>
            <a:r>
              <a:rPr lang="fi-FI" dirty="0" smtClean="0"/>
              <a:t>; </a:t>
            </a:r>
            <a:r>
              <a:rPr lang="fi-FI" dirty="0" err="1" smtClean="0"/>
              <a:t>PeL</a:t>
            </a:r>
            <a:r>
              <a:rPr lang="fi-FI" dirty="0" smtClean="0"/>
              <a:t> 47 §, 97 §)</a:t>
            </a:r>
          </a:p>
          <a:p>
            <a:r>
              <a:rPr lang="fi-FI" dirty="0" smtClean="0"/>
              <a:t>Allekirjoitus</a:t>
            </a:r>
          </a:p>
          <a:p>
            <a:r>
              <a:rPr lang="fi-FI" dirty="0" smtClean="0"/>
              <a:t>Valtionsisäiset toimenpiteet</a:t>
            </a:r>
          </a:p>
          <a:p>
            <a:r>
              <a:rPr lang="fi-FI" dirty="0" smtClean="0"/>
              <a:t>Eduskunnan hyväksynt</a:t>
            </a:r>
            <a:r>
              <a:rPr lang="fi-FI" dirty="0"/>
              <a:t>ä</a:t>
            </a:r>
            <a:endParaRPr lang="fi-FI" dirty="0" smtClean="0"/>
          </a:p>
          <a:p>
            <a:r>
              <a:rPr lang="fi-FI" dirty="0" smtClean="0"/>
              <a:t>Ratifiointi (TP)</a:t>
            </a:r>
          </a:p>
          <a:p>
            <a:r>
              <a:rPr lang="fi-FI" dirty="0" smtClean="0"/>
              <a:t>Tallettaminen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8641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Kv-oikeus</a:t>
            </a:r>
            <a:r>
              <a:rPr lang="fi-FI" dirty="0" smtClean="0"/>
              <a:t> asettaa valtiolle velvoitteita:</a:t>
            </a:r>
          </a:p>
          <a:p>
            <a:pPr lvl="3"/>
            <a:r>
              <a:rPr lang="fi-FI" dirty="0" smtClean="0"/>
              <a:t>Suhteessa toisiin valtioihin</a:t>
            </a:r>
          </a:p>
          <a:p>
            <a:pPr lvl="3"/>
            <a:r>
              <a:rPr lang="fi-FI" dirty="0" smtClean="0"/>
              <a:t>Valtionsisäisessä suhteessa</a:t>
            </a:r>
          </a:p>
          <a:p>
            <a:r>
              <a:rPr lang="fi-FI" dirty="0" smtClean="0"/>
              <a:t>Kansainvälinen velvoittavuus syntyy heti ratifioinnin myötä, ei riipu valtionsisäisestä voimaansaattamisesta</a:t>
            </a:r>
          </a:p>
          <a:p>
            <a:r>
              <a:rPr lang="fi-FI" dirty="0" smtClean="0"/>
              <a:t>Valtionsisäisen voimaansaattamisen kaksi mallia:</a:t>
            </a:r>
          </a:p>
          <a:p>
            <a:pPr lvl="3"/>
            <a:r>
              <a:rPr lang="fi-FI" dirty="0" smtClean="0"/>
              <a:t>Monismi</a:t>
            </a:r>
          </a:p>
          <a:p>
            <a:pPr lvl="3"/>
            <a:r>
              <a:rPr lang="fi-FI" dirty="0" smtClean="0"/>
              <a:t>Dualismi</a:t>
            </a:r>
          </a:p>
          <a:p>
            <a:pPr lvl="3"/>
            <a:r>
              <a:rPr lang="fi-FI" dirty="0" smtClean="0"/>
              <a:t>Suomessa jonkinlainen välimalli</a:t>
            </a:r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Kansainvälisen oikeuden valtionsisäinen velvoittavuus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9969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72067" y="2899833"/>
            <a:ext cx="7408333" cy="3407834"/>
          </a:xfrm>
        </p:spPr>
        <p:txBody>
          <a:bodyPr/>
          <a:lstStyle/>
          <a:p>
            <a:r>
              <a:rPr lang="fi-FI" dirty="0" smtClean="0"/>
              <a:t>Kansainvälinen ja valtion sisäinen oikeus muodostavat yhtenäisen oikeusjärjestelmän</a:t>
            </a:r>
          </a:p>
          <a:p>
            <a:r>
              <a:rPr lang="fi-FI" dirty="0" err="1" smtClean="0"/>
              <a:t>Kv-oikeudelliset</a:t>
            </a:r>
            <a:r>
              <a:rPr lang="fi-FI" dirty="0" smtClean="0"/>
              <a:t> velvoitteet sitovat valtiota myös valtionsisäisesti ilman erillisiä voimaansaattamistoimia</a:t>
            </a:r>
          </a:p>
          <a:p>
            <a:r>
              <a:rPr lang="fi-FI" dirty="0" smtClean="0"/>
              <a:t>Velvoitteet sitoviksi ratifioinnilla</a:t>
            </a:r>
          </a:p>
          <a:p>
            <a:r>
              <a:rPr lang="fi-FI" dirty="0" smtClean="0"/>
              <a:t>Esimerkiksi Alankomaat, Kreikka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Monistinen voimaansaattamismalli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883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Valtion sisäinen oikeus ja kansainvälinen oikeus kaksi eri oikeusjärjestelmää</a:t>
            </a:r>
          </a:p>
          <a:p>
            <a:r>
              <a:rPr lang="fi-FI" dirty="0" err="1" smtClean="0"/>
              <a:t>Kv-oikeuden</a:t>
            </a:r>
            <a:r>
              <a:rPr lang="fi-FI" dirty="0" smtClean="0"/>
              <a:t> soveltaminen edellyttää erillisiä voimaansaattamistoimia</a:t>
            </a:r>
          </a:p>
          <a:p>
            <a:r>
              <a:rPr lang="fi-FI" dirty="0" smtClean="0"/>
              <a:t>Valtiosopimus saatettava jollakin menettelyllä osaksi valtion sisäistä oikeutta, esim. lailla</a:t>
            </a:r>
          </a:p>
          <a:p>
            <a:r>
              <a:rPr lang="fi-FI" dirty="0" smtClean="0"/>
              <a:t>Transformaatio: valtion sisäinen aineellinen oikeus saatetaan sisällöltään vastaamaan </a:t>
            </a:r>
            <a:r>
              <a:rPr lang="fi-FI" dirty="0" err="1" smtClean="0"/>
              <a:t>kv-oikeuden</a:t>
            </a:r>
            <a:r>
              <a:rPr lang="fi-FI" dirty="0" smtClean="0"/>
              <a:t> määräyksiä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Dualistinen voimaansaattamismalli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7057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 smtClean="0"/>
              <a:t>Kv-toimielimen</a:t>
            </a:r>
            <a:r>
              <a:rPr lang="fi-FI" dirty="0" smtClean="0"/>
              <a:t> ”ylikansalliseen” päätöksentekoon perustuvat velvoitteet</a:t>
            </a:r>
          </a:p>
          <a:p>
            <a:pPr lvl="1"/>
            <a:r>
              <a:rPr lang="fi-FI" dirty="0" smtClean="0"/>
              <a:t>Esim. YK:n turvallisuusneuvoston pakotepäätökset</a:t>
            </a:r>
          </a:p>
          <a:p>
            <a:pPr lvl="2"/>
            <a:r>
              <a:rPr lang="fi-FI" dirty="0" smtClean="0"/>
              <a:t>Suomessa erillinen valtuuslaki näitä koskien</a:t>
            </a:r>
          </a:p>
          <a:p>
            <a:pPr lvl="1"/>
            <a:r>
              <a:rPr lang="fi-FI" dirty="0" smtClean="0"/>
              <a:t>EU:n tietyt, sitovat päätösmuodot</a:t>
            </a:r>
          </a:p>
          <a:p>
            <a:r>
              <a:rPr lang="fi-FI" dirty="0" smtClean="0"/>
              <a:t>Eivät edellytä valtiolta erillisiä voimaansaattamistoimia</a:t>
            </a:r>
          </a:p>
          <a:p>
            <a:r>
              <a:rPr lang="fi-FI" dirty="0" smtClean="0"/>
              <a:t>Noudatettava heti, ei edellytä valtion suostumusta</a:t>
            </a:r>
          </a:p>
          <a:p>
            <a:r>
              <a:rPr lang="fi-FI" dirty="0" smtClean="0"/>
              <a:t>Sekä ”ulkoinen” että ”sisäinen” sitovuus</a:t>
            </a:r>
          </a:p>
          <a:p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pPr lvl="1"/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Ylikansalliset päätökset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837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Valtioiden ja muiden kansainvälisen oikeuden subjektien…</a:t>
            </a:r>
          </a:p>
          <a:p>
            <a:r>
              <a:rPr lang="fi-FI" dirty="0" smtClean="0"/>
              <a:t>Välisiä oikeussuhteita…</a:t>
            </a:r>
          </a:p>
          <a:p>
            <a:r>
              <a:rPr lang="fi-FI" dirty="0" smtClean="0"/>
              <a:t>Sääntelevien oikeusnormien kokonaisuus</a:t>
            </a:r>
          </a:p>
          <a:p>
            <a:endParaRPr lang="fi-FI" dirty="0"/>
          </a:p>
          <a:p>
            <a:r>
              <a:rPr lang="fi-FI" dirty="0" smtClean="0"/>
              <a:t>≠ kansainvälinen yksityisoikeus (yksityishenkilöiden välisiin ylivaltiollisiin suhteisiin liittyvät säännöt)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on kansainvälinen oikeus?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568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Monismin ja dualismin välimaastossa</a:t>
            </a:r>
          </a:p>
          <a:p>
            <a:r>
              <a:rPr lang="fi-FI" dirty="0" err="1" smtClean="0"/>
              <a:t>Kv-oikeuden</a:t>
            </a:r>
            <a:r>
              <a:rPr lang="fi-FI" dirty="0" smtClean="0"/>
              <a:t> velvoite saatetaan osaksi kansallista oikeusjärjestystä ns. blankettilailla</a:t>
            </a:r>
          </a:p>
          <a:p>
            <a:pPr lvl="2"/>
            <a:r>
              <a:rPr lang="fi-FI" dirty="0" smtClean="0"/>
              <a:t>Säännökset tällöin suoraan sovellettavaa oikeutta esim. tuomioistuimissa</a:t>
            </a:r>
          </a:p>
          <a:p>
            <a:pPr lvl="2"/>
            <a:r>
              <a:rPr lang="fi-FI" dirty="0" err="1" smtClean="0"/>
              <a:t>Kv-sopimukset</a:t>
            </a:r>
            <a:r>
              <a:rPr lang="fi-FI" dirty="0" smtClean="0"/>
              <a:t> tavallisen eduskuntalain tasoisesti voimassa, eivät lakihierarkiassa ylitä perustuslakia</a:t>
            </a:r>
          </a:p>
          <a:p>
            <a:pPr lvl="2"/>
            <a:r>
              <a:rPr lang="fi-FI" dirty="0" err="1" smtClean="0"/>
              <a:t>PeL</a:t>
            </a:r>
            <a:r>
              <a:rPr lang="fi-FI" dirty="0" smtClean="0"/>
              <a:t> 95 § ”Kansainvälisten velvoitteiden voimaansaattaminen”</a:t>
            </a:r>
          </a:p>
          <a:p>
            <a:pPr lvl="2"/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Voimaansaattaminen Suomessa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8125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Sopimusteksti valmis, hyväksytty</a:t>
            </a:r>
          </a:p>
          <a:p>
            <a:r>
              <a:rPr lang="fi-FI" dirty="0" smtClean="0"/>
              <a:t>Eduskunnalle tiedotetaan, jos tarpeen</a:t>
            </a:r>
          </a:p>
          <a:p>
            <a:r>
              <a:rPr lang="fi-FI" dirty="0" smtClean="0"/>
              <a:t>Sopimus allekirjoitetaan</a:t>
            </a:r>
          </a:p>
          <a:p>
            <a:pPr lvl="1"/>
            <a:r>
              <a:rPr lang="fi-FI" dirty="0" smtClean="0"/>
              <a:t>TP päättää asiasta valtioneuvoston istunnossa</a:t>
            </a:r>
          </a:p>
          <a:p>
            <a:pPr lvl="1"/>
            <a:r>
              <a:rPr lang="fi-FI" dirty="0" smtClean="0"/>
              <a:t>Allekirjoittamisen jälkeen ei saa enää säätää sopimuksen kanssa ristiriidassa olevia säädöksiä (!)</a:t>
            </a:r>
          </a:p>
          <a:p>
            <a:r>
              <a:rPr lang="fi-FI" dirty="0" smtClean="0"/>
              <a:t>Tarkistetaan, ovatko valtionsisäisen oikeuden määräykset sopusoinnussa sopimuksen kanssa</a:t>
            </a:r>
          </a:p>
          <a:p>
            <a:pPr lvl="1"/>
            <a:r>
              <a:rPr lang="fi-FI" dirty="0" smtClean="0"/>
              <a:t>Muutetaan, jos tarvetta</a:t>
            </a:r>
          </a:p>
          <a:p>
            <a:endParaRPr lang="fi-FI" dirty="0" smtClean="0"/>
          </a:p>
          <a:p>
            <a:pPr marL="301943" lvl="1" indent="0">
              <a:buNone/>
            </a:pPr>
            <a:endParaRPr lang="fi-FI" dirty="0"/>
          </a:p>
          <a:p>
            <a:pPr marL="301943" lvl="1" indent="0"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Voimaansaattamismenettely Suomessa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5898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Laaditaan ratifiointia koskeva hallituksen esitys</a:t>
            </a:r>
          </a:p>
          <a:p>
            <a:r>
              <a:rPr lang="fi-FI" dirty="0" smtClean="0"/>
              <a:t>Eduskuntakäsittely</a:t>
            </a:r>
          </a:p>
          <a:p>
            <a:pPr lvl="1"/>
            <a:r>
              <a:rPr lang="fi-FI" dirty="0" smtClean="0"/>
              <a:t>Lähetekeskustelu</a:t>
            </a:r>
          </a:p>
          <a:p>
            <a:pPr lvl="1"/>
            <a:r>
              <a:rPr lang="fi-FI" dirty="0" smtClean="0"/>
              <a:t>Asiantuntijakuulemiset valiokunnissa (</a:t>
            </a:r>
            <a:r>
              <a:rPr lang="fi-FI" dirty="0" err="1" smtClean="0"/>
              <a:t>PeV</a:t>
            </a:r>
            <a:r>
              <a:rPr lang="fi-FI" dirty="0" smtClean="0"/>
              <a:t>, </a:t>
            </a:r>
            <a:r>
              <a:rPr lang="fi-FI" dirty="0" err="1" smtClean="0"/>
              <a:t>UaV</a:t>
            </a:r>
            <a:r>
              <a:rPr lang="fi-FI" dirty="0" smtClean="0"/>
              <a:t>)</a:t>
            </a:r>
          </a:p>
          <a:p>
            <a:pPr lvl="1"/>
            <a:r>
              <a:rPr lang="fi-FI" dirty="0" smtClean="0"/>
              <a:t>Yleensä kaksi täysistuntokäsittelyä, jälkimmäisessä päätös</a:t>
            </a:r>
          </a:p>
          <a:p>
            <a:pPr lvl="1"/>
            <a:r>
              <a:rPr lang="fi-FI" dirty="0" smtClean="0"/>
              <a:t>Hyväksyy blankettilain, jolla saatetaan voimaan lainsäädännön alaan kuuluvat sopimusmääräykset</a:t>
            </a:r>
          </a:p>
          <a:p>
            <a:pPr lvl="1"/>
            <a:r>
              <a:rPr lang="fi-FI" dirty="0" smtClean="0"/>
              <a:t>Muista määräyksistä säädetään asetuksella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Voimaansaattamismenettely </a:t>
            </a:r>
            <a:r>
              <a:rPr lang="fi-FI" dirty="0" smtClean="0"/>
              <a:t>Suomessa (…jatkuu…)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937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Samanaikaisesti Ahvenanmaan suostumusmenettely, jos tarpeen</a:t>
            </a:r>
          </a:p>
          <a:p>
            <a:r>
              <a:rPr lang="fi-FI" dirty="0" smtClean="0"/>
              <a:t>VN</a:t>
            </a:r>
            <a:r>
              <a:rPr lang="fi-FI" dirty="0"/>
              <a:t> </a:t>
            </a:r>
            <a:r>
              <a:rPr lang="fi-FI" dirty="0" smtClean="0"/>
              <a:t>antaa istunnossaan voimaansaattamista koskevan asetuksen</a:t>
            </a:r>
          </a:p>
          <a:p>
            <a:r>
              <a:rPr lang="fi-FI" dirty="0" smtClean="0"/>
              <a:t>TP ratifioi valtioneuvoston istunnossa ja allekirjoittaa ratifioimiskirjan</a:t>
            </a:r>
          </a:p>
          <a:p>
            <a:r>
              <a:rPr lang="fi-FI" dirty="0" smtClean="0"/>
              <a:t>Ratifioimiskirja talletetaan sopimuksen tallettajan huostaan</a:t>
            </a:r>
          </a:p>
          <a:p>
            <a:r>
              <a:rPr lang="fi-FI" dirty="0" smtClean="0"/>
              <a:t>Sopimus julkaistaan </a:t>
            </a:r>
            <a:r>
              <a:rPr lang="fi-FI" dirty="0" err="1" smtClean="0"/>
              <a:t>SopS:ssa</a:t>
            </a:r>
            <a:r>
              <a:rPr lang="fi-FI" dirty="0" smtClean="0"/>
              <a:t>, laki julkaistaan </a:t>
            </a:r>
            <a:r>
              <a:rPr lang="fi-FI" dirty="0" err="1" smtClean="0"/>
              <a:t>SSK:ssa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Voimaansaattamismenettely Suomessa (…jatkuu…)</a:t>
            </a:r>
          </a:p>
        </p:txBody>
      </p:sp>
    </p:spTree>
    <p:extLst>
      <p:ext uri="{BB962C8B-B14F-4D97-AF65-F5344CB8AC3E}">
        <p14:creationId xmlns:p14="http://schemas.microsoft.com/office/powerpoint/2010/main" val="2061561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Ahvenanmaan demilitarisointia koskeva sopimus 1856</a:t>
            </a:r>
          </a:p>
          <a:p>
            <a:pPr lvl="1"/>
            <a:r>
              <a:rPr lang="fi-FI" dirty="0" smtClean="0"/>
              <a:t>Osapuolina Iso-Britannia, Ranska ja Venäjä (Krimin sota)</a:t>
            </a:r>
          </a:p>
          <a:p>
            <a:pPr lvl="1"/>
            <a:r>
              <a:rPr lang="fi-FI" dirty="0" smtClean="0"/>
              <a:t>Pariisin rauhansopimuksen myötä osapuoliksi myös Itävalta, Preussi ja Sardinia</a:t>
            </a:r>
          </a:p>
          <a:p>
            <a:r>
              <a:rPr lang="fi-FI" dirty="0" smtClean="0"/>
              <a:t>Kun Suomi itsenäistyi 1917, se halusi irrottautua sopimuksesta</a:t>
            </a:r>
          </a:p>
          <a:p>
            <a:r>
              <a:rPr lang="fi-FI" dirty="0" smtClean="0"/>
              <a:t>Kansainliitto ei hyväksynyt Suomen irrottautumista, koska sopimus oli jatkuvasti voimassa ja siitä oli tullut myös ”Euroopan julkista oikeutta”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Ahvenanmaan asema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08511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72067" y="1756833"/>
            <a:ext cx="7408333" cy="4963584"/>
          </a:xfrm>
        </p:spPr>
        <p:txBody>
          <a:bodyPr>
            <a:normAutofit fontScale="92500"/>
          </a:bodyPr>
          <a:lstStyle/>
          <a:p>
            <a:r>
              <a:rPr lang="fi-FI" dirty="0" smtClean="0"/>
              <a:t>Ruotsi vaati saaria itselleen, myös A. halusi liittyä Ruotsiin</a:t>
            </a:r>
          </a:p>
          <a:p>
            <a:r>
              <a:rPr lang="fi-FI" dirty="0" smtClean="0"/>
              <a:t>Suomen ja Ruotsin tekemä lista Ahvenanmaan ruotsinkielisyyden takeista 27.6.1921 (</a:t>
            </a:r>
            <a:r>
              <a:rPr lang="fi-FI" dirty="0" err="1" smtClean="0"/>
              <a:t>kv-oikeudellisesti</a:t>
            </a:r>
            <a:r>
              <a:rPr lang="fi-FI" dirty="0" smtClean="0"/>
              <a:t> sitova) -&gt; takuulaki 189/1922</a:t>
            </a:r>
          </a:p>
          <a:p>
            <a:r>
              <a:rPr lang="fi-FI" dirty="0" smtClean="0"/>
              <a:t>1921 Kansainliiton johdolla uusi sopimus linnoittamattomuudesta ja neutraloinnista</a:t>
            </a:r>
          </a:p>
          <a:p>
            <a:pPr lvl="1"/>
            <a:r>
              <a:rPr lang="fi-FI" dirty="0" smtClean="0"/>
              <a:t>1921 tehtiin uusi sopimus  (</a:t>
            </a:r>
            <a:r>
              <a:rPr lang="fi-FI" dirty="0" err="1" smtClean="0"/>
              <a:t>SopS</a:t>
            </a:r>
            <a:r>
              <a:rPr lang="fi-FI" dirty="0" smtClean="0"/>
              <a:t> 1/1922)</a:t>
            </a:r>
          </a:p>
          <a:p>
            <a:pPr lvl="1"/>
            <a:r>
              <a:rPr lang="fi-FI" dirty="0" smtClean="0"/>
              <a:t>Osapuolet: Islanti, Iso-Britannia, Italia, Latvia, Puola, Ranska, Ruotsi, Saksa, Suomi, Tanska ja Viro (</a:t>
            </a:r>
            <a:r>
              <a:rPr lang="fi-FI" dirty="0" err="1" smtClean="0"/>
              <a:t>huom</a:t>
            </a:r>
            <a:r>
              <a:rPr lang="fi-FI" dirty="0" smtClean="0"/>
              <a:t>! Ei Venäjä)</a:t>
            </a:r>
          </a:p>
          <a:p>
            <a:pPr lvl="1"/>
            <a:r>
              <a:rPr lang="fi-FI" dirty="0" smtClean="0"/>
              <a:t>Alue kuuluu Suomelle, mutta on autonominen (jo 1920 itsehallintolaki)</a:t>
            </a:r>
          </a:p>
          <a:p>
            <a:pPr lvl="1"/>
            <a:r>
              <a:rPr lang="fi-FI" dirty="0" smtClean="0"/>
              <a:t>Suomi sitoutunut ”demilitarisoimaan Ahvenanmaan saaret, olemaan linnoittamatta niitä sekä olemaan asettamatta niitä muiden valtioiden aseellisten voimien käytettäväksi”.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Ahvenanmaan asema (jatkuu)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5417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Kansainliitto edellytti, että alueen itsehallintoa ja ruotsinkielisyyden suojaa on parannettava</a:t>
            </a:r>
          </a:p>
          <a:p>
            <a:r>
              <a:rPr lang="fi-FI" dirty="0" smtClean="0"/>
              <a:t>Kansainliitto takasi vuoden 1921 sopimusta; oikeus valittaa rikkomuksesta kansainliiton neuvostolle (takuulaki)</a:t>
            </a:r>
          </a:p>
          <a:p>
            <a:r>
              <a:rPr lang="fi-FI" dirty="0" smtClean="0"/>
              <a:t>Kun Kansainliitto hajosi, Ahvenanmaan kv. valvonta lakkasi</a:t>
            </a:r>
          </a:p>
          <a:p>
            <a:r>
              <a:rPr lang="fi-FI" dirty="0" smtClean="0"/>
              <a:t>II </a:t>
            </a:r>
            <a:r>
              <a:rPr lang="fi-FI" dirty="0" err="1" smtClean="0"/>
              <a:t>MS:n</a:t>
            </a:r>
            <a:r>
              <a:rPr lang="fi-FI" dirty="0" smtClean="0"/>
              <a:t> aikana Suomi poikkesi 1921 sopimuksesta ja teki Ahvenanmaalla sotilaallisia valmisteluja</a:t>
            </a:r>
          </a:p>
          <a:p>
            <a:r>
              <a:rPr lang="fi-FI" dirty="0" smtClean="0"/>
              <a:t>Talvisodan jälkeen NL pakotti Suomen sallimaan demilitarisoinnin valvonnan Maarianhaminassa (</a:t>
            </a:r>
            <a:r>
              <a:rPr lang="fi-FI" dirty="0" err="1" smtClean="0"/>
              <a:t>SopS</a:t>
            </a:r>
            <a:r>
              <a:rPr lang="fi-FI" dirty="0" smtClean="0"/>
              <a:t> 24/40, edelleen voimassa)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Ahvenanmaan asema (jatkuu)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15423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Pariisin rauhansopimus 1947 vahvisti demilitarisoinnin (</a:t>
            </a:r>
            <a:r>
              <a:rPr lang="fi-FI" dirty="0" err="1" smtClean="0"/>
              <a:t>SopS</a:t>
            </a:r>
            <a:r>
              <a:rPr lang="fi-FI" dirty="0" smtClean="0"/>
              <a:t> 19-20/1947)</a:t>
            </a:r>
          </a:p>
          <a:p>
            <a:r>
              <a:rPr lang="fi-FI" dirty="0" smtClean="0"/>
              <a:t>Uusi itsehallintolaki 1951 (670/51) ja 1993 voimaan tullut, nykyinen itsehallintolaki (1144/1991)</a:t>
            </a:r>
          </a:p>
          <a:p>
            <a:r>
              <a:rPr lang="fi-FI" dirty="0" smtClean="0"/>
              <a:t>Itsehallinnon ala jatkuvasti laajentunut</a:t>
            </a:r>
          </a:p>
          <a:p>
            <a:r>
              <a:rPr lang="fi-FI" dirty="0" smtClean="0"/>
              <a:t>Itsehallinnon piiriin kuuluvat mm. </a:t>
            </a:r>
            <a:r>
              <a:rPr lang="fi-FI" dirty="0"/>
              <a:t>o</a:t>
            </a:r>
            <a:r>
              <a:rPr lang="fi-FI" dirty="0" smtClean="0"/>
              <a:t>petus- ja kulttuuriasiat, kielikysymykset, ympäristönsuojelu, kalastus, radio- ja tv-lähetykset, sosiaalihuolto, terveydenhoito, kunnallisverotus, postilaitos, rakennus- ja kaavoitustoiminta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Ahvenanmaan asema (jatkuu)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8518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06283"/>
          </a:xfrm>
        </p:spPr>
        <p:txBody>
          <a:bodyPr>
            <a:normAutofit/>
          </a:bodyPr>
          <a:lstStyle/>
          <a:p>
            <a:r>
              <a:rPr lang="fi-FI" dirty="0" smtClean="0"/>
              <a:t>Itsehallintolain asema vahva, muuttaminen vaikeaa; vaatii myös Ahvenanmaan maakuntapäivien samansisältöisen lain, jonka takana 2/3 annetuista äänistä</a:t>
            </a:r>
          </a:p>
          <a:p>
            <a:r>
              <a:rPr lang="fi-FI" dirty="0" smtClean="0"/>
              <a:t>Itsehallinnon pääsisältö:</a:t>
            </a:r>
          </a:p>
          <a:p>
            <a:pPr lvl="1"/>
            <a:r>
              <a:rPr lang="fi-FI" dirty="0" smtClean="0"/>
              <a:t>Maakunta on yksikielinen</a:t>
            </a:r>
          </a:p>
          <a:p>
            <a:pPr lvl="1"/>
            <a:r>
              <a:rPr lang="fi-FI" dirty="0" smtClean="0"/>
              <a:t>Vain kotiseutuoikeuden haltijoilla on ”täydet kansalaisoikeudet” (esim. äänioikeus, vaalikelpoisuus, kiinteän omaisuuden omistusoikeus)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Ahvenanmaan asema (jatkuu)</a:t>
            </a:r>
          </a:p>
        </p:txBody>
      </p:sp>
    </p:spTree>
    <p:extLst>
      <p:ext uri="{BB962C8B-B14F-4D97-AF65-F5344CB8AC3E}">
        <p14:creationId xmlns:p14="http://schemas.microsoft.com/office/powerpoint/2010/main" val="379391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Ahvenanmaalla laaja oikeus päättää osallistumisestaan kansainvälisiin sopimuksiin</a:t>
            </a:r>
          </a:p>
          <a:p>
            <a:pPr lvl="1"/>
            <a:r>
              <a:rPr lang="fi-FI" dirty="0" smtClean="0"/>
              <a:t>Kun kuuluu maakunnan lainsäädäntövaltaan</a:t>
            </a:r>
          </a:p>
          <a:p>
            <a:pPr lvl="1"/>
            <a:r>
              <a:rPr lang="fi-FI" dirty="0" smtClean="0"/>
              <a:t>Tällöin vaaditaan maakuntapäivien nimenomaisesti antama suostumus</a:t>
            </a:r>
          </a:p>
          <a:p>
            <a:pPr lvl="1"/>
            <a:r>
              <a:rPr lang="fi-FI" dirty="0" smtClean="0"/>
              <a:t>TP lähettää kirjeen ja pyytää suostumusta</a:t>
            </a:r>
          </a:p>
          <a:p>
            <a:pPr lvl="1"/>
            <a:r>
              <a:rPr lang="fi-FI" dirty="0" smtClean="0"/>
              <a:t>Esim. EU:n suhteen useita poikkeuksia, mm. </a:t>
            </a:r>
            <a:r>
              <a:rPr lang="fi-FI" dirty="0"/>
              <a:t>v</a:t>
            </a:r>
            <a:r>
              <a:rPr lang="fi-FI" dirty="0" smtClean="0"/>
              <a:t>erotuksen osalta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Ahvenanmaan asema (jatkuu)</a:t>
            </a:r>
          </a:p>
        </p:txBody>
      </p:sp>
    </p:spTree>
    <p:extLst>
      <p:ext uri="{BB962C8B-B14F-4D97-AF65-F5344CB8AC3E}">
        <p14:creationId xmlns:p14="http://schemas.microsoft.com/office/powerpoint/2010/main" val="417461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72067" y="1915584"/>
            <a:ext cx="7408333" cy="4741334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Aiemmin sodan ja rauhan oikeussääntöjä sääntelevä kokonaisuus</a:t>
            </a:r>
          </a:p>
          <a:p>
            <a:r>
              <a:rPr lang="fi-FI" dirty="0" smtClean="0"/>
              <a:t>Nyttemmin ylikansallisia suhteita sääntelevä, rajoiltaan epämääräinen kokonaisuus, jossa useita alajärjestelmiä, jotka eivät keskenään identtisiä periaatteiltaan </a:t>
            </a:r>
          </a:p>
          <a:p>
            <a:pPr lvl="1"/>
            <a:r>
              <a:rPr lang="fi-FI" dirty="0" smtClean="0"/>
              <a:t>Ihmisoikeudet, ympäristöoikeus, talousoikeus, avaruusoikeus, merioikeus, humanitaarinen oikeus jne.</a:t>
            </a:r>
          </a:p>
          <a:p>
            <a:pPr lvl="2"/>
            <a:r>
              <a:rPr lang="fi-FI" dirty="0" smtClean="0"/>
              <a:t>-&gt; </a:t>
            </a:r>
            <a:r>
              <a:rPr lang="fi-FI" dirty="0" err="1" smtClean="0"/>
              <a:t>fragmentoitunutta</a:t>
            </a:r>
            <a:endParaRPr lang="fi-FI" dirty="0" smtClean="0"/>
          </a:p>
          <a:p>
            <a:r>
              <a:rPr lang="fi-FI" dirty="0" smtClean="0"/>
              <a:t>Kansainvälistä politiikkaa ja kansainvälistä oikeutta usein vaikea erottaa toisistaan (toimijoiden etu- ja arvoristiriidat, säännöt yleisluontoisia ja tulkinnanvaraisia)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Muuttuva kansainvälinen oikeus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247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Voidaan </a:t>
            </a:r>
            <a:r>
              <a:rPr lang="fi-FI" dirty="0" smtClean="0">
                <a:solidFill>
                  <a:srgbClr val="FF0000"/>
                </a:solidFill>
              </a:rPr>
              <a:t>ennakoida</a:t>
            </a:r>
            <a:r>
              <a:rPr lang="fi-FI" dirty="0" smtClean="0"/>
              <a:t> kansainvälisen ympäristön kehitystä ja muutoksia, jotta voidaan saavuttaa esim. taloudellisia tai poliittisia etuja</a:t>
            </a:r>
          </a:p>
          <a:p>
            <a:r>
              <a:rPr lang="fi-FI" dirty="0" smtClean="0"/>
              <a:t>Voidaan </a:t>
            </a:r>
            <a:r>
              <a:rPr lang="fi-FI" dirty="0" smtClean="0">
                <a:solidFill>
                  <a:srgbClr val="FF0000"/>
                </a:solidFill>
              </a:rPr>
              <a:t>ilmaista</a:t>
            </a:r>
            <a:r>
              <a:rPr lang="fi-FI" dirty="0" smtClean="0"/>
              <a:t> yhteisiksi koettuja ja tärkeinä pidettyjä arvoja ja intressejä</a:t>
            </a:r>
          </a:p>
          <a:p>
            <a:r>
              <a:rPr lang="fi-FI" dirty="0" smtClean="0"/>
              <a:t>On kaikkien (kansainvälisen oikeuden toimijoiden ja yksilöiden) yhteinen etu, että kansainvälistä oikeutta noudatetaan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Miksi kansainvälistä oikeutta tarvitaan?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743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Valtiot</a:t>
            </a:r>
          </a:p>
          <a:p>
            <a:r>
              <a:rPr lang="fi-FI" dirty="0" smtClean="0"/>
              <a:t>Kansainväliset hallitustenväliset järjestöt</a:t>
            </a:r>
          </a:p>
          <a:p>
            <a:pPr lvl="1"/>
            <a:r>
              <a:rPr lang="fi-FI" dirty="0"/>
              <a:t>YK</a:t>
            </a:r>
          </a:p>
          <a:p>
            <a:pPr lvl="1"/>
            <a:r>
              <a:rPr lang="fi-FI" dirty="0"/>
              <a:t>Euroopan </a:t>
            </a:r>
            <a:r>
              <a:rPr lang="fi-FI" dirty="0" smtClean="0"/>
              <a:t>neuvosto</a:t>
            </a:r>
          </a:p>
          <a:p>
            <a:pPr lvl="1"/>
            <a:r>
              <a:rPr lang="fi-FI" dirty="0" smtClean="0"/>
              <a:t>EU</a:t>
            </a:r>
            <a:endParaRPr lang="fi-FI" dirty="0"/>
          </a:p>
          <a:p>
            <a:pPr lvl="1"/>
            <a:r>
              <a:rPr lang="fi-FI" dirty="0"/>
              <a:t>Jne.</a:t>
            </a:r>
            <a:r>
              <a:rPr lang="fi-FI" dirty="0" smtClean="0"/>
              <a:t>.</a:t>
            </a:r>
          </a:p>
          <a:p>
            <a:r>
              <a:rPr lang="fi-FI" dirty="0" smtClean="0"/>
              <a:t>Yksityishenkilöt</a:t>
            </a:r>
          </a:p>
          <a:p>
            <a:pPr lvl="1"/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</a:t>
            </a:r>
            <a:r>
              <a:rPr lang="fi-FI" dirty="0" smtClean="0"/>
              <a:t>ansainvälisen oikeuden subjektit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45285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Neljä tunnusmerkkiä:</a:t>
            </a:r>
          </a:p>
          <a:p>
            <a:pPr lvl="1"/>
            <a:r>
              <a:rPr lang="fi-FI" dirty="0" smtClean="0"/>
              <a:t>Väestö</a:t>
            </a:r>
          </a:p>
          <a:p>
            <a:pPr lvl="1"/>
            <a:r>
              <a:rPr lang="fi-FI" dirty="0" smtClean="0"/>
              <a:t>Alue</a:t>
            </a:r>
          </a:p>
          <a:p>
            <a:pPr lvl="1"/>
            <a:r>
              <a:rPr lang="fi-FI" dirty="0" smtClean="0"/>
              <a:t>Hallitus…</a:t>
            </a:r>
          </a:p>
          <a:p>
            <a:pPr lvl="1"/>
            <a:r>
              <a:rPr lang="fi-FI" dirty="0" smtClean="0"/>
              <a:t>…joka käyttää suvereenia valtiovaltaa</a:t>
            </a:r>
          </a:p>
          <a:p>
            <a:pPr marL="627063" lvl="2" indent="0">
              <a:buNone/>
            </a:pPr>
            <a:r>
              <a:rPr lang="fi-FI" dirty="0" smtClean="0"/>
              <a:t>= Kyky tehdä ja toimeenpanna valtion sisäisiä ja ulkopoliittisia päätöksiä</a:t>
            </a:r>
          </a:p>
          <a:p>
            <a:pPr marL="347663" lvl="1" indent="0">
              <a:buNone/>
            </a:pPr>
            <a:r>
              <a:rPr lang="fi-FI" i="1" dirty="0" smtClean="0"/>
              <a:t>Milloin uusi valtio on syntynyt? Milloin valtio lakkaa olemasta?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VALTIO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3597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72067" y="2255594"/>
            <a:ext cx="7408333" cy="4463801"/>
          </a:xfrm>
        </p:spPr>
        <p:txBody>
          <a:bodyPr>
            <a:normAutofit fontScale="92500"/>
          </a:bodyPr>
          <a:lstStyle/>
          <a:p>
            <a:r>
              <a:rPr lang="fi-FI" dirty="0" smtClean="0"/>
              <a:t>Yhtenäisvaltio (yhtenäinen hallintokokonaisuus)</a:t>
            </a:r>
          </a:p>
          <a:p>
            <a:r>
              <a:rPr lang="fi-FI" dirty="0" smtClean="0"/>
              <a:t>Liittovaltio (osavaltioista muodostuva kokonaisuus)</a:t>
            </a:r>
          </a:p>
          <a:p>
            <a:r>
              <a:rPr lang="fi-FI" dirty="0" smtClean="0"/>
              <a:t>Reaaliunioni (kaksi suvereenia valtiota saman valtiojohdon alla sopimukseen perustuen)</a:t>
            </a:r>
          </a:p>
          <a:p>
            <a:r>
              <a:rPr lang="fi-FI" dirty="0" smtClean="0"/>
              <a:t>Konfederaatio (valtioliitto, jonka osapuolilla on oma kv. </a:t>
            </a:r>
            <a:r>
              <a:rPr lang="fi-FI" dirty="0"/>
              <a:t>t</a:t>
            </a:r>
            <a:r>
              <a:rPr lang="fi-FI" dirty="0" smtClean="0"/>
              <a:t>oimivaltansa)</a:t>
            </a:r>
          </a:p>
          <a:p>
            <a:r>
              <a:rPr lang="fi-FI" dirty="0" smtClean="0"/>
              <a:t>Personaaliunioni (usealla itsenäisellä valtiolla sama hallitsija)</a:t>
            </a:r>
          </a:p>
          <a:p>
            <a:r>
              <a:rPr lang="fi-FI" dirty="0" smtClean="0"/>
              <a:t>Suojeluvaltio l. Protektoraatti (ulkopoliittista toimivaltaa luovutettu suojelijavaltiolle)</a:t>
            </a:r>
          </a:p>
          <a:p>
            <a:r>
              <a:rPr lang="fi-FI" dirty="0" smtClean="0"/>
              <a:t>Pyhä Istuin (Italian valtion tunnustama suvereeni alue)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Valtiotyyppejä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313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Tunnustetaan nykyisin täysivaltaisiksi </a:t>
            </a:r>
            <a:r>
              <a:rPr lang="fi-FI" dirty="0" err="1" smtClean="0"/>
              <a:t>kv-oikeuden</a:t>
            </a:r>
            <a:r>
              <a:rPr lang="fi-FI" dirty="0" smtClean="0"/>
              <a:t> oikeussubjekteiksi</a:t>
            </a:r>
          </a:p>
          <a:p>
            <a:r>
              <a:rPr lang="fi-FI" dirty="0" smtClean="0"/>
              <a:t>Usein perustamiskirjassa määräys oikeushenkilöllisyydestä</a:t>
            </a:r>
          </a:p>
          <a:p>
            <a:r>
              <a:rPr lang="fi-FI" dirty="0" smtClean="0"/>
              <a:t>Hallitustenväliset järjestöt (IGO) vs. Muut järjestöt (NGO)</a:t>
            </a:r>
          </a:p>
          <a:p>
            <a:pPr lvl="1"/>
            <a:r>
              <a:rPr lang="fi-FI" dirty="0" smtClean="0"/>
              <a:t>Punaisen ristin kansainvälinen komitea</a:t>
            </a:r>
          </a:p>
          <a:p>
            <a:r>
              <a:rPr lang="fi-FI" dirty="0" smtClean="0"/>
              <a:t>Edellytetään pysyvyyttä (myös joitakin muita kriteereitä)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Kansainväliset järjestöt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597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Yksilön kansainvälisoikeudellinen vastuu</a:t>
            </a:r>
          </a:p>
          <a:p>
            <a:pPr lvl="1"/>
            <a:r>
              <a:rPr lang="fi-FI" dirty="0" smtClean="0"/>
              <a:t>Kansainväliset rikokset</a:t>
            </a:r>
          </a:p>
          <a:p>
            <a:pPr lvl="3"/>
            <a:r>
              <a:rPr lang="fi-FI" dirty="0" smtClean="0"/>
              <a:t>Kansainväliset rikostuomioistuimet</a:t>
            </a:r>
          </a:p>
          <a:p>
            <a:r>
              <a:rPr lang="fi-FI" dirty="0" smtClean="0"/>
              <a:t>Yksilön kansainväliset oikeudet</a:t>
            </a:r>
          </a:p>
          <a:p>
            <a:pPr lvl="1"/>
            <a:r>
              <a:rPr lang="fi-FI" dirty="0" smtClean="0"/>
              <a:t>Ihmisoikeudet</a:t>
            </a:r>
          </a:p>
          <a:p>
            <a:pPr lvl="1"/>
            <a:r>
              <a:rPr lang="fi-FI" dirty="0" smtClean="0"/>
              <a:t>Yksityisen henkilön kanneoikeus EU-tuomioistuimessa</a:t>
            </a:r>
          </a:p>
          <a:p>
            <a:pPr lvl="1"/>
            <a:r>
              <a:rPr lang="fi-FI" dirty="0" smtClean="0"/>
              <a:t>Kansainvälinen välimiesmenettely</a:t>
            </a:r>
          </a:p>
          <a:p>
            <a:pPr lvl="1"/>
            <a:r>
              <a:rPr lang="fi-FI" dirty="0" smtClean="0"/>
              <a:t>Kansalaisaloite EU:ssa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Yksilö kansainvälisen oikeuden subjektina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7602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ltomuoto">
  <a:themeElements>
    <a:clrScheme name="Aaltomuoto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altomuoto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altomuoto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Aaltomuoto.thmx</Template>
  <TotalTime>1882</TotalTime>
  <Words>1292</Words>
  <Application>Microsoft Office PowerPoint</Application>
  <PresentationFormat>Näytössä katseltava diaesitys (4:3)</PresentationFormat>
  <Paragraphs>209</Paragraphs>
  <Slides>29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29</vt:i4>
      </vt:variant>
    </vt:vector>
  </HeadingPairs>
  <TitlesOfParts>
    <vt:vector size="30" baseType="lpstr">
      <vt:lpstr>Aaltomuoto</vt:lpstr>
      <vt:lpstr>Ihmisoikeudet osana kansainvälistä oikeutta</vt:lpstr>
      <vt:lpstr>Mitä on kansainvälinen oikeus?</vt:lpstr>
      <vt:lpstr>Muuttuva kansainvälinen oikeus</vt:lpstr>
      <vt:lpstr>Miksi kansainvälistä oikeutta tarvitaan?</vt:lpstr>
      <vt:lpstr>Kansainvälisen oikeuden subjektit</vt:lpstr>
      <vt:lpstr>VALTIO</vt:lpstr>
      <vt:lpstr>Valtiotyyppejä</vt:lpstr>
      <vt:lpstr>Kansainväliset järjestöt</vt:lpstr>
      <vt:lpstr>Yksilö kansainvälisen oikeuden subjektina</vt:lpstr>
      <vt:lpstr>Kansainvälisen oikeuden lähteet</vt:lpstr>
      <vt:lpstr>Kansainvälinen tapaoikeus</vt:lpstr>
      <vt:lpstr>Yleiset oikeusperiaatteet</vt:lpstr>
      <vt:lpstr>Valtiosopimukset</vt:lpstr>
      <vt:lpstr>Valtiosopimukset (jatkuu)</vt:lpstr>
      <vt:lpstr>Valtiosopimusten tekeminen bilateraalinen vs. multilateraalinen</vt:lpstr>
      <vt:lpstr>Kansainvälisen oikeuden valtionsisäinen velvoittavuus</vt:lpstr>
      <vt:lpstr>Monistinen voimaansaattamismalli</vt:lpstr>
      <vt:lpstr>Dualistinen voimaansaattamismalli</vt:lpstr>
      <vt:lpstr>Ylikansalliset päätökset</vt:lpstr>
      <vt:lpstr>Voimaansaattaminen Suomessa</vt:lpstr>
      <vt:lpstr>Voimaansaattamismenettely Suomessa</vt:lpstr>
      <vt:lpstr>Voimaansaattamismenettely Suomessa (…jatkuu…)</vt:lpstr>
      <vt:lpstr>Voimaansaattamismenettely Suomessa (…jatkuu…)</vt:lpstr>
      <vt:lpstr>Ahvenanmaan asema</vt:lpstr>
      <vt:lpstr>Ahvenanmaan asema (jatkuu)</vt:lpstr>
      <vt:lpstr>Ahvenanmaan asema (jatkuu)</vt:lpstr>
      <vt:lpstr>Ahvenanmaan asema (jatkuu)</vt:lpstr>
      <vt:lpstr>Ahvenanmaan asema (jatkuu)</vt:lpstr>
      <vt:lpstr>Ahvenanmaan asema (jatkuu)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Ihmisoikeudet osana kansainvälistä oikeutta</dc:title>
  <dc:creator>Mia Spolander</dc:creator>
  <cp:lastModifiedBy>wintuki</cp:lastModifiedBy>
  <cp:revision>109</cp:revision>
  <dcterms:created xsi:type="dcterms:W3CDTF">2013-09-28T11:27:45Z</dcterms:created>
  <dcterms:modified xsi:type="dcterms:W3CDTF">2013-10-03T12:10:22Z</dcterms:modified>
</cp:coreProperties>
</file>